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Lst>
  <p:notesMasterIdLst>
    <p:notesMasterId r:id="rId86"/>
  </p:notesMasterIdLst>
  <p:handoutMasterIdLst>
    <p:handoutMasterId r:id="rId87"/>
  </p:handoutMasterIdLst>
  <p:sldIdLst>
    <p:sldId id="285" r:id="rId2"/>
    <p:sldId id="286" r:id="rId3"/>
    <p:sldId id="477" r:id="rId4"/>
    <p:sldId id="446" r:id="rId5"/>
    <p:sldId id="360" r:id="rId6"/>
    <p:sldId id="361" r:id="rId7"/>
    <p:sldId id="362" r:id="rId8"/>
    <p:sldId id="363" r:id="rId9"/>
    <p:sldId id="364" r:id="rId10"/>
    <p:sldId id="366" r:id="rId11"/>
    <p:sldId id="367" r:id="rId12"/>
    <p:sldId id="409" r:id="rId13"/>
    <p:sldId id="410" r:id="rId14"/>
    <p:sldId id="452" r:id="rId15"/>
    <p:sldId id="453" r:id="rId16"/>
    <p:sldId id="454" r:id="rId17"/>
    <p:sldId id="466" r:id="rId18"/>
    <p:sldId id="467" r:id="rId19"/>
    <p:sldId id="456" r:id="rId20"/>
    <p:sldId id="455" r:id="rId21"/>
    <p:sldId id="458" r:id="rId22"/>
    <p:sldId id="457" r:id="rId23"/>
    <p:sldId id="368" r:id="rId24"/>
    <p:sldId id="339" r:id="rId25"/>
    <p:sldId id="340" r:id="rId26"/>
    <p:sldId id="376" r:id="rId27"/>
    <p:sldId id="411" r:id="rId28"/>
    <p:sldId id="412" r:id="rId29"/>
    <p:sldId id="413" r:id="rId30"/>
    <p:sldId id="414" r:id="rId31"/>
    <p:sldId id="447" r:id="rId32"/>
    <p:sldId id="415" r:id="rId33"/>
    <p:sldId id="393" r:id="rId34"/>
    <p:sldId id="344" r:id="rId35"/>
    <p:sldId id="426" r:id="rId36"/>
    <p:sldId id="478" r:id="rId37"/>
    <p:sldId id="400" r:id="rId38"/>
    <p:sldId id="401" r:id="rId39"/>
    <p:sldId id="402" r:id="rId40"/>
    <p:sldId id="403" r:id="rId41"/>
    <p:sldId id="404" r:id="rId42"/>
    <p:sldId id="473" r:id="rId43"/>
    <p:sldId id="474" r:id="rId44"/>
    <p:sldId id="424" r:id="rId45"/>
    <p:sldId id="407" r:id="rId46"/>
    <p:sldId id="475" r:id="rId47"/>
    <p:sldId id="476" r:id="rId48"/>
    <p:sldId id="425" r:id="rId49"/>
    <p:sldId id="433" r:id="rId50"/>
    <p:sldId id="443" r:id="rId51"/>
    <p:sldId id="418" r:id="rId52"/>
    <p:sldId id="422" r:id="rId53"/>
    <p:sldId id="408" r:id="rId54"/>
    <p:sldId id="432" r:id="rId55"/>
    <p:sldId id="371" r:id="rId56"/>
    <p:sldId id="382" r:id="rId57"/>
    <p:sldId id="428" r:id="rId58"/>
    <p:sldId id="429" r:id="rId59"/>
    <p:sldId id="430" r:id="rId60"/>
    <p:sldId id="479" r:id="rId61"/>
    <p:sldId id="448" r:id="rId62"/>
    <p:sldId id="449" r:id="rId63"/>
    <p:sldId id="431" r:id="rId64"/>
    <p:sldId id="383" r:id="rId65"/>
    <p:sldId id="394" r:id="rId66"/>
    <p:sldId id="395" r:id="rId67"/>
    <p:sldId id="450" r:id="rId68"/>
    <p:sldId id="451" r:id="rId69"/>
    <p:sldId id="384" r:id="rId70"/>
    <p:sldId id="397" r:id="rId71"/>
    <p:sldId id="385" r:id="rId72"/>
    <p:sldId id="398" r:id="rId73"/>
    <p:sldId id="399" r:id="rId74"/>
    <p:sldId id="386" r:id="rId75"/>
    <p:sldId id="388" r:id="rId76"/>
    <p:sldId id="389" r:id="rId77"/>
    <p:sldId id="390" r:id="rId78"/>
    <p:sldId id="391" r:id="rId79"/>
    <p:sldId id="396" r:id="rId80"/>
    <p:sldId id="468" r:id="rId81"/>
    <p:sldId id="469" r:id="rId82"/>
    <p:sldId id="470" r:id="rId83"/>
    <p:sldId id="471" r:id="rId84"/>
    <p:sldId id="472" r:id="rId8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09" autoAdjust="0"/>
  </p:normalViewPr>
  <p:slideViewPr>
    <p:cSldViewPr snapToGrid="0" snapToObjects="1">
      <p:cViewPr>
        <p:scale>
          <a:sx n="40" d="100"/>
          <a:sy n="40" d="100"/>
        </p:scale>
        <p:origin x="-1950"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1AD7C0-E88F-4048-8580-D8142A9D326A}" type="datetime1">
              <a:rPr lang="en-US" smtClean="0"/>
              <a:pPr/>
              <a:t>1/13/2013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DA3278-1D13-4847-8312-6CED5E10C520}"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D1B020-B00D-485D-8DC7-305E39261788}" type="datetime1">
              <a:rPr lang="en-US" smtClean="0"/>
              <a:pPr/>
              <a:t>1/13/2013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A0A9E8-74A0-DB44-8542-E06FED1331A7}"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p9MRZME6bz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Carbon-14"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commoncoretools.files.wordpress.com/2012/04/ccss_progression_sp_hs_2012_04_21.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google.com/url?q=http://survey.aea.k12.ia.us/survey/94595/296a/&amp;sa=D&amp;sntz=1&amp;usg=AFQjCNEP_cFv3PkyaTixLlhNIXerDiN6Eg"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2351" y="8831580"/>
            <a:ext cx="3038049" cy="464820"/>
          </a:xfrm>
          <a:prstGeom prst="rect">
            <a:avLst/>
          </a:prstGeom>
          <a:noFill/>
          <a:ln w="9525">
            <a:noFill/>
            <a:miter lim="800000"/>
            <a:headEnd/>
            <a:tailEnd/>
          </a:ln>
        </p:spPr>
        <p:txBody>
          <a:bodyPr lIns="93165" tIns="46583" rIns="93165" bIns="46583" anchor="b"/>
          <a:lstStyle/>
          <a:p>
            <a:pPr algn="r" defTabSz="931968" eaLnBrk="0" hangingPunct="0"/>
            <a:fld id="{6A83ED29-C1F8-4934-999B-C4259621B46A}" type="slidenum">
              <a:rPr lang="en-US" sz="1200">
                <a:latin typeface="Arial" pitchFamily="34" charset="0"/>
                <a:ea typeface="Arial Unicode MS" pitchFamily="34" charset="-128"/>
                <a:cs typeface="Arial Unicode MS" pitchFamily="34" charset="-128"/>
              </a:rPr>
              <a:pPr algn="r" defTabSz="931968" eaLnBrk="0" hangingPunct="0"/>
              <a:t>1</a:t>
            </a:fld>
            <a:endParaRPr lang="en-US" sz="1200" dirty="0">
              <a:latin typeface="Arial" pitchFamily="34" charset="0"/>
              <a:ea typeface="Arial Unicode MS" pitchFamily="34" charset="-128"/>
              <a:cs typeface="Arial Unicode MS" pitchFamily="34" charset="-128"/>
            </a:endParaRPr>
          </a:p>
        </p:txBody>
      </p:sp>
      <p:sp>
        <p:nvSpPr>
          <p:cNvPr id="17410" name="Slide Image Placeholder 1"/>
          <p:cNvSpPr>
            <a:spLocks noGrp="1" noRot="1" noChangeAspect="1" noTextEdit="1"/>
          </p:cNvSpPr>
          <p:nvPr>
            <p:ph type="sldImg"/>
          </p:nvPr>
        </p:nvSpPr>
        <p:spPr>
          <a:xfrm>
            <a:off x="1181100" y="696913"/>
            <a:ext cx="4648200" cy="3486150"/>
          </a:xfrm>
          <a:ln/>
        </p:spPr>
      </p:sp>
      <p:sp>
        <p:nvSpPr>
          <p:cNvPr id="17411" name="Slide Number Placeholder 3"/>
          <p:cNvSpPr txBox="1">
            <a:spLocks noGrp="1"/>
          </p:cNvSpPr>
          <p:nvPr/>
        </p:nvSpPr>
        <p:spPr bwMode="auto">
          <a:xfrm>
            <a:off x="3972351" y="8831580"/>
            <a:ext cx="3038049" cy="464820"/>
          </a:xfrm>
          <a:prstGeom prst="rect">
            <a:avLst/>
          </a:prstGeom>
          <a:noFill/>
          <a:ln w="9525">
            <a:noFill/>
            <a:miter lim="800000"/>
            <a:headEnd/>
            <a:tailEnd/>
          </a:ln>
        </p:spPr>
        <p:txBody>
          <a:bodyPr lIns="93165" tIns="46583" rIns="93165" bIns="46583" anchor="b"/>
          <a:lstStyle/>
          <a:p>
            <a:pPr algn="r" defTabSz="931968" eaLnBrk="0" hangingPunct="0"/>
            <a:fld id="{1364370B-5057-4BCC-8540-4B5844417199}" type="slidenum">
              <a:rPr lang="en-US" sz="1200">
                <a:latin typeface="Arial" pitchFamily="34" charset="0"/>
                <a:ea typeface="Arial Unicode MS" pitchFamily="34" charset="-128"/>
                <a:cs typeface="Arial Unicode MS" pitchFamily="34" charset="-128"/>
              </a:rPr>
              <a:pPr algn="r" defTabSz="931968" eaLnBrk="0" hangingPunct="0"/>
              <a:t>1</a:t>
            </a:fld>
            <a:endParaRPr lang="en-US" sz="1200" dirty="0">
              <a:latin typeface="Arial" pitchFamily="34" charset="0"/>
              <a:ea typeface="Arial Unicode MS" pitchFamily="34" charset="-128"/>
              <a:cs typeface="Arial Unicode MS" pitchFamily="34" charset="-128"/>
            </a:endParaRPr>
          </a:p>
        </p:txBody>
      </p:sp>
      <p:sp>
        <p:nvSpPr>
          <p:cNvPr id="17412" name="Footer Placeholder 4"/>
          <p:cNvSpPr>
            <a:spLocks noGrp="1"/>
          </p:cNvSpPr>
          <p:nvPr>
            <p:ph type="ftr" sz="quarter" idx="4"/>
          </p:nvPr>
        </p:nvSpPr>
        <p:spPr>
          <a:noFill/>
        </p:spPr>
        <p:txBody>
          <a:bodyPr/>
          <a:lstStyle/>
          <a:p>
            <a:endParaRPr lang="en-US" dirty="0" smtClean="0">
              <a:cs typeface="Arial Unicode MS" pitchFamily="34" charset="-128"/>
            </a:endParaRPr>
          </a:p>
        </p:txBody>
      </p:sp>
      <p:sp>
        <p:nvSpPr>
          <p:cNvPr id="17413" name="Notes Placeholder 5"/>
          <p:cNvSpPr>
            <a:spLocks noGrp="1"/>
          </p:cNvSpPr>
          <p:nvPr>
            <p:ph type="body" idx="1"/>
          </p:nvPr>
        </p:nvSpPr>
        <p:spPr>
          <a:noFill/>
          <a:ln/>
        </p:spPr>
        <p:txBody>
          <a:bodyPr/>
          <a:lstStyle/>
          <a:p>
            <a:r>
              <a:rPr lang="en-US" dirty="0" smtClean="0"/>
              <a:t>This introduction and revisiting of Day 1 takes about 20 minutes. See</a:t>
            </a:r>
            <a:r>
              <a:rPr lang="en-US" baseline="0" dirty="0" smtClean="0"/>
              <a:t> slides 1-9.</a:t>
            </a:r>
            <a:endParaRPr lang="en-US" dirty="0" smtClean="0"/>
          </a:p>
        </p:txBody>
      </p:sp>
      <p:sp>
        <p:nvSpPr>
          <p:cNvPr id="7" name="Date Placeholder 6"/>
          <p:cNvSpPr>
            <a:spLocks noGrp="1"/>
          </p:cNvSpPr>
          <p:nvPr>
            <p:ph type="dt" idx="10"/>
          </p:nvPr>
        </p:nvSpPr>
        <p:spPr/>
        <p:txBody>
          <a:bodyPr/>
          <a:lstStyle/>
          <a:p>
            <a:fld id="{F0A457F2-201D-4CA2-85EB-887DC1C25D8A}" type="datetime1">
              <a:rPr lang="en-US" smtClean="0"/>
              <a:pPr/>
              <a:t>1/13/2013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81100" y="696913"/>
            <a:ext cx="4648200" cy="3486150"/>
          </a:xfrm>
          <a:ln/>
        </p:spPr>
      </p:sp>
      <p:sp>
        <p:nvSpPr>
          <p:cNvPr id="31746" name="Rectangle 3"/>
          <p:cNvSpPr>
            <a:spLocks noGrp="1" noChangeArrowheads="1"/>
          </p:cNvSpPr>
          <p:nvPr>
            <p:ph type="body" idx="1"/>
          </p:nvPr>
        </p:nvSpPr>
        <p:spPr>
          <a:noFill/>
          <a:ln/>
        </p:spPr>
        <p:txBody>
          <a:bodyPr lIns="92281" tIns="46141" rIns="92281" bIns="46141"/>
          <a:lstStyle/>
          <a:p>
            <a:r>
              <a:rPr lang="en-US" dirty="0" smtClean="0">
                <a:ea typeface="ＭＳ Ｐゴシック"/>
              </a:rPr>
              <a:t>Notice</a:t>
            </a:r>
            <a:r>
              <a:rPr lang="en-US" baseline="0" dirty="0" smtClean="0">
                <a:ea typeface="ＭＳ Ｐゴシック"/>
              </a:rPr>
              <a:t> that t</a:t>
            </a:r>
            <a:r>
              <a:rPr lang="en-US" dirty="0" smtClean="0">
                <a:ea typeface="ＭＳ Ｐゴシック"/>
              </a:rPr>
              <a:t>hese</a:t>
            </a:r>
            <a:r>
              <a:rPr lang="en-US" baseline="0" dirty="0" smtClean="0">
                <a:ea typeface="ＭＳ Ｐゴシック"/>
              </a:rPr>
              <a:t> are the same learning goals as for Day 1.</a:t>
            </a:r>
          </a:p>
          <a:p>
            <a:r>
              <a:rPr lang="en-US" baseline="0" dirty="0" smtClean="0">
                <a:ea typeface="ＭＳ Ｐゴシック"/>
              </a:rPr>
              <a:t>However, be sure to emphasize that in this multiple-day deeper investigation, we will learn more about the content of Iowa Core Mathematics.</a:t>
            </a:r>
            <a:endParaRPr lang="en-US" dirty="0" smtClean="0">
              <a:ea typeface="ＭＳ Ｐゴシック"/>
            </a:endParaRPr>
          </a:p>
        </p:txBody>
      </p:sp>
      <p:sp>
        <p:nvSpPr>
          <p:cNvPr id="4" name="Date Placeholder 3"/>
          <p:cNvSpPr>
            <a:spLocks noGrp="1"/>
          </p:cNvSpPr>
          <p:nvPr>
            <p:ph type="dt" idx="10"/>
          </p:nvPr>
        </p:nvSpPr>
        <p:spPr/>
        <p:txBody>
          <a:bodyPr/>
          <a:lstStyle/>
          <a:p>
            <a:fld id="{1654A36C-D4D6-489A-BD52-29D0AD0430F1}" type="datetime1">
              <a:rPr lang="en-US" smtClean="0"/>
              <a:pPr/>
              <a:t>1/13/2013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81100" y="696913"/>
            <a:ext cx="4648200" cy="3486150"/>
          </a:xfrm>
          <a:ln/>
        </p:spPr>
      </p:sp>
      <p:sp>
        <p:nvSpPr>
          <p:cNvPr id="33794" name="Rectangle 3"/>
          <p:cNvSpPr>
            <a:spLocks noGrp="1" noChangeArrowheads="1"/>
          </p:cNvSpPr>
          <p:nvPr>
            <p:ph type="body" idx="1"/>
          </p:nvPr>
        </p:nvSpPr>
        <p:spPr>
          <a:noFill/>
          <a:ln/>
        </p:spPr>
        <p:txBody>
          <a:bodyPr lIns="92281" tIns="46141" rIns="92281" bIns="46141"/>
          <a:lstStyle/>
          <a:p>
            <a:r>
              <a:rPr lang="en-US" dirty="0" smtClean="0">
                <a:ea typeface="ＭＳ Ｐゴシック"/>
              </a:rPr>
              <a:t>Explain that these will be assessed throughout the day</a:t>
            </a:r>
            <a:r>
              <a:rPr lang="en-US" baseline="0" dirty="0" smtClean="0">
                <a:ea typeface="ＭＳ Ｐゴシック"/>
              </a:rPr>
              <a:t> through the </a:t>
            </a:r>
            <a:r>
              <a:rPr lang="en-US" baseline="0" dirty="0" err="1" smtClean="0">
                <a:ea typeface="ＭＳ Ｐゴシック"/>
              </a:rPr>
              <a:t>PollEverywhere</a:t>
            </a:r>
            <a:r>
              <a:rPr lang="en-US" baseline="0" dirty="0" smtClean="0">
                <a:ea typeface="ＭＳ Ｐゴシック"/>
              </a:rPr>
              <a:t>.   ****These are different than for Middle school</a:t>
            </a:r>
            <a:endParaRPr lang="en-US" dirty="0" smtClean="0">
              <a:ea typeface="ＭＳ Ｐゴシック"/>
            </a:endParaRPr>
          </a:p>
        </p:txBody>
      </p:sp>
      <p:sp>
        <p:nvSpPr>
          <p:cNvPr id="4" name="Date Placeholder 3"/>
          <p:cNvSpPr>
            <a:spLocks noGrp="1"/>
          </p:cNvSpPr>
          <p:nvPr>
            <p:ph type="dt" idx="10"/>
          </p:nvPr>
        </p:nvSpPr>
        <p:spPr/>
        <p:txBody>
          <a:bodyPr/>
          <a:lstStyle/>
          <a:p>
            <a:fld id="{FDF8082E-1694-4A1D-B27A-53620891C87C}" type="datetime1">
              <a:rPr lang="en-US" smtClean="0"/>
              <a:pPr/>
              <a:t>1/13/2013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ea typeface="ＭＳ Ｐゴシック"/>
              </a:rPr>
              <a:t>2 minutes quick write:  </a:t>
            </a:r>
            <a:r>
              <a:rPr lang="en-US" dirty="0" smtClean="0">
                <a:ea typeface="ＭＳ Ｐゴシック"/>
              </a:rPr>
              <a:t>Give participants time to create their own personal learning goals and success criteria for their work in IC Mathematics. Give the option of students sharing their writing with others.  Also remind participants that they can revisit these goals and success criteria to map their progress and also to alter the goals or success criteria.</a:t>
            </a:r>
          </a:p>
          <a:p>
            <a:endParaRPr lang="en-US" dirty="0" smtClean="0">
              <a:ea typeface="ＭＳ Ｐゴシック"/>
            </a:endParaRPr>
          </a:p>
          <a:p>
            <a:r>
              <a:rPr lang="en-US" dirty="0" smtClean="0">
                <a:ea typeface="ＭＳ Ｐゴシック"/>
              </a:rPr>
              <a:t>Although participants can use the goals that are established for this professional development, they need to adapt them or to create goals that are uniquely theirs and that will reflect what they want to attain not only during this professional development but also to continued work in Iowa Core mathematics. </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13</a:t>
            </a:fld>
            <a:endParaRPr lang="en-US"/>
          </a:p>
        </p:txBody>
      </p:sp>
      <p:sp>
        <p:nvSpPr>
          <p:cNvPr id="5" name="Date Placeholder 4"/>
          <p:cNvSpPr>
            <a:spLocks noGrp="1"/>
          </p:cNvSpPr>
          <p:nvPr>
            <p:ph type="dt" idx="11"/>
          </p:nvPr>
        </p:nvSpPr>
        <p:spPr/>
        <p:txBody>
          <a:bodyPr/>
          <a:lstStyle/>
          <a:p>
            <a:fld id="{5C746068-A7B6-4B86-BB0D-8A4209F70CED}" type="datetime1">
              <a:rPr lang="en-US" smtClean="0"/>
              <a:pPr/>
              <a:t>1/13/2013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400" dirty="0" smtClean="0"/>
              <a:t>This is Dual Intensity:  Understanding deeply, Skills, and Dual Intensity and Application make up the Rigor of the shifts for the Iowa core.</a:t>
            </a:r>
            <a:endParaRPr lang="en-US" sz="1400"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sz="1400" dirty="0" smtClean="0"/>
              <a:t>Remind them:  let’s be less helpful  - Dan Meyer!</a:t>
            </a:r>
          </a:p>
          <a:p>
            <a:r>
              <a:rPr lang="en-US" sz="1400" dirty="0" smtClean="0"/>
              <a:t>Use example: </a:t>
            </a:r>
          </a:p>
          <a:p>
            <a:r>
              <a:rPr lang="en-US" sz="1400" dirty="0" smtClean="0"/>
              <a:t>When is it a Task and when is it a Non-Task?</a:t>
            </a:r>
          </a:p>
          <a:p>
            <a:endParaRPr lang="en-US" sz="1400" dirty="0" smtClean="0"/>
          </a:p>
          <a:p>
            <a:r>
              <a:rPr lang="en-US" sz="1400" dirty="0" smtClean="0"/>
              <a:t>Levels of Cognitive Demand:</a:t>
            </a:r>
          </a:p>
          <a:p>
            <a:r>
              <a:rPr lang="en-US" sz="1400" dirty="0" smtClean="0"/>
              <a:t>This is the first and foremost consideration – is the task cognitively demanding?</a:t>
            </a:r>
          </a:p>
          <a:p>
            <a:r>
              <a:rPr lang="en-US" sz="1400" dirty="0" smtClean="0"/>
              <a:t>Higher order thinking tasks involve connection making, analyzing information, drawing conclusions</a:t>
            </a:r>
          </a:p>
          <a:p>
            <a:r>
              <a:rPr lang="en-US" sz="1400" dirty="0" smtClean="0"/>
              <a:t>Non routine tasks are more demanding</a:t>
            </a:r>
          </a:p>
          <a:p>
            <a:r>
              <a:rPr lang="en-US" sz="1400" dirty="0" smtClean="0"/>
              <a:t>Engage students in productive struggle</a:t>
            </a:r>
          </a:p>
          <a:p>
            <a:r>
              <a:rPr lang="en-US" sz="1400" dirty="0" smtClean="0"/>
              <a:t>Make connections to concepts</a:t>
            </a:r>
          </a:p>
          <a:p>
            <a:endParaRPr lang="en-US" sz="1400" dirty="0" smtClean="0"/>
          </a:p>
          <a:p>
            <a:r>
              <a:rPr lang="en-US" sz="1400" dirty="0" smtClean="0"/>
              <a:t>Multiple Entry and Exit Points:</a:t>
            </a:r>
          </a:p>
          <a:p>
            <a:r>
              <a:rPr lang="en-US" sz="1400" dirty="0" smtClean="0"/>
              <a:t>Varying degrees of challenge</a:t>
            </a:r>
          </a:p>
          <a:p>
            <a:r>
              <a:rPr lang="en-US" sz="1400" dirty="0" smtClean="0"/>
              <a:t>Can be approached in a variety of ways</a:t>
            </a:r>
          </a:p>
          <a:p>
            <a:r>
              <a:rPr lang="en-US" sz="1400" dirty="0" smtClean="0"/>
              <a:t>Various ways to demonstrate understanding – picture, writing, equation, act out, </a:t>
            </a:r>
            <a:r>
              <a:rPr lang="en-US" sz="1400" dirty="0" err="1" smtClean="0"/>
              <a:t>manipulatives</a:t>
            </a:r>
            <a:endParaRPr lang="en-US" sz="1400" dirty="0" smtClean="0"/>
          </a:p>
          <a:p>
            <a:r>
              <a:rPr lang="en-US" sz="1400" dirty="0" smtClean="0"/>
              <a:t>Accessible to all</a:t>
            </a:r>
          </a:p>
          <a:p>
            <a:endParaRPr lang="en-US" sz="1400" dirty="0" smtClean="0"/>
          </a:p>
          <a:p>
            <a:r>
              <a:rPr lang="en-US" sz="1400" dirty="0" smtClean="0"/>
              <a:t>How do these two characteristics of tasks support the 6 shifts?</a:t>
            </a:r>
          </a:p>
          <a:p>
            <a:r>
              <a:rPr lang="en-US" sz="1400" dirty="0" smtClean="0"/>
              <a:t>Coherence and Focus,  Application,   Dual Intensity,  Fluency,  Deep Understanding,  (RIGOR)</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b="1" dirty="0" smtClean="0"/>
              <a:t>DISCUSSION:  </a:t>
            </a:r>
            <a:endParaRPr lang="en-US" b="1" dirty="0" smtClean="0"/>
          </a:p>
          <a:p>
            <a:r>
              <a:rPr lang="en-US" dirty="0" smtClean="0"/>
              <a:t>Don’t let</a:t>
            </a:r>
            <a:r>
              <a:rPr lang="en-US" baseline="0" dirty="0" smtClean="0"/>
              <a:t> them off the hook  - why is it accessible to all?  How could they solve it differently?  </a:t>
            </a:r>
          </a:p>
          <a:p>
            <a:endParaRPr lang="en-US" b="1" dirty="0" smtClean="0"/>
          </a:p>
          <a:p>
            <a:endParaRPr lang="en-US" b="1" dirty="0" smtClean="0"/>
          </a:p>
          <a:p>
            <a:endParaRPr lang="en-US" b="1" dirty="0" smtClean="0"/>
          </a:p>
          <a:p>
            <a:r>
              <a:rPr lang="en-US" b="1" dirty="0" smtClean="0"/>
              <a:t>Have them go to page 66 in Iowa Core Book…Ask:  Are these standards reasonable as the goal of this problem?</a:t>
            </a:r>
          </a:p>
          <a:p>
            <a:endParaRPr lang="en-US" b="1" dirty="0" smtClean="0"/>
          </a:p>
          <a:p>
            <a:r>
              <a:rPr lang="en-US" b="1" dirty="0" smtClean="0"/>
              <a:t>Domain:  Creating Equations★ A-CED 	</a:t>
            </a:r>
          </a:p>
          <a:p>
            <a:r>
              <a:rPr lang="en-US" b="1" dirty="0" smtClean="0"/>
              <a:t>Create equations that describe numbers or relationships 	</a:t>
            </a:r>
          </a:p>
          <a:p>
            <a:endParaRPr lang="en-US" dirty="0" smtClean="0"/>
          </a:p>
          <a:p>
            <a:r>
              <a:rPr lang="en-US" dirty="0" smtClean="0"/>
              <a:t>1. Create equations and inequalities in one variable and use them to solve problems. </a:t>
            </a:r>
            <a:r>
              <a:rPr lang="en-US" i="1" dirty="0" smtClean="0"/>
              <a:t>Include equations arising from linear and quadratic functions, and simple rational and exponential functions. </a:t>
            </a:r>
            <a:r>
              <a:rPr lang="en-US" b="1" i="1" dirty="0" smtClean="0"/>
              <a:t>(A-CED.1.) </a:t>
            </a:r>
          </a:p>
          <a:p>
            <a:r>
              <a:rPr lang="en-US" dirty="0" smtClean="0"/>
              <a:t>	</a:t>
            </a:r>
          </a:p>
          <a:p>
            <a:r>
              <a:rPr lang="en-US" dirty="0" smtClean="0"/>
              <a:t>And:</a:t>
            </a:r>
          </a:p>
          <a:p>
            <a:pPr defTabSz="465887">
              <a:defRPr/>
            </a:pPr>
            <a:r>
              <a:rPr lang="en-US" b="1" dirty="0" smtClean="0"/>
              <a:t>Domain:  Reasoning with Equations and Inequalities A-REI 	</a:t>
            </a:r>
            <a:endParaRPr lang="en-US" dirty="0" smtClean="0"/>
          </a:p>
          <a:p>
            <a:r>
              <a:rPr lang="en-US" b="1" dirty="0" smtClean="0"/>
              <a:t>Solve equations and inequalities in one variable 	</a:t>
            </a:r>
          </a:p>
          <a:p>
            <a:endParaRPr lang="en-US" dirty="0" smtClean="0"/>
          </a:p>
          <a:p>
            <a:r>
              <a:rPr lang="en-US" dirty="0" smtClean="0"/>
              <a:t>3. Solve linear equations and inequalities in one variable, including equations with coefficients represented by letters. </a:t>
            </a:r>
            <a:r>
              <a:rPr lang="en-US" b="1" dirty="0" smtClean="0"/>
              <a:t>(A-REI.3.) </a:t>
            </a:r>
          </a:p>
          <a:p>
            <a:endParaRPr lang="en-US" baseline="0" dirty="0" smtClean="0"/>
          </a:p>
          <a:p>
            <a:endParaRPr lang="en-US" baseline="0" dirty="0" smtClean="0"/>
          </a:p>
          <a:p>
            <a:r>
              <a:rPr lang="en-US" baseline="0" dirty="0" smtClean="0"/>
              <a:t>??Do we ask what mathematical practices they used in this problem from last time they looked at them?</a:t>
            </a:r>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Also show them how to find the other set of problems…that are zip files</a:t>
            </a:r>
          </a:p>
          <a:p>
            <a:r>
              <a:rPr lang="en-US" dirty="0" smtClean="0"/>
              <a:t>Give </a:t>
            </a:r>
            <a:r>
              <a:rPr lang="en-US" dirty="0" smtClean="0"/>
              <a:t>tables around</a:t>
            </a:r>
            <a:r>
              <a:rPr lang="en-US" baseline="0" dirty="0" smtClean="0"/>
              <a:t> 15 to 20 minutes to check out this website…</a:t>
            </a:r>
            <a:endParaRPr lang="en-US" dirty="0" smtClean="0"/>
          </a:p>
          <a:p>
            <a:endParaRPr lang="en-US" dirty="0" smtClean="0"/>
          </a:p>
          <a:p>
            <a:r>
              <a:rPr lang="en-US" dirty="0" smtClean="0"/>
              <a:t>Use</a:t>
            </a:r>
            <a:r>
              <a:rPr lang="en-US" baseline="0" dirty="0" smtClean="0"/>
              <a:t> webpage for highlights of the characteristics of this assessment</a:t>
            </a:r>
          </a:p>
          <a:p>
            <a:r>
              <a:rPr lang="en-US" baseline="0" dirty="0" smtClean="0"/>
              <a:t>Down load examples as PDFs to show from the website – they are too large to paste in here.</a:t>
            </a:r>
          </a:p>
          <a:p>
            <a:endParaRPr lang="en-US" baseline="0" dirty="0" smtClean="0"/>
          </a:p>
          <a:p>
            <a:r>
              <a:rPr lang="en-US" baseline="0" dirty="0" smtClean="0"/>
              <a:t>Notes from Webinar:</a:t>
            </a:r>
          </a:p>
          <a:p>
            <a:r>
              <a:rPr lang="en-US" baseline="0" dirty="0" smtClean="0"/>
              <a:t>4 Big Ideas assessed: Concepts and Procedures, Problem Solving, Communication and Reasoning, and Modeling and Data Analysis</a:t>
            </a:r>
          </a:p>
          <a:p>
            <a:endParaRPr lang="en-US" baseline="0" dirty="0" smtClean="0"/>
          </a:p>
          <a:p>
            <a:r>
              <a:rPr lang="en-US" baseline="0" dirty="0" smtClean="0"/>
              <a:t>Adaptive tests and performances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Feedback</a:t>
            </a:r>
            <a:r>
              <a:rPr lang="en-US" baseline="0" dirty="0" smtClean="0"/>
              <a:t> from our last session:</a:t>
            </a:r>
          </a:p>
          <a:p>
            <a:endParaRPr lang="en-US" baseline="0" dirty="0" smtClean="0"/>
          </a:p>
          <a:p>
            <a:r>
              <a:rPr lang="en-US" baseline="0" dirty="0" smtClean="0"/>
              <a:t>From the 3-2-1 we got many great questions.</a:t>
            </a:r>
          </a:p>
          <a:p>
            <a:endParaRPr lang="en-US" baseline="0" dirty="0" smtClean="0"/>
          </a:p>
          <a:p>
            <a:r>
              <a:rPr lang="en-US" baseline="0" dirty="0" smtClean="0"/>
              <a:t>You were asked to complete Activity #6 back in your district.  Go to next slide for a picture of it.</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0B21606-9243-423C-9C03-F9E1279FDFE6}" type="slidenum">
              <a:rPr lang="en-US" smtClean="0"/>
              <a:pPr>
                <a:defRPr/>
              </a:pPr>
              <a:t>2</a:t>
            </a:fld>
            <a:endParaRPr lang="en-US" dirty="0"/>
          </a:p>
        </p:txBody>
      </p:sp>
      <p:sp>
        <p:nvSpPr>
          <p:cNvPr id="6" name="Date Placeholder 5"/>
          <p:cNvSpPr>
            <a:spLocks noGrp="1"/>
          </p:cNvSpPr>
          <p:nvPr>
            <p:ph type="dt" idx="12"/>
          </p:nvPr>
        </p:nvSpPr>
        <p:spPr/>
        <p:txBody>
          <a:bodyPr/>
          <a:lstStyle/>
          <a:p>
            <a:fld id="{C59A7420-3F3A-4F2A-B3EC-B7CD2E3E5D96}" type="datetime1">
              <a:rPr lang="en-US" smtClean="0"/>
              <a:pPr/>
              <a:t>1/13/2013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b="1" dirty="0" smtClean="0"/>
              <a:t>ANNETTE:  CHIME IN HERE ANY THOUGHTS </a:t>
            </a:r>
          </a:p>
          <a:p>
            <a:endParaRPr lang="en-US" b="1" dirty="0" smtClean="0"/>
          </a:p>
          <a:p>
            <a:r>
              <a:rPr lang="en-US" b="1" dirty="0" smtClean="0"/>
              <a:t>Discuss how we shift our instruction from skill development and</a:t>
            </a:r>
            <a:r>
              <a:rPr lang="en-US" b="1" baseline="0" dirty="0" smtClean="0"/>
              <a:t> then</a:t>
            </a:r>
            <a:r>
              <a:rPr lang="en-US" b="1" dirty="0" smtClean="0"/>
              <a:t> “problem solving”  AKA</a:t>
            </a:r>
            <a:r>
              <a:rPr lang="en-US" b="1" baseline="0" dirty="0" smtClean="0"/>
              <a:t> Dan Meyer example TO Problem solving that builds new skills…</a:t>
            </a:r>
          </a:p>
          <a:p>
            <a:endParaRPr lang="en-US" b="1" baseline="0" dirty="0" smtClean="0"/>
          </a:p>
          <a:p>
            <a:r>
              <a:rPr lang="en-US" b="0" baseline="0" dirty="0" smtClean="0"/>
              <a:t>Talk about how we typically have solved problems – especially if we use our textbooks.  We learn the skills, we practice the skills, we do a ‘word problem’ to see if there is any application.  We need to redefine what we think of as “helping” students – rather than showing students how to do something, your role in helping students is to ask probing questions that keep students engaged in the productive struggle until they reach a solution.  </a:t>
            </a:r>
          </a:p>
          <a:p>
            <a:endParaRPr lang="en-US" b="0" baseline="0" dirty="0" smtClean="0"/>
          </a:p>
          <a:p>
            <a:r>
              <a:rPr lang="en-US" b="0" baseline="0" dirty="0" smtClean="0"/>
              <a:t>Handout C:  Give them Teaching through Problem Solving to read.  Ask them to have open mind as they read it.</a:t>
            </a:r>
          </a:p>
          <a:p>
            <a:r>
              <a:rPr lang="en-US" b="0" baseline="0" dirty="0" smtClean="0"/>
              <a:t>Handout D:  At tables, discuss what the barriers are and write them on a sheet of paper to be turned in – and addressed at our next meeting.</a:t>
            </a:r>
            <a:endParaRPr lang="en-US" b="0" dirty="0" smtClean="0"/>
          </a:p>
          <a:p>
            <a:endParaRPr lang="en-US" dirty="0" smtClean="0"/>
          </a:p>
          <a:p>
            <a:r>
              <a:rPr lang="en-US" dirty="0" smtClean="0"/>
              <a:t>Share</a:t>
            </a:r>
            <a:r>
              <a:rPr lang="en-US" baseline="0" dirty="0" smtClean="0"/>
              <a:t> NCTM Illuminations, TI Exchange, Illustrative Math Project at Initial</a:t>
            </a:r>
          </a:p>
          <a:p>
            <a:endParaRPr lang="en-US" baseline="0" dirty="0" smtClean="0"/>
          </a:p>
          <a:p>
            <a:r>
              <a:rPr lang="en-US" baseline="0" dirty="0" smtClean="0"/>
              <a:t>Share Inside Mathematics at Deeper Day 1</a:t>
            </a:r>
          </a:p>
          <a:p>
            <a:pPr>
              <a:buFont typeface="Wingdings" pitchFamily="2" charset="2"/>
              <a:buChar char="§"/>
            </a:pPr>
            <a:r>
              <a:rPr lang="en-US" dirty="0" smtClean="0"/>
              <a:t>Iowa Core Mathematics Support Website</a:t>
            </a:r>
          </a:p>
          <a:p>
            <a:pPr>
              <a:buFont typeface="Wingdings" pitchFamily="2" charset="2"/>
              <a:buChar char="§"/>
            </a:pPr>
            <a:r>
              <a:rPr lang="en-US" dirty="0" smtClean="0"/>
              <a:t>Resources for the Iowa Additions</a:t>
            </a:r>
          </a:p>
          <a:p>
            <a:pPr>
              <a:buFont typeface="Wingdings" pitchFamily="2" charset="2"/>
              <a:buChar char="§"/>
            </a:pPr>
            <a:r>
              <a:rPr lang="en-US" dirty="0" smtClean="0"/>
              <a:t>NAEP Released Items Aligned to Iowa Core </a:t>
            </a:r>
          </a:p>
          <a:p>
            <a:pPr>
              <a:buFont typeface="Wingdings" pitchFamily="2" charset="2"/>
              <a:buChar char="§"/>
            </a:pPr>
            <a:r>
              <a:rPr lang="en-US" dirty="0" err="1" smtClean="0"/>
              <a:t>StandardsInsight</a:t>
            </a:r>
            <a:endParaRPr lang="en-US" dirty="0" smtClean="0"/>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81100" y="696913"/>
            <a:ext cx="4648200" cy="3486150"/>
          </a:xfrm>
          <a:ln/>
        </p:spPr>
      </p:sp>
      <p:sp>
        <p:nvSpPr>
          <p:cNvPr id="60418" name="Rectangle 3"/>
          <p:cNvSpPr>
            <a:spLocks noGrp="1" noChangeArrowheads="1"/>
          </p:cNvSpPr>
          <p:nvPr>
            <p:ph type="body" idx="1"/>
          </p:nvPr>
        </p:nvSpPr>
        <p:spPr>
          <a:noFill/>
          <a:ln/>
        </p:spPr>
        <p:txBody>
          <a:bodyPr/>
          <a:lstStyle/>
          <a:p>
            <a:r>
              <a:rPr lang="en-US" dirty="0" smtClean="0">
                <a:ea typeface="ＭＳ Ｐゴシック"/>
              </a:rPr>
              <a:t>Close this section with journal writing.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1/14/2013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81100" y="696913"/>
            <a:ext cx="4648200" cy="3486150"/>
          </a:xfrm>
          <a:ln/>
        </p:spPr>
      </p:sp>
      <p:sp>
        <p:nvSpPr>
          <p:cNvPr id="39938" name="Rectangle 3"/>
          <p:cNvSpPr>
            <a:spLocks noGrp="1" noChangeArrowheads="1"/>
          </p:cNvSpPr>
          <p:nvPr>
            <p:ph type="body" idx="1"/>
          </p:nvPr>
        </p:nvSpPr>
        <p:spPr>
          <a:noFill/>
          <a:ln/>
        </p:spPr>
        <p:txBody>
          <a:bodyPr/>
          <a:lstStyle/>
          <a:p>
            <a:r>
              <a:rPr lang="en-US" dirty="0" smtClean="0">
                <a:ea typeface="ＭＳ Ｐゴシック"/>
              </a:rPr>
              <a:t>You may remember looking at some of the standards for Mathematical Practice on Day 1.  Today, we will revisit them and delve much deeper than before.</a:t>
            </a:r>
          </a:p>
        </p:txBody>
      </p:sp>
      <p:sp>
        <p:nvSpPr>
          <p:cNvPr id="4" name="Date Placeholder 3"/>
          <p:cNvSpPr>
            <a:spLocks noGrp="1"/>
          </p:cNvSpPr>
          <p:nvPr>
            <p:ph type="dt" idx="10"/>
          </p:nvPr>
        </p:nvSpPr>
        <p:spPr/>
        <p:txBody>
          <a:bodyPr/>
          <a:lstStyle/>
          <a:p>
            <a:fld id="{EE743D2D-3797-490E-8443-36BCF4FAA4F8}" type="datetime1">
              <a:rPr lang="en-US" smtClean="0"/>
              <a:pPr/>
              <a:t>1/13/2013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81100" y="696913"/>
            <a:ext cx="4648200" cy="3486150"/>
          </a:xfrm>
          <a:ln/>
        </p:spPr>
      </p:sp>
      <p:sp>
        <p:nvSpPr>
          <p:cNvPr id="32771" name="Rectangle 3"/>
          <p:cNvSpPr>
            <a:spLocks noGrp="1" noChangeArrowheads="1"/>
          </p:cNvSpPr>
          <p:nvPr>
            <p:ph type="body" idx="1"/>
          </p:nvPr>
        </p:nvSpPr>
        <p:spPr>
          <a:noFill/>
          <a:ln/>
        </p:spPr>
        <p:txBody>
          <a:bodyPr/>
          <a:lstStyle/>
          <a:p>
            <a:r>
              <a:rPr lang="en-US" dirty="0" smtClean="0">
                <a:ea typeface="ＭＳ Ｐゴシック"/>
              </a:rPr>
              <a:t>Have them open their books to page 8.</a:t>
            </a:r>
          </a:p>
          <a:p>
            <a:r>
              <a:rPr lang="en-US" dirty="0" smtClean="0">
                <a:ea typeface="ＭＳ Ｐゴシック"/>
              </a:rPr>
              <a:t>These practices rest on important “processes and proficiencies” with longstanding importance in mathematics education. What mathematical practices were you engaged</a:t>
            </a:r>
            <a:r>
              <a:rPr lang="en-US" baseline="0" dirty="0" smtClean="0">
                <a:ea typeface="ＭＳ Ｐゴシック"/>
              </a:rPr>
              <a:t> in this morning do you think?</a:t>
            </a:r>
            <a:endParaRPr lang="en-US" dirty="0" smtClean="0">
              <a:ea typeface="ＭＳ Ｐゴシック"/>
            </a:endParaRPr>
          </a:p>
          <a:p>
            <a:endParaRPr lang="en-US" dirty="0" smtClean="0">
              <a:ea typeface="ＭＳ Ｐゴシック"/>
            </a:endParaRPr>
          </a:p>
          <a:p>
            <a:endParaRPr lang="en-US" dirty="0" smtClean="0">
              <a:ea typeface="ＭＳ Ｐゴシック"/>
            </a:endParaRPr>
          </a:p>
        </p:txBody>
      </p:sp>
      <p:sp>
        <p:nvSpPr>
          <p:cNvPr id="4" name="Date Placeholder 3"/>
          <p:cNvSpPr>
            <a:spLocks noGrp="1"/>
          </p:cNvSpPr>
          <p:nvPr>
            <p:ph type="dt" idx="10"/>
          </p:nvPr>
        </p:nvSpPr>
        <p:spPr/>
        <p:txBody>
          <a:bodyPr/>
          <a:lstStyle/>
          <a:p>
            <a:fld id="{5A0EAC1B-0D56-4F12-9113-EB82D3CA72DA}" type="datetime1">
              <a:rPr lang="en-US" smtClean="0"/>
              <a:pPr/>
              <a:t>1/13/2013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1100" y="696913"/>
            <a:ext cx="4648200" cy="3486150"/>
          </a:xfrm>
          <a:ln/>
        </p:spPr>
      </p:sp>
      <p:sp>
        <p:nvSpPr>
          <p:cNvPr id="38915" name="Rectangle 3"/>
          <p:cNvSpPr>
            <a:spLocks noGrp="1" noChangeArrowheads="1"/>
          </p:cNvSpPr>
          <p:nvPr>
            <p:ph type="body" idx="1"/>
          </p:nvPr>
        </p:nvSpPr>
        <p:spPr>
          <a:noFill/>
          <a:ln/>
        </p:spPr>
        <p:txBody>
          <a:bodyPr/>
          <a:lstStyle/>
          <a:p>
            <a:r>
              <a:rPr lang="en-US" b="1" dirty="0" smtClean="0">
                <a:ea typeface="ＭＳ Ｐゴシック"/>
              </a:rPr>
              <a:t>Forming the first groups:</a:t>
            </a:r>
            <a:endParaRPr lang="en-US" dirty="0" smtClean="0">
              <a:ea typeface="ＭＳ Ｐゴシック"/>
            </a:endParaRPr>
          </a:p>
          <a:p>
            <a:r>
              <a:rPr lang="en-US" dirty="0" smtClean="0">
                <a:ea typeface="ＭＳ Ｐゴシック"/>
              </a:rPr>
              <a:t>Have</a:t>
            </a:r>
            <a:r>
              <a:rPr lang="en-US" baseline="0" dirty="0" smtClean="0">
                <a:ea typeface="ＭＳ Ｐゴシック"/>
              </a:rPr>
              <a:t> </a:t>
            </a:r>
            <a:r>
              <a:rPr lang="en-US" dirty="0" smtClean="0">
                <a:ea typeface="ＭＳ Ｐゴシック"/>
              </a:rPr>
              <a:t>participants number off by 4’s  </a:t>
            </a:r>
          </a:p>
          <a:p>
            <a:r>
              <a:rPr lang="en-US" dirty="0" smtClean="0">
                <a:ea typeface="ＭＳ Ｐゴシック"/>
              </a:rPr>
              <a:t>The 1’s will be a group, the 2’s will be a group, etc.  Assign each group a different Mathematical Practice.</a:t>
            </a:r>
          </a:p>
          <a:p>
            <a:endParaRPr lang="en-US" dirty="0" smtClean="0">
              <a:ea typeface="ＭＳ Ｐゴシック"/>
            </a:endParaRPr>
          </a:p>
          <a:p>
            <a:r>
              <a:rPr lang="en-US" dirty="0" smtClean="0">
                <a:ea typeface="ＭＳ Ｐゴシック"/>
              </a:rPr>
              <a:t>1’s will read at their table Practice</a:t>
            </a:r>
            <a:r>
              <a:rPr lang="en-US" baseline="0" dirty="0" smtClean="0">
                <a:ea typeface="ＭＳ Ｐゴシック"/>
              </a:rPr>
              <a:t> #1….After they read, complete the journal entry.</a:t>
            </a:r>
          </a:p>
          <a:p>
            <a:endParaRPr lang="en-US" baseline="0" smtClean="0">
              <a:ea typeface="ＭＳ Ｐゴシック"/>
            </a:endParaRPr>
          </a:p>
          <a:p>
            <a:endParaRPr lang="en-US" dirty="0" smtClean="0">
              <a:ea typeface="ＭＳ Ｐゴシック"/>
            </a:endParaRPr>
          </a:p>
          <a:p>
            <a:r>
              <a:rPr lang="en-US" dirty="0" smtClean="0">
                <a:ea typeface="ＭＳ Ｐゴシック"/>
              </a:rPr>
              <a:t>Assign each of the groups a mathematical practice from pages 8 – 10 in the Iowa Core.</a:t>
            </a:r>
          </a:p>
          <a:p>
            <a:endParaRPr lang="en-US" b="0" dirty="0" smtClean="0">
              <a:ea typeface="ＭＳ Ｐゴシック"/>
            </a:endParaRPr>
          </a:p>
          <a:p>
            <a:r>
              <a:rPr lang="en-US" b="0" dirty="0" smtClean="0">
                <a:ea typeface="ＭＳ Ｐゴシック"/>
              </a:rPr>
              <a:t>JOURNAL</a:t>
            </a:r>
            <a:r>
              <a:rPr lang="en-US" b="0" baseline="0" dirty="0" smtClean="0">
                <a:ea typeface="ＭＳ Ｐゴシック"/>
              </a:rPr>
              <a:t> ENTRY!</a:t>
            </a:r>
            <a:endParaRPr lang="en-US" b="0" dirty="0" smtClean="0">
              <a:ea typeface="ＭＳ Ｐゴシック"/>
            </a:endParaRPr>
          </a:p>
        </p:txBody>
      </p:sp>
      <p:sp>
        <p:nvSpPr>
          <p:cNvPr id="4" name="Date Placeholder 3"/>
          <p:cNvSpPr>
            <a:spLocks noGrp="1"/>
          </p:cNvSpPr>
          <p:nvPr>
            <p:ph type="dt" idx="10"/>
          </p:nvPr>
        </p:nvSpPr>
        <p:spPr/>
        <p:txBody>
          <a:bodyPr/>
          <a:lstStyle/>
          <a:p>
            <a:fld id="{A17DC0E0-8206-47FF-BDFE-2E27D98C1CDC}" type="datetime1">
              <a:rPr lang="en-US" smtClean="0"/>
              <a:pPr/>
              <a:t>1/13/2013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ea typeface="ＭＳ Ｐゴシック"/>
              </a:rPr>
              <a:t>Go over this slide since it involves both discussion and creating a poster.</a:t>
            </a:r>
          </a:p>
          <a:p>
            <a:endParaRPr lang="en-US" dirty="0" smtClean="0">
              <a:ea typeface="ＭＳ Ｐゴシック"/>
            </a:endParaRPr>
          </a:p>
          <a:p>
            <a:r>
              <a:rPr lang="en-US" dirty="0" smtClean="0">
                <a:ea typeface="ＭＳ Ｐゴシック"/>
              </a:rPr>
              <a:t>Provide a poster and markers to each group</a:t>
            </a:r>
          </a:p>
          <a:p>
            <a:endParaRPr lang="en-US" dirty="0" smtClean="0">
              <a:ea typeface="ＭＳ Ｐゴシック"/>
            </a:endParaRPr>
          </a:p>
          <a:p>
            <a:r>
              <a:rPr lang="en-US" dirty="0" smtClean="0">
                <a:ea typeface="ＭＳ Ｐゴシック"/>
              </a:rPr>
              <a:t>Divide the poster into 4 quadrants, Label</a:t>
            </a:r>
            <a:r>
              <a:rPr lang="en-US" baseline="0" dirty="0" smtClean="0">
                <a:ea typeface="ＭＳ Ｐゴシック"/>
              </a:rPr>
              <a:t> three like the bullets on the slide, label the fourth Video Notes</a:t>
            </a:r>
          </a:p>
        </p:txBody>
      </p:sp>
      <p:sp>
        <p:nvSpPr>
          <p:cNvPr id="4" name="Slide Number Placeholder 3"/>
          <p:cNvSpPr>
            <a:spLocks noGrp="1"/>
          </p:cNvSpPr>
          <p:nvPr>
            <p:ph type="sldNum" sz="quarter" idx="10"/>
          </p:nvPr>
        </p:nvSpPr>
        <p:spPr/>
        <p:txBody>
          <a:bodyPr/>
          <a:lstStyle/>
          <a:p>
            <a:fld id="{0AA0A9E8-74A0-DB44-8542-E06FED1331A7}" type="slidenum">
              <a:rPr lang="en-US" smtClean="0"/>
              <a:pPr/>
              <a:t>26</a:t>
            </a:fld>
            <a:endParaRPr lang="en-US"/>
          </a:p>
        </p:txBody>
      </p:sp>
      <p:sp>
        <p:nvSpPr>
          <p:cNvPr id="5" name="Date Placeholder 4"/>
          <p:cNvSpPr>
            <a:spLocks noGrp="1"/>
          </p:cNvSpPr>
          <p:nvPr>
            <p:ph type="dt" idx="11"/>
          </p:nvPr>
        </p:nvSpPr>
        <p:spPr/>
        <p:txBody>
          <a:bodyPr/>
          <a:lstStyle/>
          <a:p>
            <a:fld id="{10CC8E4E-769F-4891-82B0-350CD39CBF7D}" type="datetime1">
              <a:rPr lang="en-US" smtClean="0"/>
              <a:pPr/>
              <a:t>1/13/2013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27</a:t>
            </a:fld>
            <a:endParaRPr lang="en-US"/>
          </a:p>
        </p:txBody>
      </p:sp>
      <p:sp>
        <p:nvSpPr>
          <p:cNvPr id="5" name="Date Placeholder 4"/>
          <p:cNvSpPr>
            <a:spLocks noGrp="1"/>
          </p:cNvSpPr>
          <p:nvPr>
            <p:ph type="dt" idx="11"/>
          </p:nvPr>
        </p:nvSpPr>
        <p:spPr/>
        <p:txBody>
          <a:bodyPr/>
          <a:lstStyle/>
          <a:p>
            <a:fld id="{9B9A1FC3-FEA9-478C-8B38-FDDB2B9D2F80}" type="datetime1">
              <a:rPr lang="en-US" smtClean="0"/>
              <a:pPr/>
              <a:t>1/13/2013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ea typeface="ＭＳ Ｐゴシック"/>
              </a:rPr>
              <a:t>Here are three different clips that could be used.  This </a:t>
            </a:r>
            <a:r>
              <a:rPr lang="en-US" dirty="0" err="1" smtClean="0">
                <a:ea typeface="ＭＳ Ｐゴシック"/>
              </a:rPr>
              <a:t>powerpoint</a:t>
            </a:r>
            <a:r>
              <a:rPr lang="en-US" dirty="0" smtClean="0">
                <a:ea typeface="ＭＳ Ｐゴシック"/>
              </a:rPr>
              <a:t> is using the last one.</a:t>
            </a:r>
            <a:endParaRPr lang="en-US" b="1" dirty="0" smtClean="0">
              <a:ea typeface="ＭＳ Ｐゴシック"/>
            </a:endParaRPr>
          </a:p>
          <a:p>
            <a:r>
              <a:rPr lang="en-US" b="1" dirty="0" smtClean="0">
                <a:ea typeface="ＭＳ Ｐゴシック"/>
              </a:rPr>
              <a:t>Probability of Dependent and Independent Events</a:t>
            </a:r>
            <a:r>
              <a:rPr lang="en-US" dirty="0" smtClean="0">
                <a:ea typeface="ＭＳ Ｐゴシック"/>
              </a:rPr>
              <a:t> (6th grade students) http://www.teachingchannel.org/videos/probability-of-dependent-and-independent-events?fd=0</a:t>
            </a:r>
            <a:endParaRPr lang="en-US" b="1" dirty="0" smtClean="0">
              <a:ea typeface="ＭＳ Ｐゴシック"/>
            </a:endParaRPr>
          </a:p>
          <a:p>
            <a:r>
              <a:rPr lang="en-US" b="1" dirty="0" smtClean="0">
                <a:ea typeface="ＭＳ Ｐゴシック"/>
              </a:rPr>
              <a:t>Proportions Trail</a:t>
            </a:r>
            <a:r>
              <a:rPr lang="en-US" dirty="0" smtClean="0">
                <a:ea typeface="ＭＳ Ｐゴシック"/>
              </a:rPr>
              <a:t> (7th grade students)	</a:t>
            </a:r>
          </a:p>
          <a:p>
            <a:r>
              <a:rPr lang="en-US" dirty="0" smtClean="0">
                <a:ea typeface="ＭＳ Ｐゴシック"/>
              </a:rPr>
              <a:t>http://www.teachingchannel.org/videos/proportions-trail?fd=1</a:t>
            </a:r>
            <a:endParaRPr lang="en-US" b="1" dirty="0" smtClean="0">
              <a:ea typeface="ＭＳ Ｐゴシック"/>
            </a:endParaRPr>
          </a:p>
          <a:p>
            <a:r>
              <a:rPr lang="en-US" b="1" dirty="0" smtClean="0">
                <a:ea typeface="ＭＳ Ｐゴシック"/>
              </a:rPr>
              <a:t>Graphing Equations Full Body Style</a:t>
            </a:r>
            <a:r>
              <a:rPr lang="en-US" dirty="0" smtClean="0">
                <a:ea typeface="ＭＳ Ｐゴシック"/>
              </a:rPr>
              <a:t> (Pre-Algebra MS) http://www.teachingchannel.org/videos/graphing-linear-equations-full-body-style?fd=0</a:t>
            </a:r>
          </a:p>
          <a:p>
            <a:r>
              <a:rPr lang="en-US" dirty="0" smtClean="0">
                <a:ea typeface="ＭＳ Ｐゴシック"/>
              </a:rPr>
              <a:t>	</a:t>
            </a:r>
          </a:p>
          <a:p>
            <a:r>
              <a:rPr lang="en-US" dirty="0" smtClean="0">
                <a:ea typeface="ＭＳ Ｐゴシック"/>
              </a:rPr>
              <a:t>After watching this video, complete the chart reflecting on what evidence of your mathematical practice was seen in the video or, if there was none, reflect on what the students could have done to show the practice or how the teacher could have promoted the practice.</a:t>
            </a:r>
          </a:p>
          <a:p>
            <a:r>
              <a:rPr lang="en-US" dirty="0" smtClean="0">
                <a:ea typeface="ＭＳ Ｐゴシック"/>
              </a:rPr>
              <a:t>Direct participants to where you want the posters displayed for the gallery walk. </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28</a:t>
            </a:fld>
            <a:endParaRPr lang="en-US"/>
          </a:p>
        </p:txBody>
      </p:sp>
      <p:sp>
        <p:nvSpPr>
          <p:cNvPr id="5" name="Date Placeholder 4"/>
          <p:cNvSpPr>
            <a:spLocks noGrp="1"/>
          </p:cNvSpPr>
          <p:nvPr>
            <p:ph type="dt" idx="11"/>
          </p:nvPr>
        </p:nvSpPr>
        <p:spPr/>
        <p:txBody>
          <a:bodyPr/>
          <a:lstStyle/>
          <a:p>
            <a:fld id="{D36E1169-BBE4-4391-A0EC-8C2CEDDBB426}" type="datetime1">
              <a:rPr lang="en-US" smtClean="0"/>
              <a:pPr/>
              <a:t>1/13/2013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ea typeface="ＭＳ Ｐゴシック"/>
              </a:rPr>
              <a:t>Limit Gallery</a:t>
            </a:r>
            <a:r>
              <a:rPr lang="en-US" b="1" baseline="0" dirty="0" smtClean="0">
                <a:ea typeface="ＭＳ Ｐゴシック"/>
              </a:rPr>
              <a:t> Walks to 3 minutes each.</a:t>
            </a:r>
            <a:endParaRPr lang="en-US" b="1" dirty="0" smtClean="0">
              <a:ea typeface="ＭＳ Ｐゴシック"/>
            </a:endParaRPr>
          </a:p>
          <a:p>
            <a:r>
              <a:rPr lang="en-US" dirty="0" smtClean="0">
                <a:ea typeface="ＭＳ Ｐゴシック"/>
              </a:rPr>
              <a:t>Form groups for the gallery walk.  See instructions found in the facilitators guide.  Make sure the expert</a:t>
            </a:r>
            <a:r>
              <a:rPr lang="en-US" baseline="0" dirty="0" smtClean="0">
                <a:ea typeface="ＭＳ Ｐゴシック"/>
              </a:rPr>
              <a:t> conveys the one or two big ideas that the group decides on.</a:t>
            </a:r>
            <a:endParaRPr lang="en-US" dirty="0" smtClean="0">
              <a:ea typeface="ＭＳ Ｐゴシック"/>
            </a:endParaRPr>
          </a:p>
          <a:p>
            <a:r>
              <a:rPr lang="en-US" dirty="0" smtClean="0">
                <a:ea typeface="ＭＳ Ｐゴシック"/>
              </a:rPr>
              <a:t>Give the expert(s) 1 – 2 minutes to explain and take questions.  Signal the groups to rotate to the next poster and again give 1 -2 minutes. Repeat this process until the groups have visited all posters. With fewer than 16 people, use a gallery walk with just one group.  Or have each person(s) explain the poster s/he made.</a:t>
            </a:r>
          </a:p>
          <a:p>
            <a:endParaRPr lang="en-US" dirty="0" smtClean="0"/>
          </a:p>
          <a:p>
            <a:r>
              <a:rPr lang="en-US" dirty="0" smtClean="0"/>
              <a:t>At end, get back to your original groups and quiz each other on what the 4 mathematical</a:t>
            </a:r>
            <a:r>
              <a:rPr lang="en-US" baseline="0" dirty="0" smtClean="0"/>
              <a:t> practices are about.  Make sure the expert is prepared.</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29</a:t>
            </a:fld>
            <a:endParaRPr lang="en-US"/>
          </a:p>
        </p:txBody>
      </p:sp>
      <p:sp>
        <p:nvSpPr>
          <p:cNvPr id="5" name="Date Placeholder 4"/>
          <p:cNvSpPr>
            <a:spLocks noGrp="1"/>
          </p:cNvSpPr>
          <p:nvPr>
            <p:ph type="dt" idx="11"/>
          </p:nvPr>
        </p:nvSpPr>
        <p:spPr/>
        <p:txBody>
          <a:bodyPr/>
          <a:lstStyle/>
          <a:p>
            <a:fld id="{D23E17C2-4CEC-44D6-A92F-EFFB17DD98E7}" type="datetime1">
              <a:rPr lang="en-US" smtClean="0"/>
              <a:pPr/>
              <a:t>1/13/2013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Please discuss</a:t>
            </a:r>
            <a:r>
              <a:rPr lang="en-US" baseline="0" dirty="0" smtClean="0"/>
              <a:t> at your table for just a minute about your findings.</a:t>
            </a:r>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I’m thinking this is about</a:t>
            </a:r>
            <a:r>
              <a:rPr lang="en-US" baseline="0" dirty="0" smtClean="0"/>
              <a:t> a teacher’s intentions – That the mathematical practices must be done with intention – they don’t just occur.</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30</a:t>
            </a:fld>
            <a:endParaRPr lang="en-US"/>
          </a:p>
        </p:txBody>
      </p:sp>
      <p:sp>
        <p:nvSpPr>
          <p:cNvPr id="5" name="Date Placeholder 4"/>
          <p:cNvSpPr>
            <a:spLocks noGrp="1"/>
          </p:cNvSpPr>
          <p:nvPr>
            <p:ph type="dt" idx="11"/>
          </p:nvPr>
        </p:nvSpPr>
        <p:spPr/>
        <p:txBody>
          <a:bodyPr/>
          <a:lstStyle/>
          <a:p>
            <a:fld id="{BC74B53E-D0DF-42A4-96D9-BC5D73A3D634}" type="datetime1">
              <a:rPr lang="en-US" smtClean="0"/>
              <a:pPr/>
              <a:t>1/13/2013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This will take 5 minutes…at least…by making connections to their classroom – hopefully they will</a:t>
            </a:r>
            <a:r>
              <a:rPr lang="en-US" baseline="0" dirty="0" smtClean="0"/>
              <a:t> retain what each of the practices is all about.  </a:t>
            </a:r>
            <a:r>
              <a:rPr lang="en-US" i="1" u="sng" baseline="0" dirty="0" smtClean="0"/>
              <a:t>Rising to concept level??</a:t>
            </a:r>
            <a:endParaRPr lang="en-US" i="1" u="sng"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http://www.polleverywhere.com/multiple_choice_polls/NTI2MzUxMzY2</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32</a:t>
            </a:fld>
            <a:endParaRPr lang="en-US"/>
          </a:p>
        </p:txBody>
      </p:sp>
      <p:sp>
        <p:nvSpPr>
          <p:cNvPr id="5" name="Date Placeholder 4"/>
          <p:cNvSpPr>
            <a:spLocks noGrp="1"/>
          </p:cNvSpPr>
          <p:nvPr>
            <p:ph type="dt" idx="11"/>
          </p:nvPr>
        </p:nvSpPr>
        <p:spPr/>
        <p:txBody>
          <a:bodyPr/>
          <a:lstStyle/>
          <a:p>
            <a:fld id="{3CD814E1-C560-4817-87FE-6DCD032E73DF}" type="datetime1">
              <a:rPr lang="en-US" smtClean="0"/>
              <a:pPr/>
              <a:t>1/14/2013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33</a:t>
            </a:fld>
            <a:endParaRPr lang="en-US"/>
          </a:p>
        </p:txBody>
      </p:sp>
      <p:sp>
        <p:nvSpPr>
          <p:cNvPr id="5" name="Date Placeholder 4"/>
          <p:cNvSpPr>
            <a:spLocks noGrp="1"/>
          </p:cNvSpPr>
          <p:nvPr>
            <p:ph type="dt" idx="11"/>
          </p:nvPr>
        </p:nvSpPr>
        <p:spPr/>
        <p:txBody>
          <a:bodyPr/>
          <a:lstStyle/>
          <a:p>
            <a:fld id="{43810DC1-D097-4D13-A5E7-C6E79F23DCE8}" type="datetime1">
              <a:rPr lang="en-US" smtClean="0"/>
              <a:pPr/>
              <a:t>1/13/2013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887">
              <a:defRPr/>
            </a:pPr>
            <a:r>
              <a:rPr lang="en-US" dirty="0" smtClean="0"/>
              <a:t>What does he say about TOPICS,</a:t>
            </a:r>
          </a:p>
          <a:p>
            <a:pPr defTabSz="465887">
              <a:defRPr/>
            </a:pPr>
            <a:endParaRPr lang="en-US" dirty="0" smtClean="0"/>
          </a:p>
          <a:p>
            <a:pPr defTabSz="465887">
              <a:defRPr/>
            </a:pPr>
            <a:r>
              <a:rPr lang="en-US" dirty="0" smtClean="0"/>
              <a:t>Here is the link to the video in case the hyperlink in the slide doesn’t work for some reason.</a:t>
            </a:r>
          </a:p>
          <a:p>
            <a:r>
              <a:rPr lang="en-US" dirty="0" smtClean="0"/>
              <a:t>http://www.youtube.com/user/TheHuntInstitute#p/u/22/mohX5srSuL0</a:t>
            </a:r>
          </a:p>
          <a:p>
            <a:endParaRPr lang="en-US" dirty="0" smtClean="0"/>
          </a:p>
          <a:p>
            <a:r>
              <a:rPr lang="en-US" dirty="0" smtClean="0"/>
              <a:t>The video, High School Math Courses, is 2:50 minutes long. </a:t>
            </a:r>
          </a:p>
          <a:p>
            <a:endParaRPr lang="en-US" dirty="0" smtClean="0"/>
          </a:p>
          <a:p>
            <a:r>
              <a:rPr lang="en-US" dirty="0" smtClean="0"/>
              <a:t>We will be discussing</a:t>
            </a:r>
            <a:r>
              <a:rPr lang="en-US" baseline="0" dirty="0" smtClean="0"/>
              <a:t> Appendix A and then statistics – two items that Bill McCallum brought up.</a:t>
            </a:r>
          </a:p>
          <a:p>
            <a:endParaRPr lang="en-US" baseline="0" dirty="0" smtClean="0"/>
          </a:p>
          <a:p>
            <a:r>
              <a:rPr lang="en-US" baseline="0" dirty="0" smtClean="0"/>
              <a:t>Discuss briefly with a neighbor:  What </a:t>
            </a:r>
            <a:r>
              <a:rPr lang="en-US" baseline="0" dirty="0" smtClean="0"/>
              <a:t>are three  </a:t>
            </a:r>
            <a:r>
              <a:rPr lang="en-US" baseline="0" dirty="0" smtClean="0"/>
              <a:t>key interesting points you heard????</a:t>
            </a:r>
          </a:p>
          <a:p>
            <a:endParaRPr lang="en-US" baseline="0" dirty="0" smtClean="0"/>
          </a:p>
          <a:p>
            <a:r>
              <a:rPr lang="en-US" baseline="0" dirty="0" smtClean="0"/>
              <a:t>Summarize with  three  points that we will focus on : </a:t>
            </a:r>
          </a:p>
          <a:p>
            <a:r>
              <a:rPr lang="en-US" baseline="0" dirty="0" smtClean="0"/>
              <a:t> Appendix A and Statistics</a:t>
            </a:r>
          </a:p>
          <a:p>
            <a:r>
              <a:rPr lang="en-US" baseline="0" dirty="0" smtClean="0"/>
              <a:t>Chose statistics to be first of the contents to explore simply b/c not many teachers have taught it at the different course levels.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CD9B6BD-2FEF-46BD-8498-7FFA30FE333B}" type="slidenum">
              <a:rPr lang="en-US" smtClean="0"/>
              <a:pPr>
                <a:defRPr/>
              </a:pPr>
              <a:t>34</a:t>
            </a:fld>
            <a:endParaRPr lang="en-US" dirty="0"/>
          </a:p>
        </p:txBody>
      </p:sp>
      <p:sp>
        <p:nvSpPr>
          <p:cNvPr id="6" name="Date Placeholder 5"/>
          <p:cNvSpPr>
            <a:spLocks noGrp="1"/>
          </p:cNvSpPr>
          <p:nvPr>
            <p:ph type="dt" idx="12"/>
          </p:nvPr>
        </p:nvSpPr>
        <p:spPr/>
        <p:txBody>
          <a:bodyPr/>
          <a:lstStyle/>
          <a:p>
            <a:fld id="{12BFA83B-61FF-44E1-8C63-158108C7D459}" type="datetime1">
              <a:rPr lang="en-US" smtClean="0"/>
              <a:pPr/>
              <a:t>1/13/2013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20000"/>
          </a:bodyPr>
          <a:lstStyle/>
          <a:p>
            <a:r>
              <a:rPr lang="en-US" dirty="0" smtClean="0"/>
              <a:t>Bill McCallum makes the statement that we treat math as </a:t>
            </a:r>
            <a:r>
              <a:rPr lang="en-US" b="1" dirty="0" smtClean="0"/>
              <a:t>topics</a:t>
            </a:r>
            <a:r>
              <a:rPr lang="en-US" dirty="0" smtClean="0"/>
              <a:t> – But in this model of how students learn, you can see that topics are just above the facts level and in order for students to get to deep understanding units must be created that are focused on one or two “big ideas” or generalizations that state 2 or more concepts in a relationship.  Evidence of deep understanding is when students transfer their knowledge to new and different situations.  In order to have biggest impact on student learning, mathematically rich problems need to be incorporated into units of study that are focused on those “big ideas.” </a:t>
            </a:r>
          </a:p>
          <a:p>
            <a:endParaRPr lang="en-US" dirty="0" smtClean="0"/>
          </a:p>
          <a:p>
            <a:r>
              <a:rPr lang="en-US" dirty="0" smtClean="0"/>
              <a:t>Math is considered to be more conceptual than other academic areas.  </a:t>
            </a:r>
          </a:p>
          <a:p>
            <a:r>
              <a:rPr lang="en-US" b="1" dirty="0" smtClean="0"/>
              <a:t>Concepts</a:t>
            </a:r>
            <a:r>
              <a:rPr lang="en-US" dirty="0" smtClean="0"/>
              <a:t> are mental constructs that “umbrella” different topical examples.  They must be timeless, universal, abstract, transfer beyond the topics…, have different examples that share common attributes.  </a:t>
            </a:r>
          </a:p>
          <a:p>
            <a:r>
              <a:rPr lang="en-US" b="1" dirty="0" smtClean="0"/>
              <a:t>Topics</a:t>
            </a:r>
            <a:r>
              <a:rPr lang="en-US" dirty="0" smtClean="0"/>
              <a:t> organize a set of facts related to a specific situation or thing.  </a:t>
            </a:r>
          </a:p>
          <a:p>
            <a:r>
              <a:rPr lang="en-US" dirty="0" smtClean="0"/>
              <a:t> </a:t>
            </a:r>
          </a:p>
          <a:p>
            <a:r>
              <a:rPr lang="en-US" dirty="0" smtClean="0"/>
              <a:t>Examples of concepts and related topics: </a:t>
            </a:r>
          </a:p>
          <a:p>
            <a:r>
              <a:rPr lang="en-US" dirty="0" smtClean="0"/>
              <a:t>Concept:  measurement</a:t>
            </a:r>
          </a:p>
          <a:p>
            <a:r>
              <a:rPr lang="en-US" dirty="0" smtClean="0"/>
              <a:t>Topic:  measuring distance in 2-D space</a:t>
            </a:r>
          </a:p>
          <a:p>
            <a:r>
              <a:rPr lang="en-US" dirty="0" smtClean="0"/>
              <a:t> </a:t>
            </a:r>
          </a:p>
          <a:p>
            <a:r>
              <a:rPr lang="en-US" dirty="0" smtClean="0"/>
              <a:t>Concept:  decomposing numbers</a:t>
            </a:r>
          </a:p>
          <a:p>
            <a:r>
              <a:rPr lang="en-US" dirty="0" smtClean="0"/>
              <a:t>Topic:  long division</a:t>
            </a:r>
          </a:p>
          <a:p>
            <a:r>
              <a:rPr lang="en-US" dirty="0" smtClean="0"/>
              <a:t> </a:t>
            </a:r>
          </a:p>
          <a:p>
            <a:r>
              <a:rPr lang="en-US" dirty="0" smtClean="0"/>
              <a:t>Concept:  statistics</a:t>
            </a:r>
          </a:p>
          <a:p>
            <a:r>
              <a:rPr lang="en-US" dirty="0" smtClean="0"/>
              <a:t>Topic:  standard deviation</a:t>
            </a:r>
          </a:p>
          <a:p>
            <a:r>
              <a:rPr lang="en-US" dirty="0" smtClean="0"/>
              <a:t> </a:t>
            </a:r>
          </a:p>
          <a:p>
            <a:r>
              <a:rPr lang="en-US" dirty="0" smtClean="0"/>
              <a:t>Concept:  patterns</a:t>
            </a:r>
          </a:p>
          <a:p>
            <a:r>
              <a:rPr lang="en-US" dirty="0" smtClean="0"/>
              <a:t>Topic:  triangular numbers</a:t>
            </a:r>
          </a:p>
          <a:p>
            <a:r>
              <a:rPr lang="en-US" dirty="0" smtClean="0"/>
              <a:t> </a:t>
            </a:r>
          </a:p>
          <a:p>
            <a:r>
              <a:rPr lang="en-US" dirty="0" smtClean="0"/>
              <a:t>Examples of Concepts:  slope, derivative, line, graph, exponents, logarithms, inverse operations</a:t>
            </a:r>
          </a:p>
          <a:p>
            <a:r>
              <a:rPr lang="en-US" dirty="0" smtClean="0"/>
              <a:t>number, patterns, measurement, statistics, quantity, ratio, proportion, symmetry, probability, order</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35</a:t>
            </a:fld>
            <a:endParaRPr lang="en-US"/>
          </a:p>
        </p:txBody>
      </p:sp>
      <p:sp>
        <p:nvSpPr>
          <p:cNvPr id="5" name="Date Placeholder 4"/>
          <p:cNvSpPr>
            <a:spLocks noGrp="1"/>
          </p:cNvSpPr>
          <p:nvPr>
            <p:ph type="dt" idx="11"/>
          </p:nvPr>
        </p:nvSpPr>
        <p:spPr/>
        <p:txBody>
          <a:bodyPr/>
          <a:lstStyle/>
          <a:p>
            <a:fld id="{4C8ACC75-581D-4EB7-ADED-04A4B455CE86}" type="datetime1">
              <a:rPr lang="en-US" smtClean="0"/>
              <a:pPr/>
              <a:t>1/13/2013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sz="1400" dirty="0" smtClean="0"/>
              <a:t>Examples of Concepts:  slope, derivative, line, graph, exponents, logarithms, inverse operations</a:t>
            </a:r>
          </a:p>
          <a:p>
            <a:r>
              <a:rPr lang="en-US" sz="1400" dirty="0" smtClean="0"/>
              <a:t>number, patterns, measurement, statistics, quantity, ratio, proportion, symmetry, probability, order</a:t>
            </a:r>
          </a:p>
          <a:p>
            <a:endParaRPr lang="en-US" dirty="0" smtClean="0"/>
          </a:p>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1/14/2013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aseline="0" dirty="0" smtClean="0"/>
              <a:t>Hand out Appendix A – DO NOT WRITE IN THESE_ THEY ARE NOT YOURS TO KEEP</a:t>
            </a:r>
          </a:p>
          <a:p>
            <a:endParaRPr lang="en-US" baseline="0" dirty="0" smtClean="0"/>
          </a:p>
          <a:p>
            <a:r>
              <a:rPr lang="en-US" baseline="0" dirty="0" smtClean="0"/>
              <a:t>Bill M. talked about courses at the high school level, and we need to start to look at how to fit everything in….</a:t>
            </a:r>
          </a:p>
          <a:p>
            <a:endParaRPr lang="en-US" baseline="0" dirty="0" smtClean="0"/>
          </a:p>
          <a:p>
            <a:r>
              <a:rPr lang="en-US" baseline="0" dirty="0" smtClean="0"/>
              <a:t>Appendix A may be found by going to the Iowa Core Mathematics K-12 word or </a:t>
            </a:r>
            <a:r>
              <a:rPr lang="en-US" baseline="0" dirty="0" err="1" smtClean="0"/>
              <a:t>pdf</a:t>
            </a:r>
            <a:r>
              <a:rPr lang="en-US" baseline="0" dirty="0" smtClean="0"/>
              <a:t> documents and clicking on the link on page 87 of each document.  </a:t>
            </a:r>
          </a:p>
          <a:p>
            <a:endParaRPr lang="en-US" baseline="0" dirty="0" smtClean="0"/>
          </a:p>
          <a:p>
            <a:r>
              <a:rPr lang="en-US" dirty="0" smtClean="0"/>
              <a:t>Not adopted by the Iowa State Board of Education </a:t>
            </a:r>
          </a:p>
          <a:p>
            <a:r>
              <a:rPr lang="en-US" dirty="0" smtClean="0"/>
              <a:t>May be used as a support tool when working with districts to help them identify where they might teach the standards at the middle and high school levels </a:t>
            </a:r>
          </a:p>
          <a:p>
            <a:r>
              <a:rPr lang="en-US" dirty="0" smtClean="0"/>
              <a:t>Only to be used as a model </a:t>
            </a:r>
          </a:p>
          <a:p>
            <a:r>
              <a:rPr lang="en-US" dirty="0" smtClean="0"/>
              <a:t>Not mandated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37</a:t>
            </a:fld>
            <a:endParaRPr lang="en-US"/>
          </a:p>
        </p:txBody>
      </p:sp>
      <p:sp>
        <p:nvSpPr>
          <p:cNvPr id="5" name="Date Placeholder 4"/>
          <p:cNvSpPr>
            <a:spLocks noGrp="1"/>
          </p:cNvSpPr>
          <p:nvPr>
            <p:ph type="dt" idx="11"/>
          </p:nvPr>
        </p:nvSpPr>
        <p:spPr/>
        <p:txBody>
          <a:bodyPr/>
          <a:lstStyle/>
          <a:p>
            <a:fld id="{9ABD54E5-F1B0-45E3-9893-D8A55F3ED1F8}" type="datetime1">
              <a:rPr lang="en-US" smtClean="0"/>
              <a:pPr/>
              <a:t>1/13/2013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At your tables break</a:t>
            </a:r>
            <a:r>
              <a:rPr lang="en-US" baseline="0" dirty="0" smtClean="0"/>
              <a:t> up the readings listed above and then share out the readings together. </a:t>
            </a:r>
            <a:endParaRPr lang="en-US" dirty="0" smtClean="0"/>
          </a:p>
          <a:p>
            <a:endParaRPr lang="en-US" baseline="0" dirty="0" smtClean="0"/>
          </a:p>
          <a:p>
            <a:endParaRPr lang="en-US" baseline="0" dirty="0" smtClean="0"/>
          </a:p>
          <a:p>
            <a:r>
              <a:rPr lang="en-US" baseline="0" dirty="0" smtClean="0"/>
              <a:t>They should note that the traditional pathway is only done in the United States and integrated is done in other countries.  </a:t>
            </a:r>
          </a:p>
          <a:p>
            <a:endParaRPr lang="en-US" baseline="0" dirty="0" smtClean="0"/>
          </a:p>
          <a:p>
            <a:r>
              <a:rPr lang="en-US" baseline="0" dirty="0" smtClean="0"/>
              <a:t>Compacting is taking three years of content and compacting it into two years without eliminating any of the standards.  </a:t>
            </a:r>
          </a:p>
          <a:p>
            <a:endParaRPr lang="en-US" baseline="0" dirty="0" smtClean="0"/>
          </a:p>
          <a:p>
            <a:r>
              <a:rPr lang="en-US" baseline="0" dirty="0" smtClean="0"/>
              <a:t>Have a  large group discussion – maybe….</a:t>
            </a:r>
          </a:p>
          <a:p>
            <a:endParaRPr lang="en-US" baseline="0" dirty="0" smtClean="0"/>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38</a:t>
            </a:fld>
            <a:endParaRPr lang="en-US"/>
          </a:p>
        </p:txBody>
      </p:sp>
      <p:sp>
        <p:nvSpPr>
          <p:cNvPr id="5" name="Date Placeholder 4"/>
          <p:cNvSpPr>
            <a:spLocks noGrp="1"/>
          </p:cNvSpPr>
          <p:nvPr>
            <p:ph type="dt" idx="11"/>
          </p:nvPr>
        </p:nvSpPr>
        <p:spPr/>
        <p:txBody>
          <a:bodyPr/>
          <a:lstStyle/>
          <a:p>
            <a:fld id="{0B5DA6B4-9AF6-4640-8B86-042DF3C01F45}" type="datetime1">
              <a:rPr lang="en-US" smtClean="0"/>
              <a:pPr/>
              <a:t>1/13/2013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Ask for a show of hands of which</a:t>
            </a:r>
            <a:r>
              <a:rPr lang="en-US" baseline="0" dirty="0" smtClean="0"/>
              <a:t> districts use an integrated curriculum or are considering it.  Then determine how groups will be created.  </a:t>
            </a:r>
          </a:p>
          <a:p>
            <a:pPr marL="232943" indent="-232943">
              <a:buAutoNum type="arabicPeriod"/>
            </a:pPr>
            <a:r>
              <a:rPr lang="en-US" baseline="0" dirty="0" smtClean="0"/>
              <a:t>4 groups at table reading each section</a:t>
            </a:r>
          </a:p>
          <a:p>
            <a:pPr marL="232943" indent="-232943">
              <a:buAutoNum type="arabicPeriod"/>
            </a:pPr>
            <a:r>
              <a:rPr lang="en-US" baseline="0" dirty="0" smtClean="0"/>
              <a:t>2 groups at table reading just traditional.</a:t>
            </a:r>
            <a:endParaRPr lang="en-US" dirty="0" smtClean="0"/>
          </a:p>
          <a:p>
            <a:endParaRPr lang="en-US" dirty="0" smtClean="0"/>
          </a:p>
          <a:p>
            <a:r>
              <a:rPr lang="en-US" dirty="0" smtClean="0"/>
              <a:t>See next slide</a:t>
            </a:r>
            <a:r>
              <a:rPr lang="en-US" baseline="0" dirty="0" smtClean="0"/>
              <a:t> for activity directions  </a:t>
            </a:r>
            <a:r>
              <a:rPr lang="en-US" dirty="0" smtClean="0"/>
              <a:t>Rethink this and provide</a:t>
            </a:r>
            <a:r>
              <a:rPr lang="en-US" baseline="0" dirty="0" smtClean="0"/>
              <a:t> page numbers and the pathway on a piece of paper….</a:t>
            </a:r>
            <a:endParaRPr lang="en-US" dirty="0" smtClean="0"/>
          </a:p>
          <a:p>
            <a:endParaRPr lang="en-US" dirty="0" smtClean="0"/>
          </a:p>
          <a:p>
            <a:r>
              <a:rPr lang="en-US" dirty="0" smtClean="0"/>
              <a:t>Now we are going</a:t>
            </a:r>
            <a:r>
              <a:rPr lang="en-US" baseline="0" dirty="0" smtClean="0"/>
              <a:t> to take some time to actually study each of the Pathways.  Get into groups of four and determine who will study each of the four Pathways.  After that has been decided, each person will take fifteen minutes to study their identified Pathway, paying close attention to the critical areas of each section, and taking notes to share with the group about things you noticed and think are important for each person in your group to know.  At the end of the fifteen minutes, all members of the team share out with their group.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39</a:t>
            </a:fld>
            <a:endParaRPr lang="en-US"/>
          </a:p>
        </p:txBody>
      </p:sp>
      <p:sp>
        <p:nvSpPr>
          <p:cNvPr id="5" name="Date Placeholder 4"/>
          <p:cNvSpPr>
            <a:spLocks noGrp="1"/>
          </p:cNvSpPr>
          <p:nvPr>
            <p:ph type="dt" idx="11"/>
          </p:nvPr>
        </p:nvSpPr>
        <p:spPr/>
        <p:txBody>
          <a:bodyPr/>
          <a:lstStyle/>
          <a:p>
            <a:fld id="{B9524A7A-6D82-4AA0-84C0-5C445D5B9CB3}" type="datetime1">
              <a:rPr lang="en-US" smtClean="0"/>
              <a:pPr/>
              <a:t>1/13/2013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t>5 minutes</a:t>
            </a:r>
            <a:r>
              <a:rPr lang="en-US" b="1" baseline="0" dirty="0" smtClean="0"/>
              <a:t> total!</a:t>
            </a:r>
            <a:endParaRPr lang="en-US" b="1" dirty="0" smtClean="0"/>
          </a:p>
          <a:p>
            <a:endParaRPr lang="en-US" dirty="0" smtClean="0"/>
          </a:p>
          <a:p>
            <a:r>
              <a:rPr lang="en-US" dirty="0" smtClean="0"/>
              <a:t>Spend</a:t>
            </a:r>
            <a:r>
              <a:rPr lang="en-US" baseline="0" dirty="0" smtClean="0"/>
              <a:t> one minute talking to table about this question – want them to get to get our students to dream beyond the classroom – to be inspired to think outside the box </a:t>
            </a:r>
            <a:endParaRPr lang="en-US" dirty="0" smtClean="0"/>
          </a:p>
          <a:p>
            <a:endParaRPr lang="en-US" dirty="0" smtClean="0"/>
          </a:p>
          <a:p>
            <a:r>
              <a:rPr lang="en-US" dirty="0" smtClean="0"/>
              <a:t>The</a:t>
            </a:r>
            <a:r>
              <a:rPr lang="en-US" baseline="0" dirty="0" smtClean="0"/>
              <a:t> Numbers of Nature – Amazing Math Video:</a:t>
            </a:r>
            <a:endParaRPr lang="en-US" dirty="0" smtClean="0"/>
          </a:p>
          <a:p>
            <a:r>
              <a:rPr lang="en-US" dirty="0" smtClean="0"/>
              <a:t>http://www.sciencekids.co.nz/videos/math/numbersofnature.html</a:t>
            </a:r>
          </a:p>
          <a:p>
            <a:endParaRPr lang="en-US" dirty="0" smtClean="0"/>
          </a:p>
          <a:p>
            <a:r>
              <a:rPr lang="en-US" dirty="0" smtClean="0"/>
              <a:t>Instead of Scott McCloud’s Iowa Data Video</a:t>
            </a:r>
          </a:p>
          <a:p>
            <a:pPr defTabSz="465887">
              <a:defRPr/>
            </a:pPr>
            <a:r>
              <a:rPr lang="en-US" u="sng" dirty="0" smtClean="0">
                <a:hlinkClick r:id="rId3"/>
              </a:rPr>
              <a:t>http://www.youtube.com/watch?v=p9MRZME6bzA</a:t>
            </a:r>
            <a:endParaRPr lang="en-US" dirty="0" smtClean="0"/>
          </a:p>
          <a:p>
            <a:endParaRPr lang="en-US" dirty="0" smtClean="0"/>
          </a:p>
          <a:p>
            <a:r>
              <a:rPr lang="en-US" b="1" dirty="0" smtClean="0"/>
              <a:t>To summarize my thoughts:</a:t>
            </a:r>
          </a:p>
          <a:p>
            <a:r>
              <a:rPr lang="en-US" b="0" dirty="0" smtClean="0"/>
              <a:t>We need to give students the</a:t>
            </a:r>
            <a:r>
              <a:rPr lang="en-US" b="0" baseline="0" dirty="0" smtClean="0"/>
              <a:t> tools they need to succeed, we do not want our children to say they cannot achieve their dreams (no matter how whacky they seem to us) because they did not have deep understanding of math while in school.</a:t>
            </a:r>
            <a:endParaRPr lang="en-US" b="0"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a:t>
            </a:fld>
            <a:endParaRPr lang="en-US"/>
          </a:p>
        </p:txBody>
      </p:sp>
      <p:sp>
        <p:nvSpPr>
          <p:cNvPr id="5" name="Date Placeholder 4"/>
          <p:cNvSpPr>
            <a:spLocks noGrp="1"/>
          </p:cNvSpPr>
          <p:nvPr>
            <p:ph type="dt" idx="11"/>
          </p:nvPr>
        </p:nvSpPr>
        <p:spPr/>
        <p:txBody>
          <a:bodyPr/>
          <a:lstStyle/>
          <a:p>
            <a:fld id="{B5E39544-E631-4F6C-B5A4-445FBA7AAB3B}" type="datetime1">
              <a:rPr lang="en-US" smtClean="0"/>
              <a:pPr/>
              <a:t>1/13/2013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465887">
              <a:defRPr/>
            </a:pPr>
            <a:r>
              <a:rPr lang="en-US" sz="1400" dirty="0" smtClean="0"/>
              <a:t>Activity</a:t>
            </a:r>
          </a:p>
          <a:p>
            <a:pPr defTabSz="465887">
              <a:defRPr/>
            </a:pPr>
            <a:endParaRPr lang="en-US" sz="1400" dirty="0" smtClean="0"/>
          </a:p>
          <a:p>
            <a:pPr defTabSz="465887">
              <a:defRPr/>
            </a:pPr>
            <a:r>
              <a:rPr lang="en-US" sz="1400" dirty="0" smtClean="0"/>
              <a:t>All open book to page 15:  This is a narrative similar to elementary for their grade – it helps to define what needs to be emphasized during this grade/ course.</a:t>
            </a:r>
          </a:p>
          <a:p>
            <a:pPr defTabSz="465887">
              <a:defRPr/>
            </a:pPr>
            <a:endParaRPr lang="en-US" sz="1400" dirty="0" smtClean="0"/>
          </a:p>
          <a:p>
            <a:pPr defTabSz="465887">
              <a:defRPr/>
            </a:pPr>
            <a:r>
              <a:rPr lang="en-US" sz="1400" dirty="0" smtClean="0"/>
              <a:t>At tables:  Decide who should read Algebra I, II and Geometry Pathways…The fourth person should support a non-math person at the table.  </a:t>
            </a:r>
          </a:p>
          <a:p>
            <a:pPr defTabSz="465887">
              <a:defRPr/>
            </a:pPr>
            <a:endParaRPr lang="en-US" sz="1400" dirty="0" smtClean="0"/>
          </a:p>
          <a:p>
            <a:pPr defTabSz="465887">
              <a:defRPr/>
            </a:pPr>
            <a:r>
              <a:rPr lang="en-US" sz="1400" dirty="0" smtClean="0"/>
              <a:t>There should be a whole group discussion.</a:t>
            </a:r>
          </a:p>
          <a:p>
            <a:pPr defTabSz="465887">
              <a:defRPr/>
            </a:pPr>
            <a:endParaRPr lang="en-US" sz="1400" dirty="0" smtClean="0"/>
          </a:p>
          <a:p>
            <a:pPr defTabSz="465887">
              <a:defRPr/>
            </a:pPr>
            <a:r>
              <a:rPr lang="en-US" sz="1400" dirty="0" smtClean="0"/>
              <a:t>Now do same for Accelerated math</a:t>
            </a:r>
          </a:p>
          <a:p>
            <a:pPr defTabSz="465887">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40</a:t>
            </a:fld>
            <a:endParaRPr lang="en-US"/>
          </a:p>
        </p:txBody>
      </p:sp>
      <p:sp>
        <p:nvSpPr>
          <p:cNvPr id="5" name="Date Placeholder 4"/>
          <p:cNvSpPr>
            <a:spLocks noGrp="1"/>
          </p:cNvSpPr>
          <p:nvPr>
            <p:ph type="dt" idx="11"/>
          </p:nvPr>
        </p:nvSpPr>
        <p:spPr/>
        <p:txBody>
          <a:bodyPr/>
          <a:lstStyle/>
          <a:p>
            <a:fld id="{B0690EF4-E443-40DB-A1FA-E62B2ED0C174}" type="datetime1">
              <a:rPr lang="en-US" smtClean="0"/>
              <a:pPr/>
              <a:t>1/13/2013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t>Journal</a:t>
            </a:r>
            <a:r>
              <a:rPr lang="en-US" b="1" baseline="0" dirty="0" smtClean="0"/>
              <a:t> opportunity:  </a:t>
            </a:r>
            <a:r>
              <a:rPr lang="en-US" baseline="0" dirty="0" smtClean="0"/>
              <a:t>Pose these questions and have participants respond in their journals.  After writing in their journals, have an open discussion (large group) when people may share out their ideas.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41</a:t>
            </a:fld>
            <a:endParaRPr lang="en-US"/>
          </a:p>
        </p:txBody>
      </p:sp>
      <p:sp>
        <p:nvSpPr>
          <p:cNvPr id="5" name="Date Placeholder 4"/>
          <p:cNvSpPr>
            <a:spLocks noGrp="1"/>
          </p:cNvSpPr>
          <p:nvPr>
            <p:ph type="dt" idx="11"/>
          </p:nvPr>
        </p:nvSpPr>
        <p:spPr/>
        <p:txBody>
          <a:bodyPr/>
          <a:lstStyle/>
          <a:p>
            <a:fld id="{52271FD5-78D4-488D-A5CC-2408A4BFFDC4}" type="datetime1">
              <a:rPr lang="en-US" smtClean="0"/>
              <a:pPr/>
              <a:t>1/13/2013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Share out whole group – what do we need to think about as</a:t>
            </a:r>
            <a:r>
              <a:rPr lang="en-US" baseline="0" dirty="0" smtClean="0"/>
              <a:t> we move forward</a:t>
            </a:r>
            <a:r>
              <a:rPr lang="en-US" baseline="0" dirty="0" smtClean="0"/>
              <a:t>?   Perhaps Leslie can make a chart?</a:t>
            </a:r>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0" dirty="0" smtClean="0"/>
              <a:t>Complete problem #1, at your table, discuss</a:t>
            </a:r>
            <a:r>
              <a:rPr lang="en-US" b="0" baseline="0" dirty="0" smtClean="0"/>
              <a:t> the 3 questions below the problem.  (Salmon colored) Then, afterwards, </a:t>
            </a:r>
            <a:r>
              <a:rPr lang="en-US" b="1" dirty="0" smtClean="0"/>
              <a:t>Is </a:t>
            </a:r>
            <a:r>
              <a:rPr lang="en-US" b="1" dirty="0" smtClean="0"/>
              <a:t>this a mathematically rich</a:t>
            </a:r>
            <a:r>
              <a:rPr lang="en-US" b="1" baseline="0" dirty="0" smtClean="0"/>
              <a:t> problem – if student is able to do this problem, would you feel they have a deep understanding of the concepts listed in the standard</a:t>
            </a:r>
            <a:r>
              <a:rPr lang="en-US" b="1" baseline="0" dirty="0" smtClean="0"/>
              <a:t>?  </a:t>
            </a:r>
            <a:r>
              <a:rPr lang="en-US" b="0" baseline="0" dirty="0" smtClean="0"/>
              <a:t>From Page 13 and 14 of Appendix A , what course would you teach this in?</a:t>
            </a:r>
          </a:p>
          <a:p>
            <a:endParaRPr lang="en-US" b="1" dirty="0" smtClean="0"/>
          </a:p>
          <a:p>
            <a:r>
              <a:rPr lang="en-US" b="1" dirty="0" smtClean="0"/>
              <a:t>N-Q, S-ID Accuracy of Carbon 14 Dating I </a:t>
            </a:r>
          </a:p>
          <a:p>
            <a:r>
              <a:rPr lang="en-US" dirty="0" smtClean="0"/>
              <a:t>Alignment 1: N-Q.A.3, S-ID.A Category S Domain S-ID: Interpreting Categorical and Quantitative Data Cluster Summarize, represent, and interpret data on a single count or measurement variable Category N Domain N-Q: Quantities Cluster Reason quantitatively and use units to solve problems. Standard Choose a level of accuracy appropriate to limitations on measurement when reporting quantities. </a:t>
            </a:r>
          </a:p>
          <a:p>
            <a:r>
              <a:rPr lang="en-US" dirty="0" smtClean="0"/>
              <a:t>The half-life of Carbon  , that is, the time required for half of the Carbon   in a sample to decay, is variable: not every Carbon   specimen has exactly the same half life. The half-life for Carbon   has a distribution that is approximately normal with a standard deviation of   years. This explains the why </a:t>
            </a:r>
            <a:r>
              <a:rPr lang="en-US" dirty="0" smtClean="0">
                <a:hlinkClick r:id="rId3"/>
              </a:rPr>
              <a:t>Wikipedia article</a:t>
            </a:r>
            <a:r>
              <a:rPr lang="en-US" dirty="0" smtClean="0"/>
              <a:t> on Carbon   lists the half-life of Carbon 14 as   years. Other resources report this half-life as the absolute amounts of   years, or sometimes simply   years. </a:t>
            </a:r>
          </a:p>
          <a:p>
            <a:r>
              <a:rPr lang="en-US" dirty="0" smtClean="0"/>
              <a:t>Explain the meaning of these three quantities ( ,  , and  ) focusing on how they differ. </a:t>
            </a:r>
          </a:p>
          <a:p>
            <a:r>
              <a:rPr lang="en-US" dirty="0" smtClean="0"/>
              <a:t>Can all three of the reported half-lives for Carbon   be correct? Explain. </a:t>
            </a:r>
          </a:p>
          <a:p>
            <a:r>
              <a:rPr lang="en-US" dirty="0" smtClean="0"/>
              <a:t>What are some of the benefits and drawbacks for each of the three ways of describing the half-life of Carbon  ? </a:t>
            </a:r>
          </a:p>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endParaRPr lang="en-US" baseline="0" dirty="0" smtClean="0"/>
          </a:p>
          <a:p>
            <a:endParaRPr lang="en-US" dirty="0" smtClean="0"/>
          </a:p>
          <a:p>
            <a:r>
              <a:rPr lang="en-US" dirty="0" smtClean="0"/>
              <a:t>The link to the Progressions document is:</a:t>
            </a:r>
          </a:p>
          <a:p>
            <a:r>
              <a:rPr lang="en-US" u="sng" dirty="0" smtClean="0">
                <a:hlinkClick r:id="rId3"/>
              </a:rPr>
              <a:t>http://commoncoretools.files.wordpress.com/2012/04/ccss_progression_sp_hs_2012_04_21.pdf</a:t>
            </a:r>
            <a:r>
              <a:rPr lang="en-US" dirty="0" smtClean="0"/>
              <a:t> </a:t>
            </a:r>
          </a:p>
          <a:p>
            <a:endParaRPr lang="en-US" dirty="0" smtClean="0"/>
          </a:p>
          <a:p>
            <a:r>
              <a:rPr lang="en-US" dirty="0" smtClean="0"/>
              <a:t>Warn</a:t>
            </a:r>
            <a:r>
              <a:rPr lang="en-US" baseline="0" dirty="0" smtClean="0"/>
              <a:t> </a:t>
            </a:r>
            <a:r>
              <a:rPr lang="en-US" baseline="0" dirty="0" smtClean="0"/>
              <a:t>them that the reading is technical and complicated and assumes understanding of statistics and probabilities.</a:t>
            </a:r>
          </a:p>
          <a:p>
            <a:endParaRPr lang="en-US" dirty="0" smtClean="0"/>
          </a:p>
          <a:p>
            <a:r>
              <a:rPr lang="en-US" dirty="0" smtClean="0"/>
              <a:t>After</a:t>
            </a:r>
            <a:r>
              <a:rPr lang="en-US" baseline="0" dirty="0" smtClean="0"/>
              <a:t> reading the progression document, share as a large group, create a chart of potential questions and pitfalls.</a:t>
            </a:r>
          </a:p>
          <a:p>
            <a:endParaRPr lang="en-US" baseline="0" dirty="0" smtClean="0"/>
          </a:p>
          <a:p>
            <a:r>
              <a:rPr lang="en-US" baseline="0" dirty="0" smtClean="0"/>
              <a:t>I need to ask – what is missing, what would you have expected, and is not here??</a:t>
            </a:r>
          </a:p>
          <a:p>
            <a:endParaRPr lang="en-US" baseline="0" dirty="0" smtClean="0"/>
          </a:p>
          <a:p>
            <a:r>
              <a:rPr lang="en-US" baseline="0" dirty="0" smtClean="0"/>
              <a:t>Questions that I would expect:  who should be learning stats and </a:t>
            </a:r>
            <a:r>
              <a:rPr lang="en-US" baseline="0" dirty="0" err="1" smtClean="0"/>
              <a:t>prob</a:t>
            </a:r>
            <a:r>
              <a:rPr lang="en-US" baseline="0" dirty="0" smtClean="0"/>
              <a:t>, how does it fit in to all students, do we think the pathways presented works for us???  </a:t>
            </a:r>
          </a:p>
          <a:p>
            <a:endParaRPr lang="en-US" baseline="0" dirty="0" smtClean="0"/>
          </a:p>
          <a:p>
            <a:r>
              <a:rPr lang="en-US" baseline="0" dirty="0" smtClean="0"/>
              <a:t>Lead them to:  how does this look for my students and for me in planning for my lessons and what resources are out there to guide me.  I think progressions does a great job of covering content, not how to make sure that my students understand the concepts within the standards or  what needs to be taught so that my students will know, understand and be able to “do” the standard… This leads to:  unpacking the standards using concept based instruction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44</a:t>
            </a:fld>
            <a:endParaRPr lang="en-US"/>
          </a:p>
        </p:txBody>
      </p:sp>
      <p:sp>
        <p:nvSpPr>
          <p:cNvPr id="5" name="Date Placeholder 4"/>
          <p:cNvSpPr>
            <a:spLocks noGrp="1"/>
          </p:cNvSpPr>
          <p:nvPr>
            <p:ph type="dt" idx="11"/>
          </p:nvPr>
        </p:nvSpPr>
        <p:spPr/>
        <p:txBody>
          <a:bodyPr/>
          <a:lstStyle/>
          <a:p>
            <a:fld id="{2CA911D6-0B2E-4962-97C4-6222AE66872D}" type="datetime1">
              <a:rPr lang="en-US" smtClean="0"/>
              <a:pPr/>
              <a:t>1/14/2013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Lilac colored</a:t>
            </a:r>
          </a:p>
          <a:p>
            <a:endParaRPr lang="en-US" dirty="0" smtClean="0"/>
          </a:p>
          <a:p>
            <a:r>
              <a:rPr lang="en-US" dirty="0" smtClean="0"/>
              <a:t>Read </a:t>
            </a:r>
            <a:r>
              <a:rPr lang="en-US" dirty="0" smtClean="0"/>
              <a:t>p 82 and look over page 83</a:t>
            </a:r>
          </a:p>
          <a:p>
            <a:endParaRPr lang="en-US" dirty="0" smtClean="0"/>
          </a:p>
          <a:p>
            <a:r>
              <a:rPr lang="en-US" dirty="0" smtClean="0"/>
              <a:t>Be sure that Stat teachers are spread out and not at one table.</a:t>
            </a:r>
          </a:p>
          <a:p>
            <a:r>
              <a:rPr lang="en-US" dirty="0" smtClean="0"/>
              <a:t>Pull from Appendix A “one way to fit stats and </a:t>
            </a:r>
            <a:r>
              <a:rPr lang="en-US" dirty="0" err="1" smtClean="0"/>
              <a:t>prob</a:t>
            </a:r>
            <a:r>
              <a:rPr lang="en-US" dirty="0" smtClean="0"/>
              <a:t>” and also open core book to stats</a:t>
            </a:r>
            <a:r>
              <a:rPr lang="en-US" baseline="0" dirty="0" smtClean="0"/>
              <a:t> starting on page 84.  The chart represents the clusters.</a:t>
            </a:r>
          </a:p>
          <a:p>
            <a:r>
              <a:rPr lang="en-US" baseline="0" dirty="0" smtClean="0"/>
              <a:t>Have them see the clusters that each course could </a:t>
            </a:r>
            <a:r>
              <a:rPr lang="en-US" baseline="0" dirty="0" err="1" smtClean="0"/>
              <a:t>incorpporate</a:t>
            </a:r>
            <a:r>
              <a:rPr lang="en-US" baseline="0" dirty="0" smtClean="0"/>
              <a:t> and then have them read the standards for those clusters.  Share out understanding of the standards at this point.</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45</a:t>
            </a:fld>
            <a:endParaRPr lang="en-US"/>
          </a:p>
        </p:txBody>
      </p:sp>
      <p:sp>
        <p:nvSpPr>
          <p:cNvPr id="5" name="Date Placeholder 4"/>
          <p:cNvSpPr>
            <a:spLocks noGrp="1"/>
          </p:cNvSpPr>
          <p:nvPr>
            <p:ph type="dt" idx="11"/>
          </p:nvPr>
        </p:nvSpPr>
        <p:spPr/>
        <p:txBody>
          <a:bodyPr/>
          <a:lstStyle/>
          <a:p>
            <a:fld id="{CF3E1154-1EF8-4FA8-A8E3-A9D1D806D857}" type="datetime1">
              <a:rPr lang="en-US" smtClean="0"/>
              <a:pPr/>
              <a:t>1/13/2013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Read p 82 and look over page 83</a:t>
            </a:r>
          </a:p>
          <a:p>
            <a:endParaRPr lang="en-US" dirty="0" smtClean="0"/>
          </a:p>
          <a:p>
            <a:r>
              <a:rPr lang="en-US" dirty="0" smtClean="0"/>
              <a:t>Be sure that Stat teachers are spread out and not at one table.</a:t>
            </a:r>
          </a:p>
          <a:p>
            <a:r>
              <a:rPr lang="en-US" dirty="0" smtClean="0"/>
              <a:t>Pull from Appendix A “one way to fit stats and </a:t>
            </a:r>
            <a:r>
              <a:rPr lang="en-US" dirty="0" err="1" smtClean="0"/>
              <a:t>prob</a:t>
            </a:r>
            <a:r>
              <a:rPr lang="en-US" dirty="0" smtClean="0"/>
              <a:t>” and also open core book to stats</a:t>
            </a:r>
            <a:r>
              <a:rPr lang="en-US" baseline="0" dirty="0" smtClean="0"/>
              <a:t> starting on page 84.  The chart represents the clusters.</a:t>
            </a:r>
          </a:p>
          <a:p>
            <a:r>
              <a:rPr lang="en-US" baseline="0" dirty="0" smtClean="0"/>
              <a:t>Have them see the clusters that each course could </a:t>
            </a:r>
            <a:r>
              <a:rPr lang="en-US" baseline="0" dirty="0" err="1" smtClean="0"/>
              <a:t>incorpporate</a:t>
            </a:r>
            <a:r>
              <a:rPr lang="en-US" baseline="0" dirty="0" smtClean="0"/>
              <a:t> and then have them read the standards for those clusters.  Share out understanding of the standards at this point.</a:t>
            </a:r>
          </a:p>
          <a:p>
            <a:endParaRPr lang="en-US" baseline="0" dirty="0" smtClean="0"/>
          </a:p>
          <a:p>
            <a:r>
              <a:rPr lang="en-US" baseline="0" dirty="0" smtClean="0"/>
              <a:t>Open the Flip Book – show them the document – explain what is involved in it.</a:t>
            </a:r>
            <a:endParaRPr lang="en-US"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46</a:t>
            </a:fld>
            <a:endParaRPr lang="en-US"/>
          </a:p>
        </p:txBody>
      </p:sp>
      <p:sp>
        <p:nvSpPr>
          <p:cNvPr id="5" name="Date Placeholder 4"/>
          <p:cNvSpPr>
            <a:spLocks noGrp="1"/>
          </p:cNvSpPr>
          <p:nvPr>
            <p:ph type="dt" idx="11"/>
          </p:nvPr>
        </p:nvSpPr>
        <p:spPr/>
        <p:txBody>
          <a:bodyPr/>
          <a:lstStyle/>
          <a:p>
            <a:fld id="{CF3E1154-1EF8-4FA8-A8E3-A9D1D806D857}" type="datetime1">
              <a:rPr lang="en-US" smtClean="0"/>
              <a:pPr/>
              <a:t>1/13/2013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1/13/2013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Use the handout “guide to Unpacking</a:t>
            </a:r>
            <a:r>
              <a:rPr lang="en-US" baseline="0" dirty="0" smtClean="0"/>
              <a:t> the common core standards” </a:t>
            </a:r>
            <a:r>
              <a:rPr lang="en-US" dirty="0" smtClean="0"/>
              <a:t>as example.</a:t>
            </a:r>
          </a:p>
          <a:p>
            <a:endParaRPr lang="en-US" dirty="0" smtClean="0"/>
          </a:p>
          <a:p>
            <a:r>
              <a:rPr lang="en-US" dirty="0" smtClean="0"/>
              <a:t>Talk about what</a:t>
            </a:r>
            <a:r>
              <a:rPr lang="en-US" baseline="0" dirty="0" smtClean="0"/>
              <a:t> a concept means.</a:t>
            </a:r>
            <a:endParaRPr lang="en-US" dirty="0" smtClean="0"/>
          </a:p>
          <a:p>
            <a:endParaRPr lang="en-US" dirty="0" smtClean="0"/>
          </a:p>
          <a:p>
            <a:pPr marL="465887" indent="-465887">
              <a:buFont typeface="+mj-lt"/>
              <a:buAutoNum type="arabicPeriod"/>
            </a:pPr>
            <a:r>
              <a:rPr lang="en-US" dirty="0" smtClean="0"/>
              <a:t>Identify the enduring understandings or big ideas or generalizations.</a:t>
            </a:r>
          </a:p>
          <a:p>
            <a:pPr marL="808831" lvl="1" indent="-465887"/>
            <a:r>
              <a:rPr lang="en-US" dirty="0" smtClean="0"/>
              <a:t>These are the </a:t>
            </a:r>
            <a:r>
              <a:rPr lang="en-US" dirty="0" smtClean="0">
                <a:solidFill>
                  <a:srgbClr val="FF0000"/>
                </a:solidFill>
              </a:rPr>
              <a:t>concepts </a:t>
            </a:r>
            <a:r>
              <a:rPr lang="en-US" dirty="0" smtClean="0"/>
              <a:t>that students can transfer or take with them beyond the unit or classroom.</a:t>
            </a:r>
          </a:p>
          <a:p>
            <a:endParaRPr lang="en-US"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48</a:t>
            </a:fld>
            <a:endParaRPr lang="en-US"/>
          </a:p>
        </p:txBody>
      </p:sp>
      <p:sp>
        <p:nvSpPr>
          <p:cNvPr id="5" name="Date Placeholder 4"/>
          <p:cNvSpPr>
            <a:spLocks noGrp="1"/>
          </p:cNvSpPr>
          <p:nvPr>
            <p:ph type="dt" idx="11"/>
          </p:nvPr>
        </p:nvSpPr>
        <p:spPr/>
        <p:txBody>
          <a:bodyPr/>
          <a:lstStyle/>
          <a:p>
            <a:fld id="{E21BB088-E7B3-4C6A-9238-4EC198AF5423}" type="datetime1">
              <a:rPr lang="en-US" smtClean="0"/>
              <a:pPr/>
              <a:t>1/13/2013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Page 84: Standard  #7</a:t>
            </a:r>
          </a:p>
          <a:p>
            <a:r>
              <a:rPr lang="en-US" dirty="0" smtClean="0"/>
              <a:t>What do the students</a:t>
            </a:r>
            <a:r>
              <a:rPr lang="en-US" baseline="0" dirty="0" smtClean="0"/>
              <a:t> need to know:  </a:t>
            </a:r>
          </a:p>
          <a:p>
            <a:r>
              <a:rPr lang="en-US" baseline="0" dirty="0" smtClean="0"/>
              <a:t>	Underline nouns to give me a good start:  Slope, intercept, linear model, data.</a:t>
            </a:r>
          </a:p>
          <a:p>
            <a:r>
              <a:rPr lang="en-US" baseline="0" dirty="0" smtClean="0"/>
              <a:t>What do they need to know in order to be successful</a:t>
            </a:r>
          </a:p>
          <a:p>
            <a:r>
              <a:rPr lang="en-US" baseline="0" dirty="0" smtClean="0"/>
              <a:t>Find slope in various ways, what the intercept is, Where the intercept is located, how to extend linear model to determine the intercept, what a linear model is, how to determine linear fit, data and how it can change the linear model…</a:t>
            </a:r>
          </a:p>
          <a:p>
            <a:endParaRPr lang="en-US" baseline="0" dirty="0" smtClean="0"/>
          </a:p>
          <a:p>
            <a:r>
              <a:rPr lang="en-US" baseline="0" dirty="0" smtClean="0"/>
              <a:t>What do students need to be able to do:</a:t>
            </a:r>
          </a:p>
          <a:p>
            <a:r>
              <a:rPr lang="en-US" baseline="0" dirty="0" smtClean="0"/>
              <a:t>Circle the verbs:  Interpret – what does that mean?  </a:t>
            </a:r>
            <a:endParaRPr lang="en-US" dirty="0" smtClean="0"/>
          </a:p>
          <a:p>
            <a:endParaRPr lang="en-US" dirty="0" smtClean="0"/>
          </a:p>
          <a:p>
            <a:r>
              <a:rPr lang="en-US" dirty="0" smtClean="0"/>
              <a:t>But we</a:t>
            </a:r>
            <a:r>
              <a:rPr lang="en-US" baseline="0" dirty="0" smtClean="0"/>
              <a:t> want our students to have deep understanding…</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49</a:t>
            </a:fld>
            <a:endParaRPr lang="en-US"/>
          </a:p>
        </p:txBody>
      </p:sp>
      <p:sp>
        <p:nvSpPr>
          <p:cNvPr id="5" name="Date Placeholder 4"/>
          <p:cNvSpPr>
            <a:spLocks noGrp="1"/>
          </p:cNvSpPr>
          <p:nvPr>
            <p:ph type="dt" idx="11"/>
          </p:nvPr>
        </p:nvSpPr>
        <p:spPr/>
        <p:txBody>
          <a:bodyPr/>
          <a:lstStyle/>
          <a:p>
            <a:fld id="{AD969D09-B41E-47E1-BA9F-2FCD12E7B602}" type="datetime1">
              <a:rPr lang="en-US" smtClean="0"/>
              <a:pPr/>
              <a:t>1/13/2013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81100" y="696913"/>
            <a:ext cx="4648200" cy="3486150"/>
          </a:xfrm>
          <a:ln/>
        </p:spPr>
      </p:sp>
      <p:sp>
        <p:nvSpPr>
          <p:cNvPr id="19458" name="Rectangle 3"/>
          <p:cNvSpPr>
            <a:spLocks noGrp="1" noChangeArrowheads="1"/>
          </p:cNvSpPr>
          <p:nvPr>
            <p:ph type="body" idx="1"/>
          </p:nvPr>
        </p:nvSpPr>
        <p:spPr>
          <a:noFill/>
          <a:ln/>
        </p:spPr>
        <p:txBody>
          <a:bodyPr lIns="92281" tIns="46141" rIns="92281" bIns="46141"/>
          <a:lstStyle/>
          <a:p>
            <a:r>
              <a:rPr lang="en-US" b="1" dirty="0" smtClean="0">
                <a:ea typeface="ＭＳ Ｐゴシック"/>
              </a:rPr>
              <a:t>This</a:t>
            </a:r>
            <a:r>
              <a:rPr lang="en-US" b="1" baseline="0" dirty="0" smtClean="0">
                <a:ea typeface="ＭＳ Ｐゴシック"/>
              </a:rPr>
              <a:t> slide and Journal discussion 2 minutes.</a:t>
            </a:r>
          </a:p>
          <a:p>
            <a:r>
              <a:rPr lang="en-US" dirty="0" smtClean="0">
                <a:ea typeface="ＭＳ Ｐゴシック"/>
              </a:rPr>
              <a:t>We have 2 types of work today.  You will be receiving information, but also working as small groups to investigate the IC Math document.  In order to do all this work, we have some ground rules. </a:t>
            </a:r>
          </a:p>
          <a:p>
            <a:endParaRPr lang="en-US" dirty="0" smtClean="0">
              <a:ea typeface="ＭＳ Ｐゴシック"/>
            </a:endParaRPr>
          </a:p>
          <a:p>
            <a:r>
              <a:rPr lang="en-US" dirty="0" smtClean="0">
                <a:ea typeface="ＭＳ Ｐゴシック"/>
              </a:rPr>
              <a:t>Talk about use of computers and cell</a:t>
            </a:r>
            <a:r>
              <a:rPr lang="en-US" baseline="0" dirty="0" smtClean="0">
                <a:ea typeface="ＭＳ Ｐゴシック"/>
              </a:rPr>
              <a:t> phones  - </a:t>
            </a:r>
            <a:endParaRPr lang="en-US" dirty="0" smtClean="0">
              <a:ea typeface="ＭＳ Ｐゴシック"/>
            </a:endParaRPr>
          </a:p>
        </p:txBody>
      </p:sp>
      <p:sp>
        <p:nvSpPr>
          <p:cNvPr id="4" name="Date Placeholder 3"/>
          <p:cNvSpPr>
            <a:spLocks noGrp="1"/>
          </p:cNvSpPr>
          <p:nvPr>
            <p:ph type="dt" idx="10"/>
          </p:nvPr>
        </p:nvSpPr>
        <p:spPr/>
        <p:txBody>
          <a:bodyPr/>
          <a:lstStyle/>
          <a:p>
            <a:fld id="{67D13889-5944-498D-B854-B397A2894C96}" type="datetime1">
              <a:rPr lang="en-US" smtClean="0"/>
              <a:pPr/>
              <a:t>1/13/2013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808831" lvl="1" indent="-465887"/>
            <a:r>
              <a:rPr lang="en-US" dirty="0" smtClean="0"/>
              <a:t>A good “big idea” has</a:t>
            </a:r>
            <a:r>
              <a:rPr lang="en-US" baseline="0" dirty="0" smtClean="0"/>
              <a:t> 2 or more concepts stated in a relationship.  </a:t>
            </a:r>
            <a:r>
              <a:rPr lang="en-US" dirty="0" smtClean="0"/>
              <a:t>These are the </a:t>
            </a:r>
            <a:r>
              <a:rPr lang="en-US" dirty="0" smtClean="0">
                <a:solidFill>
                  <a:srgbClr val="FF0000"/>
                </a:solidFill>
              </a:rPr>
              <a:t>concepts </a:t>
            </a:r>
            <a:r>
              <a:rPr lang="en-US" dirty="0" smtClean="0"/>
              <a:t>that students can transfer or take with them beyond the unit or classroom.</a:t>
            </a:r>
          </a:p>
          <a:p>
            <a:pPr marL="808831" lvl="1" indent="-465887"/>
            <a:endParaRPr lang="en-US" dirty="0" smtClean="0"/>
          </a:p>
          <a:p>
            <a:pPr marL="808831" lvl="1" indent="-465887"/>
            <a:r>
              <a:rPr lang="en-US" dirty="0" smtClean="0"/>
              <a:t>A good generalization</a:t>
            </a:r>
            <a:r>
              <a:rPr lang="en-US" baseline="0" dirty="0" smtClean="0"/>
              <a:t> will start with the stem:  Understand that:</a:t>
            </a:r>
          </a:p>
          <a:p>
            <a:pPr marL="808831" lvl="1" indent="-465887"/>
            <a:endParaRPr lang="en-US"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50</a:t>
            </a:fld>
            <a:endParaRPr lang="en-US"/>
          </a:p>
        </p:txBody>
      </p:sp>
      <p:sp>
        <p:nvSpPr>
          <p:cNvPr id="5" name="Date Placeholder 4"/>
          <p:cNvSpPr>
            <a:spLocks noGrp="1"/>
          </p:cNvSpPr>
          <p:nvPr>
            <p:ph type="dt" idx="11"/>
          </p:nvPr>
        </p:nvSpPr>
        <p:spPr/>
        <p:txBody>
          <a:bodyPr/>
          <a:lstStyle/>
          <a:p>
            <a:fld id="{873E5B2C-4D58-43E1-A2C4-9ED07824ED62}" type="datetime1">
              <a:rPr lang="en-US" smtClean="0"/>
              <a:pPr/>
              <a:t>1/13/2013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51</a:t>
            </a:fld>
            <a:endParaRPr lang="en-US"/>
          </a:p>
        </p:txBody>
      </p:sp>
      <p:sp>
        <p:nvSpPr>
          <p:cNvPr id="5" name="Date Placeholder 4"/>
          <p:cNvSpPr>
            <a:spLocks noGrp="1"/>
          </p:cNvSpPr>
          <p:nvPr>
            <p:ph type="dt" idx="11"/>
          </p:nvPr>
        </p:nvSpPr>
        <p:spPr/>
        <p:txBody>
          <a:bodyPr/>
          <a:lstStyle/>
          <a:p>
            <a:fld id="{67F2235B-7E49-4E2C-89CF-0760AA56A6DD}" type="datetime1">
              <a:rPr lang="en-US" smtClean="0"/>
              <a:pPr/>
              <a:t>1/13/2013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a:p>
            <a:r>
              <a:rPr lang="en-US" dirty="0" smtClean="0"/>
              <a:t>STANDARDS INSIGHT</a:t>
            </a:r>
          </a:p>
          <a:p>
            <a:r>
              <a:rPr lang="en-US" dirty="0" smtClean="0"/>
              <a:t>AEA8Admin</a:t>
            </a:r>
          </a:p>
          <a:p>
            <a:r>
              <a:rPr lang="en-US" dirty="0" smtClean="0"/>
              <a:t>PLaea8</a:t>
            </a:r>
          </a:p>
          <a:p>
            <a:r>
              <a:rPr lang="en-US" dirty="0" smtClean="0"/>
              <a:t> </a:t>
            </a:r>
          </a:p>
          <a:p>
            <a:endParaRPr lang="en-US" dirty="0" smtClean="0"/>
          </a:p>
          <a:p>
            <a:r>
              <a:rPr lang="en-US" dirty="0" smtClean="0"/>
              <a:t>Notice</a:t>
            </a:r>
            <a:r>
              <a:rPr lang="en-US" baseline="0" dirty="0" smtClean="0"/>
              <a:t> where Concepts are located….</a:t>
            </a:r>
          </a:p>
          <a:p>
            <a:r>
              <a:rPr lang="en-US" baseline="0" dirty="0" smtClean="0"/>
              <a:t>Above Topics and in math, we can say, all that we teach are concepts, but the same could be also said about topics. </a:t>
            </a:r>
          </a:p>
          <a:p>
            <a:endParaRPr lang="en-US" baseline="0" dirty="0" smtClean="0"/>
          </a:p>
          <a:p>
            <a:r>
              <a:rPr lang="en-US" baseline="0" dirty="0" smtClean="0"/>
              <a:t>We need to make sure that we go beyond the “chapter” on Systems of Equations – and then leave the topic and move on to another topic.  As we plan our units, we need to decide on what the concepts are and then what the topics will be need to included to ensure understanding of the concept. </a:t>
            </a:r>
          </a:p>
          <a:p>
            <a:r>
              <a:rPr lang="en-US" baseline="0" dirty="0" smtClean="0"/>
              <a:t>For instance, if a student can solve a problem involving mean, does that imply that the concept is understood?  The skill is a topic that needs to be taught, and with other topics will lead to understanding the concept.</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52</a:t>
            </a:fld>
            <a:endParaRPr lang="en-US"/>
          </a:p>
        </p:txBody>
      </p:sp>
      <p:sp>
        <p:nvSpPr>
          <p:cNvPr id="5" name="Date Placeholder 4"/>
          <p:cNvSpPr>
            <a:spLocks noGrp="1"/>
          </p:cNvSpPr>
          <p:nvPr>
            <p:ph type="dt" idx="11"/>
          </p:nvPr>
        </p:nvSpPr>
        <p:spPr/>
        <p:txBody>
          <a:bodyPr/>
          <a:lstStyle/>
          <a:p>
            <a:fld id="{A7BA77A1-9B8A-453A-83CE-1646207833E5}" type="datetime1">
              <a:rPr lang="en-US" smtClean="0"/>
              <a:pPr/>
              <a:t>1/14/2013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each person journals, then facilitate whole group sharing and summarizing.</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53</a:t>
            </a:fld>
            <a:endParaRPr lang="en-US"/>
          </a:p>
        </p:txBody>
      </p:sp>
      <p:sp>
        <p:nvSpPr>
          <p:cNvPr id="5" name="Date Placeholder 4"/>
          <p:cNvSpPr>
            <a:spLocks noGrp="1"/>
          </p:cNvSpPr>
          <p:nvPr>
            <p:ph type="dt" idx="11"/>
          </p:nvPr>
        </p:nvSpPr>
        <p:spPr/>
        <p:txBody>
          <a:bodyPr/>
          <a:lstStyle/>
          <a:p>
            <a:fld id="{B471A891-0379-4BCB-A958-98790F0F24A4}" type="datetime1">
              <a:rPr lang="en-US" smtClean="0"/>
              <a:pPr/>
              <a:t>1/13/2013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54</a:t>
            </a:fld>
            <a:endParaRPr lang="en-US"/>
          </a:p>
        </p:txBody>
      </p:sp>
      <p:sp>
        <p:nvSpPr>
          <p:cNvPr id="5" name="Date Placeholder 4"/>
          <p:cNvSpPr>
            <a:spLocks noGrp="1"/>
          </p:cNvSpPr>
          <p:nvPr>
            <p:ph type="dt" idx="11"/>
          </p:nvPr>
        </p:nvSpPr>
        <p:spPr/>
        <p:txBody>
          <a:bodyPr/>
          <a:lstStyle/>
          <a:p>
            <a:fld id="{16EFE7BE-C1D4-4ED1-BAC9-63FAEC0CF9EB}" type="datetime1">
              <a:rPr lang="en-US" smtClean="0"/>
              <a:pPr/>
              <a:t>1/14/2013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Participants should get</a:t>
            </a:r>
            <a:r>
              <a:rPr lang="en-US" baseline="0" dirty="0" smtClean="0"/>
              <a:t> that </a:t>
            </a:r>
            <a:r>
              <a:rPr lang="en-US" baseline="0" dirty="0" err="1" smtClean="0"/>
              <a:t>x</a:t>
            </a:r>
            <a:r>
              <a:rPr lang="en-US" baseline="0" dirty="0" smtClean="0"/>
              <a:t> = 7 and </a:t>
            </a:r>
            <a:r>
              <a:rPr lang="en-US" baseline="0" dirty="0" err="1" smtClean="0"/>
              <a:t>y</a:t>
            </a:r>
            <a:r>
              <a:rPr lang="en-US" baseline="0" dirty="0" smtClean="0"/>
              <a:t> = -4.</a:t>
            </a:r>
          </a:p>
          <a:p>
            <a:r>
              <a:rPr lang="en-US" baseline="0" dirty="0" smtClean="0"/>
              <a:t>Solution methods include, tables, graphs, substitution method, elimination method, matrices, etc</a:t>
            </a:r>
            <a:r>
              <a:rPr lang="en-US" baseline="0" dirty="0" smtClean="0"/>
              <a:t>.</a:t>
            </a:r>
          </a:p>
          <a:p>
            <a:endParaRPr lang="en-US" baseline="0" dirty="0" smtClean="0"/>
          </a:p>
          <a:p>
            <a:r>
              <a:rPr lang="en-US" baseline="0" dirty="0" smtClean="0"/>
              <a:t>Since there are multiple entry points, does this mean it is a rich mathematical task?</a:t>
            </a:r>
            <a:endParaRPr lang="en-US" baseline="0"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55</a:t>
            </a:fld>
            <a:endParaRPr lang="en-US"/>
          </a:p>
        </p:txBody>
      </p:sp>
      <p:sp>
        <p:nvSpPr>
          <p:cNvPr id="5" name="Date Placeholder 4"/>
          <p:cNvSpPr>
            <a:spLocks noGrp="1"/>
          </p:cNvSpPr>
          <p:nvPr>
            <p:ph type="dt" idx="11"/>
          </p:nvPr>
        </p:nvSpPr>
        <p:spPr/>
        <p:txBody>
          <a:bodyPr/>
          <a:lstStyle/>
          <a:p>
            <a:fld id="{7D085D08-FDD5-4FEC-A645-C70757D6FF0C}" type="datetime1">
              <a:rPr lang="en-US" smtClean="0"/>
              <a:pPr/>
              <a:t>1/13/2013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endParaRPr lang="en-US" dirty="0" smtClean="0"/>
          </a:p>
          <a:p>
            <a:r>
              <a:rPr lang="en-US" sz="1400" dirty="0" smtClean="0"/>
              <a:t>Based on this key example, discuss the transition from middle to high school with regard to algebra, particularly as it relates to the study of linear equations, equations of lines, and systems of linear equations.</a:t>
            </a:r>
          </a:p>
          <a:p>
            <a:r>
              <a:rPr lang="en-US" sz="1400" dirty="0" smtClean="0"/>
              <a:t>Whole group discussion – How is Iowa Core Algebra different from the algebra curriculum currently in place in your district?</a:t>
            </a:r>
          </a:p>
          <a:p>
            <a:pPr defTabSz="465887">
              <a:defRPr/>
            </a:pPr>
            <a:endParaRPr lang="en-US" sz="1400" dirty="0" smtClean="0"/>
          </a:p>
          <a:p>
            <a:pPr defTabSz="465887">
              <a:defRPr/>
            </a:pPr>
            <a:endParaRPr lang="en-US" sz="1400" dirty="0" smtClean="0"/>
          </a:p>
          <a:p>
            <a:pPr defTabSz="465887">
              <a:defRPr/>
            </a:pPr>
            <a:r>
              <a:rPr lang="en-US" sz="1400" dirty="0" smtClean="0"/>
              <a:t>Most participants will likely say that this material – solving systems of linear equations, is taught in high school in Algebra I.</a:t>
            </a:r>
          </a:p>
          <a:p>
            <a:pPr defTabSz="465887">
              <a:defRPr/>
            </a:pPr>
            <a:r>
              <a:rPr lang="en-US" sz="1400" dirty="0" smtClean="0"/>
              <a:t>But in Iowa Core Mathematics, solving systems of linear equations, </a:t>
            </a:r>
            <a:r>
              <a:rPr lang="en-US" sz="1400" b="1" dirty="0" smtClean="0"/>
              <a:t>both algebraically and graphically is now in Grade 8.</a:t>
            </a:r>
          </a:p>
          <a:p>
            <a:pPr defTabSz="465887">
              <a:defRPr/>
            </a:pPr>
            <a:endParaRPr lang="en-US" sz="1400" dirty="0" smtClean="0"/>
          </a:p>
          <a:p>
            <a:pPr defTabSz="465887">
              <a:defRPr/>
            </a:pPr>
            <a:r>
              <a:rPr lang="en-US" sz="1400" dirty="0" smtClean="0"/>
              <a:t>In addition, the </a:t>
            </a:r>
            <a:r>
              <a:rPr lang="en-US" sz="1400" dirty="0" err="1" smtClean="0"/>
              <a:t>y</a:t>
            </a:r>
            <a:r>
              <a:rPr lang="en-US" sz="1400" dirty="0" smtClean="0"/>
              <a:t> = </a:t>
            </a:r>
            <a:r>
              <a:rPr lang="en-US" sz="1400" dirty="0" err="1" smtClean="0"/>
              <a:t>mx</a:t>
            </a:r>
            <a:r>
              <a:rPr lang="en-US" sz="1400" dirty="0" smtClean="0"/>
              <a:t> + </a:t>
            </a:r>
            <a:r>
              <a:rPr lang="en-US" sz="1400" dirty="0" err="1" smtClean="0"/>
              <a:t>b</a:t>
            </a:r>
            <a:r>
              <a:rPr lang="en-US" sz="1400" dirty="0" smtClean="0"/>
              <a:t> equation of a line is also part of middle school mathematics.</a:t>
            </a:r>
          </a:p>
          <a:p>
            <a:pPr defTabSz="465887">
              <a:defRPr/>
            </a:pPr>
            <a:endParaRPr lang="en-US" sz="1400" dirty="0" smtClean="0"/>
          </a:p>
          <a:p>
            <a:pPr defTabSz="465887">
              <a:defRPr/>
            </a:pPr>
            <a:r>
              <a:rPr lang="en-US" sz="1400" dirty="0" smtClean="0"/>
              <a:t>So now, almost all the time in high school that was spent on solving linear equations, linear functions, equations of lines, and systems of linear equations is now done in middle school. This will be a big change for many districts.</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56</a:t>
            </a:fld>
            <a:endParaRPr lang="en-US"/>
          </a:p>
        </p:txBody>
      </p:sp>
      <p:sp>
        <p:nvSpPr>
          <p:cNvPr id="5" name="Date Placeholder 4"/>
          <p:cNvSpPr>
            <a:spLocks noGrp="1"/>
          </p:cNvSpPr>
          <p:nvPr>
            <p:ph type="dt" idx="11"/>
          </p:nvPr>
        </p:nvSpPr>
        <p:spPr/>
        <p:txBody>
          <a:bodyPr/>
          <a:lstStyle/>
          <a:p>
            <a:fld id="{CD015CB3-DBB7-466E-9074-C89ADD5B6F4D}" type="datetime1">
              <a:rPr lang="en-US" smtClean="0"/>
              <a:pPr/>
              <a:t>1/13/2013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shows the comparison between our traditional Algebra I courses and the newly adopted Iowa Core.  In particular, how they relate to Algebra 1 course.  You can see that a large portion of what we currently teach in Algebra I will now be taught in the Iowa Core 7</a:t>
            </a:r>
            <a:r>
              <a:rPr lang="en-US" baseline="30000" smtClean="0"/>
              <a:t>th</a:t>
            </a:r>
            <a:r>
              <a:rPr lang="en-US" smtClean="0"/>
              <a:t> and 8</a:t>
            </a:r>
            <a:r>
              <a:rPr lang="en-US" baseline="30000" smtClean="0"/>
              <a:t>th</a:t>
            </a:r>
            <a:r>
              <a:rPr lang="en-US" smtClean="0"/>
              <a:t> grade courses.  And some of what we currently teach h in Algebra 1 will still be taught in Algebra 1.  There are some things we currently teach that is no longer in the Iowa Core and we do not need to teach.  That leaves a lot of room in the algebra I course.  </a:t>
            </a:r>
          </a:p>
          <a:p>
            <a:r>
              <a:rPr lang="en-US" smtClean="0"/>
              <a:t>Next Slide:</a:t>
            </a:r>
          </a:p>
          <a:p>
            <a:r>
              <a:rPr lang="en-US" smtClean="0"/>
              <a:t>Some things we currently teach in Algebra 2 will now be taught in Algebra 1 and a small portion of probability and Statistics will be taught in Algebra I.  Then we have some new standards that will finish our Algebra I course.</a:t>
            </a:r>
          </a:p>
          <a:p>
            <a:r>
              <a:rPr lang="en-US" smtClean="0"/>
              <a:t>Next Slide”</a:t>
            </a:r>
          </a:p>
          <a:p>
            <a:r>
              <a:rPr lang="en-US" smtClean="0"/>
              <a:t>So here is the comparison between what we have been teaching and our new Iowa Core Algebra I course.</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56511C-7DC1-45B5-85DD-A72146ABD595}" type="slidenum">
              <a:rPr lang="en-US" smtClean="0"/>
              <a:pPr/>
              <a:t>57</a:t>
            </a:fld>
            <a:endParaRPr lang="en-US" smtClean="0"/>
          </a:p>
        </p:txBody>
      </p:sp>
      <p:sp>
        <p:nvSpPr>
          <p:cNvPr id="5" name="Date Placeholder 4"/>
          <p:cNvSpPr>
            <a:spLocks noGrp="1"/>
          </p:cNvSpPr>
          <p:nvPr>
            <p:ph type="dt" idx="10"/>
          </p:nvPr>
        </p:nvSpPr>
        <p:spPr/>
        <p:txBody>
          <a:bodyPr/>
          <a:lstStyle/>
          <a:p>
            <a:fld id="{6FB97861-BED7-43E8-8189-BACADF9E7FBA}" type="datetime1">
              <a:rPr lang="en-US" smtClean="0"/>
              <a:pPr/>
              <a:t>1/13/2013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EA3074-3934-41F9-98CB-85F0DB3084F0}" type="slidenum">
              <a:rPr lang="en-US" smtClean="0"/>
              <a:pPr/>
              <a:t>58</a:t>
            </a:fld>
            <a:endParaRPr lang="en-US" smtClean="0"/>
          </a:p>
        </p:txBody>
      </p:sp>
      <p:sp>
        <p:nvSpPr>
          <p:cNvPr id="5" name="Date Placeholder 4"/>
          <p:cNvSpPr>
            <a:spLocks noGrp="1"/>
          </p:cNvSpPr>
          <p:nvPr>
            <p:ph type="dt" idx="10"/>
          </p:nvPr>
        </p:nvSpPr>
        <p:spPr/>
        <p:txBody>
          <a:bodyPr/>
          <a:lstStyle/>
          <a:p>
            <a:fld id="{A220230C-7914-4A25-8CA6-79A31BE77063}" type="datetime1">
              <a:rPr lang="en-US" smtClean="0"/>
              <a:pPr/>
              <a:t>1/13/2013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59</a:t>
            </a:fld>
            <a:endParaRPr lang="en-US"/>
          </a:p>
        </p:txBody>
      </p:sp>
      <p:sp>
        <p:nvSpPr>
          <p:cNvPr id="5" name="Date Placeholder 4"/>
          <p:cNvSpPr>
            <a:spLocks noGrp="1"/>
          </p:cNvSpPr>
          <p:nvPr>
            <p:ph type="dt" idx="11"/>
          </p:nvPr>
        </p:nvSpPr>
        <p:spPr/>
        <p:txBody>
          <a:bodyPr/>
          <a:lstStyle/>
          <a:p>
            <a:fld id="{59F744EE-CF33-46F5-8715-67D739BD0C29}" type="datetime1">
              <a:rPr lang="en-US" smtClean="0"/>
              <a:pPr/>
              <a:t>1/13/2013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81100" y="696913"/>
            <a:ext cx="4648200" cy="3486150"/>
          </a:xfrm>
          <a:ln/>
        </p:spPr>
      </p:sp>
      <p:sp>
        <p:nvSpPr>
          <p:cNvPr id="21506" name="Rectangle 3"/>
          <p:cNvSpPr>
            <a:spLocks noGrp="1" noChangeArrowheads="1"/>
          </p:cNvSpPr>
          <p:nvPr>
            <p:ph type="body" idx="1"/>
          </p:nvPr>
        </p:nvSpPr>
        <p:spPr>
          <a:noFill/>
          <a:ln/>
        </p:spPr>
        <p:txBody>
          <a:bodyPr/>
          <a:lstStyle/>
          <a:p>
            <a:r>
              <a:rPr lang="en-US" dirty="0" smtClean="0">
                <a:ea typeface="ＭＳ Ｐゴシック"/>
              </a:rPr>
              <a:t>A journal can be electronic or paper/pen – they will be turned</a:t>
            </a:r>
            <a:r>
              <a:rPr lang="en-US" baseline="0" dirty="0" smtClean="0">
                <a:ea typeface="ＭＳ Ｐゴシック"/>
              </a:rPr>
              <a:t> in at end of day – and / or mailed.   This is further explained on next slide.</a:t>
            </a:r>
          </a:p>
          <a:p>
            <a:endParaRPr lang="en-US" baseline="0" dirty="0" smtClean="0">
              <a:ea typeface="ＭＳ Ｐゴシック"/>
            </a:endParaRPr>
          </a:p>
          <a:p>
            <a:r>
              <a:rPr lang="en-US" baseline="0" dirty="0" smtClean="0">
                <a:ea typeface="ＭＳ Ｐゴシック"/>
              </a:rPr>
              <a:t>Pass out the paper version and go to the website for the electronic version for people to download to use.</a:t>
            </a:r>
            <a:endParaRPr lang="en-US" dirty="0" smtClean="0">
              <a:ea typeface="ＭＳ Ｐゴシック"/>
            </a:endParaRPr>
          </a:p>
        </p:txBody>
      </p:sp>
      <p:sp>
        <p:nvSpPr>
          <p:cNvPr id="4" name="Date Placeholder 3"/>
          <p:cNvSpPr>
            <a:spLocks noGrp="1"/>
          </p:cNvSpPr>
          <p:nvPr>
            <p:ph type="dt" idx="10"/>
          </p:nvPr>
        </p:nvSpPr>
        <p:spPr/>
        <p:txBody>
          <a:bodyPr/>
          <a:lstStyle/>
          <a:p>
            <a:fld id="{41DC866E-5E9D-43F0-86F0-754A2FE5968C}" type="datetime1">
              <a:rPr lang="en-US" smtClean="0"/>
              <a:pPr/>
              <a:t>1/13/2013</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1/14/2013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Could</a:t>
            </a:r>
            <a:r>
              <a:rPr lang="en-US" baseline="0" dirty="0" smtClean="0"/>
              <a:t> then ask:  Take Appendix A, and find an algebra cluster for the course you teach.  Then read that Standard carefully.  From this standard underline the nouns – what students need to know</a:t>
            </a:r>
          </a:p>
          <a:p>
            <a:r>
              <a:rPr lang="en-US" baseline="0" dirty="0" smtClean="0"/>
              <a:t>Circle the verbs – be able to do</a:t>
            </a:r>
          </a:p>
          <a:p>
            <a:r>
              <a:rPr lang="en-US" baseline="0" dirty="0" smtClean="0"/>
              <a:t>Then flush it out a little more….</a:t>
            </a:r>
          </a:p>
          <a:p>
            <a:r>
              <a:rPr lang="en-US" baseline="0" dirty="0" smtClean="0"/>
              <a:t>What is the Big Idea?  What is the generalization???</a:t>
            </a:r>
          </a:p>
          <a:p>
            <a:endParaRPr lang="en-US" baseline="0"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61</a:t>
            </a:fld>
            <a:endParaRPr lang="en-US"/>
          </a:p>
        </p:txBody>
      </p:sp>
      <p:sp>
        <p:nvSpPr>
          <p:cNvPr id="5" name="Date Placeholder 4"/>
          <p:cNvSpPr>
            <a:spLocks noGrp="1"/>
          </p:cNvSpPr>
          <p:nvPr>
            <p:ph type="dt" idx="11"/>
          </p:nvPr>
        </p:nvSpPr>
        <p:spPr/>
        <p:txBody>
          <a:bodyPr/>
          <a:lstStyle/>
          <a:p>
            <a:fld id="{6247FCD6-F023-42DD-9ECF-AF120CEA3491}" type="datetime1">
              <a:rPr lang="en-US" smtClean="0"/>
              <a:pPr/>
              <a:t>1/13/2013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agree that an enjoyable mathematical activity is not a waste if time, particularly with at-risk students. It would have been more accurate to say that it takes up time in the curriculum (and I have edited my comment to say that). There is not enough time for all the things we might want to do; the point of the Common Core is to agree on a focused set of things and try to do them well. One of the goals of the fraction progression is to prepare students for algebra. If students get in the habit of adding fractions using the product of the two denominators (rather than the least common denominator), then they might be better prepared to manipulate algebraic expressions like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62</a:t>
            </a:fld>
            <a:endParaRPr lang="en-US"/>
          </a:p>
        </p:txBody>
      </p:sp>
      <p:sp>
        <p:nvSpPr>
          <p:cNvPr id="5" name="Date Placeholder 4"/>
          <p:cNvSpPr>
            <a:spLocks noGrp="1"/>
          </p:cNvSpPr>
          <p:nvPr>
            <p:ph type="dt" idx="11"/>
          </p:nvPr>
        </p:nvSpPr>
        <p:spPr/>
        <p:txBody>
          <a:bodyPr/>
          <a:lstStyle/>
          <a:p>
            <a:fld id="{36736FF0-20DB-428D-9DAA-A8078DBB321D}" type="datetime1">
              <a:rPr lang="en-US" smtClean="0"/>
              <a:pPr/>
              <a:t>1/14/2013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Just note these</a:t>
            </a:r>
            <a:r>
              <a:rPr lang="en-US" baseline="0" dirty="0" smtClean="0"/>
              <a:t> points as the introduction to Functions</a:t>
            </a:r>
            <a:r>
              <a:rPr lang="en-US" dirty="0" smtClean="0"/>
              <a:t>.</a:t>
            </a:r>
          </a:p>
        </p:txBody>
      </p:sp>
      <p:sp>
        <p:nvSpPr>
          <p:cNvPr id="4" name="Slide Number Placeholder 3"/>
          <p:cNvSpPr>
            <a:spLocks noGrp="1"/>
          </p:cNvSpPr>
          <p:nvPr>
            <p:ph type="sldNum" sz="quarter" idx="10"/>
          </p:nvPr>
        </p:nvSpPr>
        <p:spPr/>
        <p:txBody>
          <a:bodyPr/>
          <a:lstStyle/>
          <a:p>
            <a:fld id="{0AA0A9E8-74A0-DB44-8542-E06FED1331A7}" type="slidenum">
              <a:rPr lang="en-US" smtClean="0"/>
              <a:pPr/>
              <a:t>64</a:t>
            </a:fld>
            <a:endParaRPr lang="en-US"/>
          </a:p>
        </p:txBody>
      </p:sp>
      <p:sp>
        <p:nvSpPr>
          <p:cNvPr id="5" name="Date Placeholder 4"/>
          <p:cNvSpPr>
            <a:spLocks noGrp="1"/>
          </p:cNvSpPr>
          <p:nvPr>
            <p:ph type="dt" idx="11"/>
          </p:nvPr>
        </p:nvSpPr>
        <p:spPr/>
        <p:txBody>
          <a:bodyPr/>
          <a:lstStyle/>
          <a:p>
            <a:fld id="{02E038EB-D831-4915-BFFA-D2A9803114E4}" type="datetime1">
              <a:rPr lang="en-US" smtClean="0"/>
              <a:pPr/>
              <a:t>1/13/2013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Use the two-page</a:t>
            </a:r>
            <a:r>
              <a:rPr lang="en-US" baseline="0" dirty="0" smtClean="0"/>
              <a:t> handout for the Activity.</a:t>
            </a:r>
          </a:p>
          <a:p>
            <a:r>
              <a:rPr lang="en-US" baseline="0" dirty="0" smtClean="0"/>
              <a:t>Page 1 has the sequence of tasks and four discussion questions. This page needs to be done separately and before Page 2.</a:t>
            </a:r>
          </a:p>
          <a:p>
            <a:r>
              <a:rPr lang="en-US" baseline="0" dirty="0" smtClean="0"/>
              <a:t>Page 2 has “the answers” to the discussion questions, along with important conclusions.</a:t>
            </a:r>
            <a:endParaRPr lang="en-US"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65</a:t>
            </a:fld>
            <a:endParaRPr lang="en-US"/>
          </a:p>
        </p:txBody>
      </p:sp>
      <p:sp>
        <p:nvSpPr>
          <p:cNvPr id="5" name="Date Placeholder 4"/>
          <p:cNvSpPr>
            <a:spLocks noGrp="1"/>
          </p:cNvSpPr>
          <p:nvPr>
            <p:ph type="dt" idx="11"/>
          </p:nvPr>
        </p:nvSpPr>
        <p:spPr/>
        <p:txBody>
          <a:bodyPr/>
          <a:lstStyle/>
          <a:p>
            <a:fld id="{9E729206-330A-44C9-80F8-4ECD33C2314B}" type="datetime1">
              <a:rPr lang="en-US" smtClean="0"/>
              <a:pPr/>
              <a:t>1/13/2013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Record</a:t>
            </a:r>
            <a:r>
              <a:rPr lang="en-US" baseline="0" dirty="0" smtClean="0"/>
              <a:t> main points from the whole group discussion. Be sure to include the following:</a:t>
            </a:r>
          </a:p>
          <a:p>
            <a:pPr lvl="0"/>
            <a:r>
              <a:rPr lang="en-US" dirty="0" smtClean="0"/>
              <a:t>• Functions are used as mathematical models.</a:t>
            </a:r>
          </a:p>
          <a:p>
            <a:pPr lvl="0"/>
            <a:r>
              <a:rPr lang="en-US" dirty="0" smtClean="0"/>
              <a:t>• A “functions approach” unifies and connects many topics (see activity handout, Page 2)</a:t>
            </a:r>
          </a:p>
          <a:p>
            <a:pPr lvl="0"/>
            <a:r>
              <a:rPr lang="en-US" dirty="0" smtClean="0"/>
              <a:t>• Functions are now for all students, and appear earlier in the curriculum.</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66</a:t>
            </a:fld>
            <a:endParaRPr lang="en-US"/>
          </a:p>
        </p:txBody>
      </p:sp>
      <p:sp>
        <p:nvSpPr>
          <p:cNvPr id="5" name="Date Placeholder 4"/>
          <p:cNvSpPr>
            <a:spLocks noGrp="1"/>
          </p:cNvSpPr>
          <p:nvPr>
            <p:ph type="dt" idx="11"/>
          </p:nvPr>
        </p:nvSpPr>
        <p:spPr/>
        <p:txBody>
          <a:bodyPr/>
          <a:lstStyle/>
          <a:p>
            <a:fld id="{43B241FA-C862-48E1-8F9B-3CC2F8AAF1EE}" type="datetime1">
              <a:rPr lang="en-US" smtClean="0"/>
              <a:pPr/>
              <a:t>1/13/2013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Journal: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67</a:t>
            </a:fld>
            <a:endParaRPr lang="en-US"/>
          </a:p>
        </p:txBody>
      </p:sp>
      <p:sp>
        <p:nvSpPr>
          <p:cNvPr id="5" name="Date Placeholder 4"/>
          <p:cNvSpPr>
            <a:spLocks noGrp="1"/>
          </p:cNvSpPr>
          <p:nvPr>
            <p:ph type="dt" idx="11"/>
          </p:nvPr>
        </p:nvSpPr>
        <p:spPr/>
        <p:txBody>
          <a:bodyPr/>
          <a:lstStyle/>
          <a:p>
            <a:fld id="{D7F63980-257B-4700-9D03-DBB9E483905D}" type="datetime1">
              <a:rPr lang="en-US" smtClean="0"/>
              <a:pPr/>
              <a:t>1/13/2013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68</a:t>
            </a:fld>
            <a:endParaRPr lang="en-US"/>
          </a:p>
        </p:txBody>
      </p:sp>
      <p:sp>
        <p:nvSpPr>
          <p:cNvPr id="5" name="Date Placeholder 4"/>
          <p:cNvSpPr>
            <a:spLocks noGrp="1"/>
          </p:cNvSpPr>
          <p:nvPr>
            <p:ph type="dt" idx="11"/>
          </p:nvPr>
        </p:nvSpPr>
        <p:spPr/>
        <p:txBody>
          <a:bodyPr/>
          <a:lstStyle/>
          <a:p>
            <a:fld id="{FAC0D5C3-82CB-44D0-86DF-ABA9889672E2}" type="datetime1">
              <a:rPr lang="en-US" smtClean="0"/>
              <a:pPr/>
              <a:t>1/14/2013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See separate set of slides on Iowa Core Math Additions.</a:t>
            </a:r>
          </a:p>
          <a:p>
            <a:r>
              <a:rPr lang="en-US" dirty="0" smtClean="0"/>
              <a:t>This set of slides provides a self-contained PD session that gives a detailed overview of the Iowa Additions standards.</a:t>
            </a:r>
            <a:r>
              <a:rPr lang="en-US" dirty="0" smtClean="0"/>
              <a:t>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69</a:t>
            </a:fld>
            <a:endParaRPr lang="en-US"/>
          </a:p>
        </p:txBody>
      </p:sp>
      <p:sp>
        <p:nvSpPr>
          <p:cNvPr id="5" name="Date Placeholder 4"/>
          <p:cNvSpPr>
            <a:spLocks noGrp="1"/>
          </p:cNvSpPr>
          <p:nvPr>
            <p:ph type="dt" idx="11"/>
          </p:nvPr>
        </p:nvSpPr>
        <p:spPr/>
        <p:txBody>
          <a:bodyPr/>
          <a:lstStyle/>
          <a:p>
            <a:fld id="{D0664D80-5638-4D48-A356-DF8CD456D548}" type="datetime1">
              <a:rPr lang="en-US" smtClean="0"/>
              <a:pPr/>
              <a:t>1/13/2013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Overview of the deeper investigation of vertex-edge</a:t>
            </a:r>
            <a:r>
              <a:rPr lang="en-US" baseline="0" dirty="0" smtClean="0"/>
              <a:t> graphs.</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70</a:t>
            </a:fld>
            <a:endParaRPr lang="en-US"/>
          </a:p>
        </p:txBody>
      </p:sp>
      <p:sp>
        <p:nvSpPr>
          <p:cNvPr id="5" name="Date Placeholder 4"/>
          <p:cNvSpPr>
            <a:spLocks noGrp="1"/>
          </p:cNvSpPr>
          <p:nvPr>
            <p:ph type="dt" idx="11"/>
          </p:nvPr>
        </p:nvSpPr>
        <p:spPr/>
        <p:txBody>
          <a:bodyPr/>
          <a:lstStyle/>
          <a:p>
            <a:fld id="{FEF1A405-6239-4A34-8210-64EA237C2A60}" type="datetime1">
              <a:rPr lang="en-US" smtClean="0"/>
              <a:pPr/>
              <a:t>1/13/2013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81100" y="696913"/>
            <a:ext cx="4648200" cy="3486150"/>
          </a:xfrm>
          <a:ln/>
        </p:spPr>
      </p:sp>
      <p:sp>
        <p:nvSpPr>
          <p:cNvPr id="23554" name="Rectangle 3"/>
          <p:cNvSpPr>
            <a:spLocks noGrp="1" noChangeArrowheads="1"/>
          </p:cNvSpPr>
          <p:nvPr>
            <p:ph type="body" idx="1"/>
          </p:nvPr>
        </p:nvSpPr>
        <p:spPr>
          <a:noFill/>
          <a:ln/>
        </p:spPr>
        <p:txBody>
          <a:bodyPr/>
          <a:lstStyle/>
          <a:p>
            <a:r>
              <a:rPr lang="en-US" dirty="0" smtClean="0">
                <a:ea typeface="ＭＳ Ｐゴシック"/>
              </a:rPr>
              <a:t>Go through these reasons with the participants to explain the importance of writing as a learning tool</a:t>
            </a:r>
          </a:p>
          <a:p>
            <a:endParaRPr lang="en-US" dirty="0" smtClean="0">
              <a:ea typeface="ＭＳ Ｐゴシック"/>
            </a:endParaRPr>
          </a:p>
          <a:p>
            <a:r>
              <a:rPr lang="en-US" dirty="0" smtClean="0">
                <a:ea typeface="ＭＳ Ｐゴシック"/>
              </a:rPr>
              <a:t>These will be turned in at</a:t>
            </a:r>
            <a:r>
              <a:rPr lang="en-US" baseline="0" dirty="0" smtClean="0">
                <a:ea typeface="ＭＳ Ｐゴシック"/>
              </a:rPr>
              <a:t> end of each day for everyone, and those signed up for credit – it is essential.</a:t>
            </a:r>
          </a:p>
          <a:p>
            <a:endParaRPr lang="en-US" baseline="0" dirty="0" smtClean="0">
              <a:ea typeface="ＭＳ Ｐゴシック"/>
            </a:endParaRPr>
          </a:p>
          <a:p>
            <a:pPr defTabSz="465887">
              <a:defRPr/>
            </a:pPr>
            <a:r>
              <a:rPr lang="en-US" dirty="0" smtClean="0"/>
              <a:t>3 -2 – 1 label to  be put in journal and turned in at end of day</a:t>
            </a:r>
            <a:endParaRPr lang="en-US" dirty="0" smtClean="0"/>
          </a:p>
          <a:p>
            <a:endParaRPr lang="en-US" dirty="0" smtClean="0">
              <a:ea typeface="ＭＳ Ｐゴシック"/>
            </a:endParaRPr>
          </a:p>
        </p:txBody>
      </p:sp>
      <p:sp>
        <p:nvSpPr>
          <p:cNvPr id="4" name="Date Placeholder 3"/>
          <p:cNvSpPr>
            <a:spLocks noGrp="1"/>
          </p:cNvSpPr>
          <p:nvPr>
            <p:ph type="dt" idx="10"/>
          </p:nvPr>
        </p:nvSpPr>
        <p:spPr/>
        <p:txBody>
          <a:bodyPr/>
          <a:lstStyle/>
          <a:p>
            <a:fld id="{42B70161-06BF-4F3F-BD33-FA01487CD97C}" type="datetime1">
              <a:rPr lang="en-US" smtClean="0"/>
              <a:pPr/>
              <a:t>1/13/2013</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232943" indent="-232943"/>
            <a:r>
              <a:rPr lang="en-US" dirty="0" smtClean="0"/>
              <a:t>Facilitator can</a:t>
            </a:r>
            <a:r>
              <a:rPr lang="en-US" baseline="0" dirty="0" smtClean="0"/>
              <a:t> use the Teacher/Facilitator Notes (handout) to carry out the task with participants engaged as students.</a:t>
            </a:r>
          </a:p>
          <a:p>
            <a:pPr marL="232943" indent="-232943"/>
            <a:endParaRPr lang="en-US" baseline="0"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71</a:t>
            </a:fld>
            <a:endParaRPr lang="en-US"/>
          </a:p>
        </p:txBody>
      </p:sp>
      <p:sp>
        <p:nvSpPr>
          <p:cNvPr id="5" name="Date Placeholder 4"/>
          <p:cNvSpPr>
            <a:spLocks noGrp="1"/>
          </p:cNvSpPr>
          <p:nvPr>
            <p:ph type="dt" idx="11"/>
          </p:nvPr>
        </p:nvSpPr>
        <p:spPr/>
        <p:txBody>
          <a:bodyPr/>
          <a:lstStyle/>
          <a:p>
            <a:fld id="{B302FD04-C005-4496-B3E5-FD3F0CD5B89C}" type="datetime1">
              <a:rPr lang="en-US" smtClean="0"/>
              <a:pPr/>
              <a:t>1/13/2013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232943" indent="-232943"/>
            <a:r>
              <a:rPr lang="en-US" baseline="0" dirty="0" smtClean="0"/>
              <a:t>Handout and have partners or groups read and discuss the one-page description from the NCTM Navigations book on</a:t>
            </a:r>
          </a:p>
          <a:p>
            <a:pPr marL="232943" indent="-232943"/>
            <a:r>
              <a:rPr lang="en-US" baseline="0" dirty="0" smtClean="0"/>
              <a:t> “Vertex-Edge Graph Topics and Applications.”</a:t>
            </a:r>
          </a:p>
        </p:txBody>
      </p:sp>
      <p:sp>
        <p:nvSpPr>
          <p:cNvPr id="4" name="Slide Number Placeholder 3"/>
          <p:cNvSpPr>
            <a:spLocks noGrp="1"/>
          </p:cNvSpPr>
          <p:nvPr>
            <p:ph type="sldNum" sz="quarter" idx="10"/>
          </p:nvPr>
        </p:nvSpPr>
        <p:spPr/>
        <p:txBody>
          <a:bodyPr/>
          <a:lstStyle/>
          <a:p>
            <a:fld id="{0AA0A9E8-74A0-DB44-8542-E06FED1331A7}" type="slidenum">
              <a:rPr lang="en-US" smtClean="0"/>
              <a:pPr/>
              <a:t>72</a:t>
            </a:fld>
            <a:endParaRPr lang="en-US"/>
          </a:p>
        </p:txBody>
      </p:sp>
      <p:sp>
        <p:nvSpPr>
          <p:cNvPr id="5" name="Date Placeholder 4"/>
          <p:cNvSpPr>
            <a:spLocks noGrp="1"/>
          </p:cNvSpPr>
          <p:nvPr>
            <p:ph type="dt" idx="11"/>
          </p:nvPr>
        </p:nvSpPr>
        <p:spPr/>
        <p:txBody>
          <a:bodyPr/>
          <a:lstStyle/>
          <a:p>
            <a:fld id="{ED3E697B-D641-4BA8-8E1B-575A96E45D74}" type="datetime1">
              <a:rPr lang="en-US" smtClean="0"/>
              <a:pPr/>
              <a:t>1/13/2013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232943" indent="-232943"/>
            <a:r>
              <a:rPr lang="en-US" baseline="0" dirty="0" smtClean="0"/>
              <a:t>Groups can jig-saw the reading from the handout. For example, there are about 3 pages to read and discuss. In groups of 3, each person can read one page and then they report to each other.</a:t>
            </a:r>
          </a:p>
          <a:p>
            <a:pPr marL="232943" indent="-232943"/>
            <a:endParaRPr lang="en-US" baseline="0" dirty="0" smtClean="0"/>
          </a:p>
        </p:txBody>
      </p:sp>
      <p:sp>
        <p:nvSpPr>
          <p:cNvPr id="4" name="Slide Number Placeholder 3"/>
          <p:cNvSpPr>
            <a:spLocks noGrp="1"/>
          </p:cNvSpPr>
          <p:nvPr>
            <p:ph type="sldNum" sz="quarter" idx="10"/>
          </p:nvPr>
        </p:nvSpPr>
        <p:spPr/>
        <p:txBody>
          <a:bodyPr/>
          <a:lstStyle/>
          <a:p>
            <a:fld id="{0AA0A9E8-74A0-DB44-8542-E06FED1331A7}" type="slidenum">
              <a:rPr lang="en-US" smtClean="0"/>
              <a:pPr/>
              <a:t>73</a:t>
            </a:fld>
            <a:endParaRPr lang="en-US"/>
          </a:p>
        </p:txBody>
      </p:sp>
      <p:sp>
        <p:nvSpPr>
          <p:cNvPr id="5" name="Date Placeholder 4"/>
          <p:cNvSpPr>
            <a:spLocks noGrp="1"/>
          </p:cNvSpPr>
          <p:nvPr>
            <p:ph type="dt" idx="11"/>
          </p:nvPr>
        </p:nvSpPr>
        <p:spPr/>
        <p:txBody>
          <a:bodyPr/>
          <a:lstStyle/>
          <a:p>
            <a:fld id="{5C50857C-767D-4733-995B-00EE3FAA6053}" type="datetime1">
              <a:rPr lang="en-US" smtClean="0"/>
              <a:pPr/>
              <a:t>1/13/2013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Now that we have investigated the Content Standards, let’s summarize</a:t>
            </a:r>
            <a:r>
              <a:rPr lang="en-US" baseline="0" dirty="0" smtClean="0"/>
              <a:t> in terms of the big changes we’ve seen.</a:t>
            </a:r>
          </a:p>
          <a:p>
            <a:endParaRPr lang="en-US" baseline="0" dirty="0" smtClean="0"/>
          </a:p>
          <a:p>
            <a:r>
              <a:rPr lang="en-US" baseline="0" dirty="0" smtClean="0"/>
              <a:t>Give participants a significant amount of time to journal.</a:t>
            </a:r>
          </a:p>
          <a:p>
            <a:endParaRPr lang="en-US" baseline="0" dirty="0" smtClean="0"/>
          </a:p>
          <a:p>
            <a:r>
              <a:rPr lang="en-US" baseline="0" dirty="0" smtClean="0"/>
              <a:t>Then discuss, and keep a public record of the discussion.</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74</a:t>
            </a:fld>
            <a:endParaRPr lang="en-US"/>
          </a:p>
        </p:txBody>
      </p:sp>
      <p:sp>
        <p:nvSpPr>
          <p:cNvPr id="5" name="Date Placeholder 4"/>
          <p:cNvSpPr>
            <a:spLocks noGrp="1"/>
          </p:cNvSpPr>
          <p:nvPr>
            <p:ph type="dt" idx="11"/>
          </p:nvPr>
        </p:nvSpPr>
        <p:spPr/>
        <p:txBody>
          <a:bodyPr/>
          <a:lstStyle/>
          <a:p>
            <a:fld id="{5C9CD9FE-51F9-4321-B118-610CAE115F21}" type="datetime1">
              <a:rPr lang="en-US" smtClean="0"/>
              <a:pPr/>
              <a:t>1/13/2013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See notes in facilitator’s guide for this section.</a:t>
            </a:r>
          </a:p>
          <a:p>
            <a:endParaRPr lang="en-US" dirty="0" smtClean="0"/>
          </a:p>
          <a:p>
            <a:r>
              <a:rPr lang="en-US" dirty="0" smtClean="0"/>
              <a:t>This activity takes from 60 to 90 minutes depending on the number of participants and the time available. </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75</a:t>
            </a:fld>
            <a:endParaRPr lang="en-US"/>
          </a:p>
        </p:txBody>
      </p:sp>
      <p:sp>
        <p:nvSpPr>
          <p:cNvPr id="5" name="Date Placeholder 4"/>
          <p:cNvSpPr>
            <a:spLocks noGrp="1"/>
          </p:cNvSpPr>
          <p:nvPr>
            <p:ph type="dt" idx="11"/>
          </p:nvPr>
        </p:nvSpPr>
        <p:spPr/>
        <p:txBody>
          <a:bodyPr/>
          <a:lstStyle/>
          <a:p>
            <a:fld id="{E74AD874-AA7A-4589-A9F7-72F9DDFF2AC2}" type="datetime1">
              <a:rPr lang="en-US" smtClean="0"/>
              <a:pPr/>
              <a:t>1/13/2013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81100" y="696913"/>
            <a:ext cx="4648200" cy="3486150"/>
          </a:xfrm>
          <a:ln/>
        </p:spPr>
      </p:sp>
      <p:sp>
        <p:nvSpPr>
          <p:cNvPr id="33794" name="Rectangle 3"/>
          <p:cNvSpPr>
            <a:spLocks noGrp="1" noChangeArrowheads="1"/>
          </p:cNvSpPr>
          <p:nvPr>
            <p:ph type="body" idx="1"/>
          </p:nvPr>
        </p:nvSpPr>
        <p:spPr>
          <a:noFill/>
          <a:ln/>
        </p:spPr>
        <p:txBody>
          <a:bodyPr lIns="92281" tIns="46141" rIns="92281" bIns="46141"/>
          <a:lstStyle/>
          <a:p>
            <a:r>
              <a:rPr lang="en-US" dirty="0" smtClean="0">
                <a:ea typeface="ＭＳ Ｐゴシック"/>
              </a:rPr>
              <a:t>Have participants </a:t>
            </a:r>
            <a:r>
              <a:rPr lang="en-US" baseline="0" dirty="0" smtClean="0">
                <a:ea typeface="ＭＳ Ｐゴシック"/>
              </a:rPr>
              <a:t>judge whether or not they achieved these success criteria. </a:t>
            </a:r>
          </a:p>
          <a:p>
            <a:endParaRPr lang="en-US" baseline="0" dirty="0" smtClean="0">
              <a:ea typeface="ＭＳ Ｐゴシック"/>
            </a:endParaRPr>
          </a:p>
          <a:p>
            <a:r>
              <a:rPr lang="en-US" dirty="0" smtClean="0">
                <a:hlinkClick r:id="rId3" tooltip="http://www.google.com/url?q=http%3A%2F%2Fsurvey.aea.k12.ia.us%2Fsurvey%2F94595%2F296a%2F&amp;sa=D&amp;sntz=1&amp;usg=AFQjCNEP_cFv3PkyaTixLlhNIXerDiN6Eg&#10;CTRL + Click to follow link"/>
              </a:rPr>
              <a:t>http%3A%2F%2Fsurvey.aea.k12.ia.us%2Fsurvey%2F94595%2F296a%2F&amp;sa=</a:t>
            </a:r>
            <a:r>
              <a:rPr lang="en-US" dirty="0" err="1" smtClean="0">
                <a:hlinkClick r:id="rId3" tooltip="http://www.google.com/url?q=http%3A%2F%2Fsurvey.aea.k12.ia.us%2Fsurvey%2F94595%2F296a%2F&amp;sa=D&amp;sntz=1&amp;usg=AFQjCNEP_cFv3PkyaTixLlhNIXerDiN6Eg&#10;CTRL + Click to follow link"/>
              </a:rPr>
              <a:t>D&amp;sntz</a:t>
            </a:r>
            <a:r>
              <a:rPr lang="en-US" dirty="0" smtClean="0">
                <a:hlinkClick r:id="rId3" tooltip="http://www.google.com/url?q=http%3A%2F%2Fsurvey.aea.k12.ia.us%2Fsurvey%2F94595%2F296a%2F&amp;sa=D&amp;sntz=1&amp;usg=AFQjCNEP_cFv3PkyaTixLlhNIXerDiN6Eg&#10;CTRL + Click to follow link"/>
              </a:rPr>
              <a:t>=1&amp;usg=AFQjCNEP_cFv3PkyaTixLlhNIXerDiN6Eg</a:t>
            </a:r>
            <a:endParaRPr lang="en-US" dirty="0" smtClean="0"/>
          </a:p>
          <a:p>
            <a:r>
              <a:rPr lang="en-US" dirty="0" smtClean="0"/>
              <a:t> </a:t>
            </a:r>
          </a:p>
          <a:p>
            <a:endParaRPr lang="en-US" dirty="0" smtClean="0">
              <a:ea typeface="ＭＳ Ｐゴシック"/>
            </a:endParaRPr>
          </a:p>
        </p:txBody>
      </p:sp>
      <p:sp>
        <p:nvSpPr>
          <p:cNvPr id="4" name="Date Placeholder 3"/>
          <p:cNvSpPr>
            <a:spLocks noGrp="1"/>
          </p:cNvSpPr>
          <p:nvPr>
            <p:ph type="dt" idx="10"/>
          </p:nvPr>
        </p:nvSpPr>
        <p:spPr/>
        <p:txBody>
          <a:bodyPr/>
          <a:lstStyle/>
          <a:p>
            <a:fld id="{DD17DF80-05C2-4571-B333-176CD6651121}" type="datetime1">
              <a:rPr lang="en-US" smtClean="0"/>
              <a:pPr/>
              <a:t>1/13/2013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1181100" y="696913"/>
            <a:ext cx="4648200" cy="3486150"/>
          </a:xfrm>
          <a:ln/>
        </p:spPr>
      </p:sp>
      <p:sp>
        <p:nvSpPr>
          <p:cNvPr id="93186" name="Rectangle 3"/>
          <p:cNvSpPr>
            <a:spLocks noGrp="1" noChangeArrowheads="1"/>
          </p:cNvSpPr>
          <p:nvPr>
            <p:ph type="body" idx="1"/>
          </p:nvPr>
        </p:nvSpPr>
        <p:spPr>
          <a:noFill/>
          <a:ln/>
        </p:spPr>
        <p:txBody>
          <a:bodyPr lIns="92281" tIns="46141" rIns="92281" bIns="46141"/>
          <a:lstStyle/>
          <a:p>
            <a:r>
              <a:rPr lang="en-US" smtClean="0">
                <a:ea typeface="ＭＳ Ｐゴシック"/>
              </a:rPr>
              <a:t>Revisit the goals for today, but also ask the students to look at any personal goals that they wrote in their journals.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1181100" y="696913"/>
            <a:ext cx="4648200" cy="3486150"/>
          </a:xfrm>
          <a:ln/>
        </p:spPr>
      </p:sp>
      <p:sp>
        <p:nvSpPr>
          <p:cNvPr id="95234" name="Rectangle 3"/>
          <p:cNvSpPr>
            <a:spLocks noGrp="1" noChangeArrowheads="1"/>
          </p:cNvSpPr>
          <p:nvPr>
            <p:ph type="body" idx="1"/>
          </p:nvPr>
        </p:nvSpPr>
        <p:spPr>
          <a:noFill/>
          <a:ln/>
        </p:spPr>
        <p:txBody>
          <a:bodyPr lIns="92281" tIns="46141" rIns="92281" bIns="46141"/>
          <a:lstStyle/>
          <a:p>
            <a:r>
              <a:rPr lang="en-US" smtClean="0">
                <a:ea typeface="ＭＳ Ｐゴシック"/>
              </a:rPr>
              <a:t>Revisit the success criteria for today, but also ask the students to look at any success criteria that they wrote in their journals.  At this point you can ask the participants for a signal as to how successful they were (for example, thumbs up, down, or sideways).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1/14/2013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82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9D1B020-B00D-485D-8DC7-305E39261788}" type="datetime1">
              <a:rPr lang="en-US" smtClean="0"/>
              <a:pPr/>
              <a:t>1/14/2013</a:t>
            </a:fld>
            <a:endParaRPr lang="en-US"/>
          </a:p>
        </p:txBody>
      </p:sp>
      <p:sp>
        <p:nvSpPr>
          <p:cNvPr id="5" name="Slide Number Placeholder 4"/>
          <p:cNvSpPr>
            <a:spLocks noGrp="1"/>
          </p:cNvSpPr>
          <p:nvPr>
            <p:ph type="sldNum" sz="quarter" idx="11"/>
          </p:nvPr>
        </p:nvSpPr>
        <p:spPr/>
        <p:txBody>
          <a:bodyPr/>
          <a:lstStyle/>
          <a:p>
            <a:fld id="{0AA0A9E8-74A0-DB44-8542-E06FED1331A7}" type="slidenum">
              <a:rPr lang="en-US" smtClean="0"/>
              <a:pPr/>
              <a:t>83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81100" y="696913"/>
            <a:ext cx="4648200" cy="3486150"/>
          </a:xfrm>
          <a:ln/>
        </p:spPr>
      </p:sp>
      <p:sp>
        <p:nvSpPr>
          <p:cNvPr id="25602" name="Rectangle 3"/>
          <p:cNvSpPr>
            <a:spLocks noGrp="1" noChangeArrowheads="1"/>
          </p:cNvSpPr>
          <p:nvPr>
            <p:ph type="body" idx="1"/>
          </p:nvPr>
        </p:nvSpPr>
        <p:spPr>
          <a:noFill/>
          <a:ln/>
        </p:spPr>
        <p:txBody>
          <a:bodyPr/>
          <a:lstStyle/>
          <a:p>
            <a:r>
              <a:rPr lang="en-US" dirty="0" smtClean="0">
                <a:ea typeface="ＭＳ Ｐゴシック"/>
              </a:rPr>
              <a:t>This is a time for the participants to think back to day 1.  What do you remember, what do you still have questions on, what would you like to learn more about?  This will be the first writing in their journal.  </a:t>
            </a:r>
            <a:r>
              <a:rPr lang="en-US" b="1" dirty="0" smtClean="0">
                <a:ea typeface="ＭＳ Ｐゴシック"/>
              </a:rPr>
              <a:t>Allow 3 minutes</a:t>
            </a:r>
            <a:r>
              <a:rPr lang="en-US" b="1" baseline="0" dirty="0" smtClean="0">
                <a:ea typeface="ＭＳ Ｐゴシック"/>
              </a:rPr>
              <a:t> and time them…</a:t>
            </a:r>
            <a:endParaRPr lang="en-US" b="1" dirty="0" smtClean="0">
              <a:ea typeface="ＭＳ Ｐゴシック"/>
            </a:endParaRPr>
          </a:p>
        </p:txBody>
      </p:sp>
      <p:sp>
        <p:nvSpPr>
          <p:cNvPr id="4" name="Date Placeholder 3"/>
          <p:cNvSpPr>
            <a:spLocks noGrp="1"/>
          </p:cNvSpPr>
          <p:nvPr>
            <p:ph type="dt" idx="10"/>
          </p:nvPr>
        </p:nvSpPr>
        <p:spPr/>
        <p:txBody>
          <a:bodyPr/>
          <a:lstStyle/>
          <a:p>
            <a:fld id="{79D1C2FA-4517-4198-AA1B-085A238851C0}" type="datetime1">
              <a:rPr lang="en-US" smtClean="0"/>
              <a:pPr/>
              <a:t>1/13/2013</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1181100" y="696913"/>
            <a:ext cx="4648200" cy="3486150"/>
          </a:xfrm>
          <a:ln/>
        </p:spPr>
      </p:sp>
      <p:sp>
        <p:nvSpPr>
          <p:cNvPr id="99330" name="Rectangle 3"/>
          <p:cNvSpPr>
            <a:spLocks noGrp="1" noChangeArrowheads="1"/>
          </p:cNvSpPr>
          <p:nvPr>
            <p:ph type="body" idx="1"/>
          </p:nvPr>
        </p:nvSpPr>
        <p:spPr>
          <a:noFill/>
          <a:ln/>
        </p:spPr>
        <p:txBody>
          <a:bodyPr/>
          <a:lstStyle/>
          <a:p>
            <a:r>
              <a:rPr lang="en-US" smtClean="0">
                <a:ea typeface="ＭＳ Ｐゴシック"/>
              </a:rPr>
              <a:t>Suggest that people use their IC journal between now and next meeting to continue to record questions, comments, and new learning that enhances their learning.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1181100" y="696913"/>
            <a:ext cx="4648200" cy="3486150"/>
          </a:xfrm>
          <a:ln/>
        </p:spPr>
      </p:sp>
      <p:sp>
        <p:nvSpPr>
          <p:cNvPr id="27650" name="Rectangle 3"/>
          <p:cNvSpPr>
            <a:spLocks noGrp="1" noChangeArrowheads="1"/>
          </p:cNvSpPr>
          <p:nvPr>
            <p:ph type="body" idx="1"/>
          </p:nvPr>
        </p:nvSpPr>
        <p:spPr>
          <a:noFill/>
          <a:ln/>
        </p:spPr>
        <p:txBody>
          <a:bodyPr/>
          <a:lstStyle/>
          <a:p>
            <a:r>
              <a:rPr lang="en-US" b="1" dirty="0" smtClean="0">
                <a:ea typeface="ＭＳ Ｐゴシック"/>
              </a:rPr>
              <a:t>4 minutes at most.</a:t>
            </a:r>
          </a:p>
          <a:p>
            <a:endParaRPr lang="en-US" dirty="0" smtClean="0">
              <a:ea typeface="ＭＳ Ｐゴシック"/>
            </a:endParaRPr>
          </a:p>
          <a:p>
            <a:r>
              <a:rPr lang="en-US" dirty="0" smtClean="0">
                <a:ea typeface="ＭＳ Ｐゴシック"/>
              </a:rPr>
              <a:t>After allowing enough time to write, have people partner up to share what they wrote (not necessarily word for word).  After each person has shared, invite sharing of anything people would like to have the entire group hear.</a:t>
            </a:r>
          </a:p>
          <a:p>
            <a:endParaRPr lang="en-US" dirty="0" smtClean="0">
              <a:ea typeface="ＭＳ Ｐゴシック"/>
            </a:endParaRPr>
          </a:p>
        </p:txBody>
      </p:sp>
      <p:sp>
        <p:nvSpPr>
          <p:cNvPr id="4" name="Date Placeholder 3"/>
          <p:cNvSpPr>
            <a:spLocks noGrp="1"/>
          </p:cNvSpPr>
          <p:nvPr>
            <p:ph type="dt" idx="10"/>
          </p:nvPr>
        </p:nvSpPr>
        <p:spPr/>
        <p:txBody>
          <a:bodyPr/>
          <a:lstStyle/>
          <a:p>
            <a:fld id="{1678285C-061A-498B-BAD7-6473CE317643}" type="datetime1">
              <a:rPr lang="en-US" smtClean="0"/>
              <a:pPr/>
              <a:t>1/13/2013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E790443-5179-446E-A503-B3FF62CEDDC6}" type="datetime1">
              <a:rPr lang="en-US" smtClean="0"/>
              <a:pPr/>
              <a:t>1/13/2013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FC9D7D-E8CD-D54E-B0EF-5C077EA961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89D9FA-68DF-4718-8479-AA28D79818BE}" type="datetime1">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3"/>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3"/>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C06BFB-A760-4572-AE64-689C7371E3A4}" type="datetime1">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4430B-6CCC-42DB-B2E0-8057B0D4C80F}" type="datetime1">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799CBB-A001-4CDE-80E7-1B2FEEF5BEEF}" type="datetime1">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C9D7D-E8CD-D54E-B0EF-5C077EA961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FD2BBF-9AEE-4B88-94B6-18A2361A91F4}" type="datetime1">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011F9-DE1C-42D2-B7A9-E66908571857}" type="datetime1">
              <a:rPr lang="en-US" smtClean="0"/>
              <a:pPr/>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CBEFE4-CDC1-4C92-996A-4E4CF44CA868}" type="datetime1">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97D7E-4CE6-4AD6-A922-BAC135E364AA}" type="datetime1">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4BA233-40D9-4A10-B6F1-FF67538358EC}" type="datetime1">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C9D7D-E8CD-D54E-B0EF-5C077EA96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9225E8-D74E-43BB-A06D-30F02E4BF42B}" type="datetime1">
              <a:rPr lang="en-US" smtClean="0"/>
              <a:pPr/>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2"/>
            <a:ext cx="609600" cy="365125"/>
          </a:xfrm>
        </p:spPr>
        <p:txBody>
          <a:bodyPr/>
          <a:lstStyle/>
          <a:p>
            <a:fld id="{95FC9D7D-E8CD-D54E-B0EF-5C077EA9611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2"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697DA1-696D-4191-981E-776A62E20468}" type="datetime1">
              <a:rPr lang="en-US" smtClean="0"/>
              <a:pPr/>
              <a:t>1/13/2013</a:t>
            </a:fld>
            <a:endParaRPr 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FC9D7D-E8CD-D54E-B0EF-5C077EA9611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marterbalanced.org/smarter-balanced-assessment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laeaiowacoreleadership.weebly.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mathaea8.weebly.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polleverywhere.com/multiple_choice_polls/MTc3MzE1MDQwN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eachingchannel.org/videos/teaching-transformations?fd=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thesaurus.com/browse/advised"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polleverywhere.com/multiple_choice_polls/LTIwODMxNTg0OT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user/TheHuntInstitut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p9MRZME6bz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bit.ly/VfAZ4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it.ly/QEuIs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doe.k12.de.us/commoncore/math/files/Delware_Learning_Progressions.pdf"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aea8.ia.standardsinsight.or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olleverywhere.com/multiple_choice_polls/LTM3MDA2ODk0O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mathaea8.weebly.com/"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polleverywhere.com/multiple_choice_polls/LTU4MDgwNTUzM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polleverywhere.com/multiple_choice_polls/LTg2MDIxNjExNQ"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urvey.aea.k12.ia.us/survey/94595/296a/"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hyperlink" Target="http://bitly.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polleverywhere.com/multiple_choice_polls/MTg0NzkyMTc3NA"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polleverywhere.com/multiple_choice_polls/MTMyNDgwNjcwMw"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urvey.aea.k12.ia.us/survey/94595/296a/"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667501" y="4640526"/>
            <a:ext cx="1883056" cy="1233538"/>
          </a:xfrm>
          <a:prstGeom prst="rect">
            <a:avLst/>
          </a:prstGeom>
        </p:spPr>
      </p:pic>
      <p:sp>
        <p:nvSpPr>
          <p:cNvPr id="8" name="Rectangle 7"/>
          <p:cNvSpPr/>
          <p:nvPr/>
        </p:nvSpPr>
        <p:spPr>
          <a:xfrm>
            <a:off x="0" y="1625800"/>
            <a:ext cx="8839200" cy="5109091"/>
          </a:xfrm>
          <a:prstGeom prst="rect">
            <a:avLst/>
          </a:prstGeom>
        </p:spPr>
        <p:txBody>
          <a:bodyPr wrap="square">
            <a:spAutoFit/>
          </a:bodyPr>
          <a:lstStyle/>
          <a:p>
            <a:pPr algn="ctr">
              <a:buFont typeface="Wingdings 2" pitchFamily="18" charset="2"/>
              <a:buNone/>
            </a:pPr>
            <a:r>
              <a:rPr lang="en-US" sz="3600" dirty="0" smtClean="0">
                <a:latin typeface="Cooper Black" pitchFamily="18" charset="0"/>
                <a:ea typeface="Arial Unicode MS" pitchFamily="34" charset="-128"/>
                <a:cs typeface="Arial Unicode MS" pitchFamily="34" charset="-128"/>
              </a:rPr>
              <a:t>Deeper Investigation of the Standards: </a:t>
            </a:r>
            <a:r>
              <a:rPr lang="en-US" sz="3600" dirty="0">
                <a:latin typeface="Cooper Black" pitchFamily="18" charset="0"/>
                <a:ea typeface="Arial Unicode MS" pitchFamily="34" charset="-128"/>
                <a:cs typeface="Arial Unicode MS" pitchFamily="34" charset="-128"/>
              </a:rPr>
              <a:t/>
            </a:r>
            <a:br>
              <a:rPr lang="en-US" sz="3600" dirty="0">
                <a:latin typeface="Cooper Black" pitchFamily="18" charset="0"/>
                <a:ea typeface="Arial Unicode MS" pitchFamily="34" charset="-128"/>
                <a:cs typeface="Arial Unicode MS" pitchFamily="34" charset="-128"/>
              </a:rPr>
            </a:br>
            <a:r>
              <a:rPr lang="en-US" sz="3600" dirty="0">
                <a:latin typeface="Cooper Black" pitchFamily="18" charset="0"/>
                <a:ea typeface="Arial Unicode MS" pitchFamily="34" charset="-128"/>
                <a:cs typeface="Arial Unicode MS" pitchFamily="34" charset="-128"/>
              </a:rPr>
              <a:t>Iowa Core Mathematics </a:t>
            </a:r>
            <a:endParaRPr lang="en-US" sz="3600" dirty="0" smtClean="0">
              <a:latin typeface="Cooper Black" pitchFamily="18" charset="0"/>
              <a:ea typeface="Arial Unicode MS" pitchFamily="34" charset="-128"/>
              <a:cs typeface="Arial Unicode MS" pitchFamily="34" charset="-128"/>
            </a:endParaRPr>
          </a:p>
          <a:p>
            <a:pPr algn="ctr">
              <a:buFont typeface="Wingdings 2" pitchFamily="18" charset="2"/>
              <a:buNone/>
            </a:pPr>
            <a:r>
              <a:rPr lang="en-US" sz="3400" dirty="0" smtClean="0">
                <a:solidFill>
                  <a:srgbClr val="1C92BE"/>
                </a:solidFill>
                <a:latin typeface="Cooper Black" pitchFamily="18" charset="0"/>
                <a:ea typeface="Arial Unicode MS" pitchFamily="34" charset="-128"/>
                <a:cs typeface="Arial Unicode MS" pitchFamily="34" charset="-128"/>
              </a:rPr>
              <a:t>High School</a:t>
            </a:r>
          </a:p>
          <a:p>
            <a:pPr algn="ctr">
              <a:buFont typeface="Wingdings 2" pitchFamily="18" charset="2"/>
              <a:buNone/>
            </a:pPr>
            <a:r>
              <a:rPr lang="en-US" sz="3400" dirty="0" smtClean="0">
                <a:solidFill>
                  <a:srgbClr val="1C92BE"/>
                </a:solidFill>
                <a:latin typeface="Cooper Black" pitchFamily="18" charset="0"/>
                <a:ea typeface="Arial Unicode MS" pitchFamily="34" charset="-128"/>
                <a:cs typeface="Arial Unicode MS" pitchFamily="34" charset="-128"/>
              </a:rPr>
              <a:t>Day 1</a:t>
            </a:r>
          </a:p>
          <a:p>
            <a:pPr algn="ctr">
              <a:buFont typeface="Wingdings 2" pitchFamily="18" charset="2"/>
              <a:buNone/>
            </a:pPr>
            <a:r>
              <a:rPr lang="en-US" sz="3400" dirty="0" smtClean="0">
                <a:solidFill>
                  <a:srgbClr val="1C92BE"/>
                </a:solidFill>
                <a:latin typeface="Cooper Black" pitchFamily="18" charset="0"/>
                <a:ea typeface="Arial Unicode MS" pitchFamily="34" charset="-128"/>
                <a:cs typeface="Arial Unicode MS" pitchFamily="34" charset="-128"/>
              </a:rPr>
              <a:t>Agency Wide </a:t>
            </a:r>
          </a:p>
          <a:p>
            <a:pPr algn="ctr">
              <a:buFont typeface="Wingdings 2" pitchFamily="18" charset="2"/>
              <a:buNone/>
            </a:pPr>
            <a:r>
              <a:rPr lang="en-US" sz="3400" dirty="0" smtClean="0">
                <a:solidFill>
                  <a:srgbClr val="1C92BE"/>
                </a:solidFill>
                <a:latin typeface="Cooper Black" pitchFamily="18" charset="0"/>
                <a:ea typeface="Arial Unicode MS" pitchFamily="34" charset="-128"/>
                <a:cs typeface="Arial Unicode MS" pitchFamily="34" charset="-128"/>
              </a:rPr>
              <a:t>January 15, 2013</a:t>
            </a:r>
          </a:p>
          <a:p>
            <a:pPr algn="ctr" eaLnBrk="0" hangingPunct="0">
              <a:buClr>
                <a:schemeClr val="accent1"/>
              </a:buClr>
              <a:buSzPct val="85000"/>
            </a:pPr>
            <a:endParaRPr lang="en-US" sz="2800" dirty="0">
              <a:latin typeface="Arial" pitchFamily="34" charset="0"/>
              <a:ea typeface="Arial Unicode MS" pitchFamily="34" charset="-128"/>
              <a:cs typeface="Arial Unicode MS" pitchFamily="34" charset="-128"/>
            </a:endParaRPr>
          </a:p>
          <a:p>
            <a:pPr algn="ctr"/>
            <a:r>
              <a:rPr lang="en-US" dirty="0">
                <a:latin typeface="Arial" pitchFamily="34" charset="0"/>
                <a:ea typeface="Arial Unicode MS" pitchFamily="34" charset="-128"/>
                <a:cs typeface="Arial Unicode MS" pitchFamily="34" charset="-128"/>
              </a:rPr>
              <a:t>Iowa Department of Education</a:t>
            </a:r>
          </a:p>
          <a:p>
            <a:pPr algn="ctr"/>
            <a:r>
              <a:rPr lang="en-US" dirty="0">
                <a:latin typeface="Arial" pitchFamily="34" charset="0"/>
                <a:ea typeface="Arial Unicode MS" pitchFamily="34" charset="-128"/>
                <a:cs typeface="Arial Unicode MS" pitchFamily="34" charset="-128"/>
              </a:rPr>
              <a:t>In Partnership with</a:t>
            </a:r>
          </a:p>
          <a:p>
            <a:pPr algn="ctr"/>
            <a:r>
              <a:rPr lang="en-US" dirty="0">
                <a:latin typeface="Arial" pitchFamily="34" charset="0"/>
                <a:ea typeface="Arial Unicode MS" pitchFamily="34" charset="-128"/>
                <a:cs typeface="Arial Unicode MS" pitchFamily="34" charset="-128"/>
              </a:rPr>
              <a:t>AEA School Improvement </a:t>
            </a:r>
          </a:p>
        </p:txBody>
      </p:sp>
      <p:pic>
        <p:nvPicPr>
          <p:cNvPr id="16386" name="Picture 1" descr="Iowa Core V2"/>
          <p:cNvPicPr>
            <a:picLocks noChangeAspect="1" noChangeArrowheads="1"/>
          </p:cNvPicPr>
          <p:nvPr/>
        </p:nvPicPr>
        <p:blipFill>
          <a:blip r:embed="rId4" cstate="print"/>
          <a:srcRect/>
          <a:stretch>
            <a:fillRect/>
          </a:stretch>
        </p:blipFill>
        <p:spPr bwMode="auto">
          <a:xfrm>
            <a:off x="1541535" y="671710"/>
            <a:ext cx="2997200" cy="954088"/>
          </a:xfrm>
          <a:prstGeom prst="rect">
            <a:avLst/>
          </a:prstGeom>
          <a:noFill/>
          <a:ln w="9525">
            <a:noFill/>
            <a:miter lim="800000"/>
            <a:headEnd/>
            <a:tailEnd/>
          </a:ln>
        </p:spPr>
      </p:pic>
      <p:pic>
        <p:nvPicPr>
          <p:cNvPr id="16388" name="Picture 4" descr="DE color large"/>
          <p:cNvPicPr>
            <a:picLocks noChangeAspect="1" noChangeArrowheads="1"/>
          </p:cNvPicPr>
          <p:nvPr/>
        </p:nvPicPr>
        <p:blipFill>
          <a:blip r:embed="rId5" cstate="print"/>
          <a:srcRect/>
          <a:stretch>
            <a:fillRect/>
          </a:stretch>
        </p:blipFill>
        <p:spPr bwMode="auto">
          <a:xfrm>
            <a:off x="815797" y="4572002"/>
            <a:ext cx="1411823" cy="1370591"/>
          </a:xfrm>
          <a:prstGeom prst="rect">
            <a:avLst/>
          </a:prstGeom>
          <a:noFill/>
        </p:spPr>
      </p:pic>
      <p:sp>
        <p:nvSpPr>
          <p:cNvPr id="6" name="Slide Number Placeholder 5"/>
          <p:cNvSpPr>
            <a:spLocks noGrp="1"/>
          </p:cNvSpPr>
          <p:nvPr>
            <p:ph type="sldNum" sz="quarter" idx="12"/>
          </p:nvPr>
        </p:nvSpPr>
        <p:spPr/>
        <p:txBody>
          <a:bodyPr/>
          <a:lstStyle/>
          <a:p>
            <a:fld id="{95FC9D7D-E8CD-D54E-B0EF-5C077EA9611F}" type="slidenum">
              <a:rPr lang="en-US" smtClean="0"/>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84480"/>
            <a:ext cx="8686800" cy="1905000"/>
          </a:xfrm>
          <a:prstGeom prst="rect">
            <a:avLst/>
          </a:prstGeom>
        </p:spPr>
        <p:txBody>
          <a:bodyPr/>
          <a:lstStyle/>
          <a:p>
            <a:pPr algn="ctr">
              <a:defRPr/>
            </a:pPr>
            <a:r>
              <a:rPr lang="en-US" sz="4000" dirty="0">
                <a:solidFill>
                  <a:srgbClr val="004F8A"/>
                </a:solidFill>
                <a:effectLst>
                  <a:outerShdw blurRad="38100" dist="38100" dir="2700000" algn="tl">
                    <a:srgbClr val="C0C0C0"/>
                  </a:outerShdw>
                </a:effectLst>
              </a:rPr>
              <a:t>Learning Goals for </a:t>
            </a:r>
          </a:p>
          <a:p>
            <a:pPr algn="ctr">
              <a:defRPr/>
            </a:pPr>
            <a:r>
              <a:rPr lang="en-US" sz="4000" dirty="0">
                <a:solidFill>
                  <a:srgbClr val="004F8A"/>
                </a:solidFill>
                <a:effectLst>
                  <a:outerShdw blurRad="38100" dist="38100" dir="2700000" algn="tl">
                    <a:srgbClr val="C0C0C0"/>
                  </a:outerShdw>
                </a:effectLst>
              </a:rPr>
              <a:t>“Deeper Investigations” Professional Development</a:t>
            </a:r>
          </a:p>
        </p:txBody>
      </p:sp>
      <p:sp>
        <p:nvSpPr>
          <p:cNvPr id="30722" name="Content Placeholder 2"/>
          <p:cNvSpPr txBox="1">
            <a:spLocks/>
          </p:cNvSpPr>
          <p:nvPr/>
        </p:nvSpPr>
        <p:spPr bwMode="auto">
          <a:xfrm>
            <a:off x="457200" y="2189480"/>
            <a:ext cx="8153400" cy="4191000"/>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latin typeface="Calibri" pitchFamily="34" charset="0"/>
              </a:rPr>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latin typeface="Calibri" pitchFamily="34" charset="0"/>
              </a:rPr>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latin typeface="Calibri" pitchFamily="34" charset="0"/>
              </a:rPr>
              <a:t>Understand how to investigate the Iowa Core Mathematics </a:t>
            </a:r>
          </a:p>
        </p:txBody>
      </p:sp>
      <p:sp>
        <p:nvSpPr>
          <p:cNvPr id="4" name="Slide Number Placeholder 3"/>
          <p:cNvSpPr>
            <a:spLocks noGrp="1"/>
          </p:cNvSpPr>
          <p:nvPr>
            <p:ph type="sldNum" sz="quarter" idx="12"/>
          </p:nvPr>
        </p:nvSpPr>
        <p:spPr/>
        <p:txBody>
          <a:bodyPr/>
          <a:lstStyle/>
          <a:p>
            <a:fld id="{95FC9D7D-E8CD-D54E-B0EF-5C077EA9611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dirty="0">
                <a:solidFill>
                  <a:srgbClr val="004F8A"/>
                </a:solidFill>
                <a:effectLst>
                  <a:outerShdw blurRad="38100" dist="38100" dir="2700000" algn="tl">
                    <a:srgbClr val="C0C0C0"/>
                  </a:outerShdw>
                </a:effectLst>
              </a:rPr>
              <a:t>Success Criteria</a:t>
            </a:r>
          </a:p>
        </p:txBody>
      </p:sp>
      <p:sp>
        <p:nvSpPr>
          <p:cNvPr id="5" name="Content Placeholder 2"/>
          <p:cNvSpPr txBox="1">
            <a:spLocks/>
          </p:cNvSpPr>
          <p:nvPr/>
        </p:nvSpPr>
        <p:spPr bwMode="auto">
          <a:xfrm>
            <a:off x="320678" y="1600201"/>
            <a:ext cx="8526463" cy="5257800"/>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buFont typeface="+mj-lt"/>
              <a:buAutoNum type="arabicPeriod"/>
              <a:defRPr/>
            </a:pPr>
            <a:r>
              <a:rPr lang="en-US" sz="2800" dirty="0" smtClean="0">
                <a:latin typeface="Calibri" pitchFamily="34" charset="0"/>
              </a:rPr>
              <a:t>I can describe at least four of the standards for mathematical practice. </a:t>
            </a:r>
          </a:p>
          <a:p>
            <a:pPr marL="514350" indent="-514350" fontAlgn="auto">
              <a:spcBef>
                <a:spcPct val="20000"/>
              </a:spcBef>
              <a:spcAft>
                <a:spcPts val="0"/>
              </a:spcAft>
              <a:buClr>
                <a:srgbClr val="004F8A"/>
              </a:buClr>
              <a:buSzPct val="95000"/>
              <a:buFont typeface="+mj-lt"/>
              <a:buAutoNum type="arabicPeriod"/>
              <a:defRPr/>
            </a:pPr>
            <a:r>
              <a:rPr lang="en-US" sz="2800" dirty="0" smtClean="0">
                <a:latin typeface="Calibri" pitchFamily="34" charset="0"/>
              </a:rPr>
              <a:t>I can connect the courses I teach to the specific standards at the high school level.</a:t>
            </a:r>
          </a:p>
          <a:p>
            <a:pPr marL="514350" indent="-514350" fontAlgn="auto">
              <a:spcBef>
                <a:spcPct val="20000"/>
              </a:spcBef>
              <a:spcAft>
                <a:spcPts val="0"/>
              </a:spcAft>
              <a:buClr>
                <a:srgbClr val="004F8A"/>
              </a:buClr>
              <a:buSzPct val="95000"/>
              <a:buFont typeface="+mj-lt"/>
              <a:buAutoNum type="arabicPeriod"/>
              <a:defRPr/>
            </a:pPr>
            <a:r>
              <a:rPr lang="en-US" sz="2800" dirty="0" smtClean="0">
                <a:latin typeface="Calibri" pitchFamily="34" charset="0"/>
              </a:rPr>
              <a:t>I can identify the big ideas of conceptual categories that we are covering today.</a:t>
            </a:r>
          </a:p>
          <a:p>
            <a:pPr marL="514350" indent="-514350" fontAlgn="auto">
              <a:spcBef>
                <a:spcPct val="20000"/>
              </a:spcBef>
              <a:spcAft>
                <a:spcPts val="0"/>
              </a:spcAft>
              <a:buClr>
                <a:srgbClr val="004F8A"/>
              </a:buClr>
              <a:buSzPct val="95000"/>
              <a:buFont typeface="+mj-lt"/>
              <a:buAutoNum type="arabicPeriod"/>
              <a:defRPr/>
            </a:pPr>
            <a:r>
              <a:rPr lang="en-US" sz="2800" dirty="0" smtClean="0">
                <a:latin typeface="Calibri" pitchFamily="34" charset="0"/>
              </a:rPr>
              <a:t>I can describe “mathematical understanding” by explaining how Rich Tasks support it.</a:t>
            </a:r>
          </a:p>
          <a:p>
            <a:pPr marL="514350" indent="-514350" fontAlgn="auto">
              <a:spcBef>
                <a:spcPct val="20000"/>
              </a:spcBef>
              <a:spcAft>
                <a:spcPts val="0"/>
              </a:spcAft>
              <a:buClr>
                <a:srgbClr val="004F8A"/>
              </a:buClr>
              <a:buSzPct val="95000"/>
              <a:buFont typeface="+mj-lt"/>
              <a:buAutoNum type="arabicPeriod"/>
              <a:defRPr/>
            </a:pPr>
            <a:r>
              <a:rPr lang="en-US" sz="2800" dirty="0" smtClean="0">
                <a:latin typeface="Calibri" pitchFamily="34" charset="0"/>
              </a:rPr>
              <a:t>I can describe how Iowa Core Mathematics provides a structure to change teaching and learning.</a:t>
            </a:r>
          </a:p>
        </p:txBody>
      </p:sp>
      <p:sp>
        <p:nvSpPr>
          <p:cNvPr id="6" name="Slide Number Placeholder 5"/>
          <p:cNvSpPr>
            <a:spLocks noGrp="1"/>
          </p:cNvSpPr>
          <p:nvPr>
            <p:ph type="sldNum" sz="quarter" idx="12"/>
          </p:nvPr>
        </p:nvSpPr>
        <p:spPr/>
        <p:txBody>
          <a:bodyPr/>
          <a:lstStyle/>
          <a:p>
            <a:fld id="{95FC9D7D-E8CD-D54E-B0EF-5C077EA9611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457200" y="2168525"/>
            <a:ext cx="8229600" cy="4552952"/>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3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Reflect on:</a:t>
            </a:r>
          </a:p>
          <a:p>
            <a:pPr marL="468313" marR="0" lvl="0" indent="-2349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your professional development plan</a:t>
            </a:r>
          </a:p>
          <a:p>
            <a:pPr marL="468313" marR="0" lvl="0" indent="-2349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your math content knowledge</a:t>
            </a:r>
          </a:p>
          <a:p>
            <a:pPr marL="468313" marR="0" lvl="0" indent="-2349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your math pedagogy</a:t>
            </a:r>
          </a:p>
          <a:p>
            <a:pPr marL="468313" marR="0" lvl="0" indent="-2349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your students needs and learning</a:t>
            </a:r>
          </a:p>
          <a:p>
            <a:pPr marL="468313" marR="0" lvl="0" indent="-2349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whatever will focus you on making your learning goals.</a:t>
            </a:r>
          </a:p>
        </p:txBody>
      </p:sp>
      <p:sp>
        <p:nvSpPr>
          <p:cNvPr id="3" name="Rectangle 2"/>
          <p:cNvSpPr txBox="1">
            <a:spLocks/>
          </p:cNvSpPr>
          <p:nvPr/>
        </p:nvSpPr>
        <p:spPr>
          <a:xfrm>
            <a:off x="0" y="563245"/>
            <a:ext cx="8915400" cy="16052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3300"/>
                </a:solidFill>
                <a:effectLst>
                  <a:outerShdw blurRad="38100" dist="38100" dir="2700000" algn="tl">
                    <a:srgbClr val="C0C0C0"/>
                  </a:outerShdw>
                </a:effectLst>
                <a:uLnTx/>
                <a:uFillTx/>
                <a:latin typeface="Calibri" pitchFamily="34" charset="0"/>
                <a:ea typeface="+mj-ea"/>
                <a:cs typeface="+mj-cs"/>
              </a:rPr>
              <a:t>What are your personal learning goals for your work with Iowa Core Mathematics?</a:t>
            </a:r>
          </a:p>
        </p:txBody>
      </p:sp>
      <p:sp>
        <p:nvSpPr>
          <p:cNvPr id="4" name="Slide Number Placeholder 3"/>
          <p:cNvSpPr>
            <a:spLocks noGrp="1"/>
          </p:cNvSpPr>
          <p:nvPr>
            <p:ph type="sldNum" sz="quarter" idx="12"/>
          </p:nvPr>
        </p:nvSpPr>
        <p:spPr/>
        <p:txBody>
          <a:bodyPr/>
          <a:lstStyle/>
          <a:p>
            <a:fld id="{95FC9D7D-E8CD-D54E-B0EF-5C077EA9611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57200" y="704850"/>
            <a:ext cx="8229600" cy="74295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smtClean="0">
                <a:ln>
                  <a:noFill/>
                </a:ln>
                <a:solidFill>
                  <a:schemeClr val="accent1"/>
                </a:solidFill>
                <a:effectLst>
                  <a:outerShdw blurRad="38100" dist="38100" dir="2700000" algn="tl">
                    <a:srgbClr val="C0C0C0"/>
                  </a:outerShdw>
                </a:effectLst>
                <a:uLnTx/>
                <a:uFillTx/>
                <a:latin typeface="+mj-lt"/>
                <a:ea typeface="+mj-ea"/>
                <a:cs typeface="+mj-cs"/>
              </a:rPr>
              <a:t>In your journal…</a:t>
            </a:r>
            <a:endParaRPr kumimoji="0" lang="en-US" sz="4600" b="0"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endParaRPr>
          </a:p>
        </p:txBody>
      </p:sp>
      <p:sp>
        <p:nvSpPr>
          <p:cNvPr id="3" name="Rectangle 3"/>
          <p:cNvSpPr txBox="1">
            <a:spLocks/>
          </p:cNvSpPr>
          <p:nvPr/>
        </p:nvSpPr>
        <p:spPr>
          <a:xfrm>
            <a:off x="457200" y="1935480"/>
            <a:ext cx="8229600" cy="4389120"/>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3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Write down your own personal learning goal(s) for Iowa Core Mathematics.</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3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4" name="Picture 3" descr="goals.JPG"/>
          <p:cNvPicPr>
            <a:picLocks noChangeAspect="1"/>
          </p:cNvPicPr>
          <p:nvPr/>
        </p:nvPicPr>
        <p:blipFill>
          <a:blip r:embed="rId3" cstate="print"/>
          <a:stretch>
            <a:fillRect/>
          </a:stretch>
        </p:blipFill>
        <p:spPr>
          <a:xfrm>
            <a:off x="2743200" y="3457738"/>
            <a:ext cx="3657600" cy="2866862"/>
          </a:xfrm>
          <a:prstGeom prst="rect">
            <a:avLst/>
          </a:prstGeom>
        </p:spPr>
      </p:pic>
      <p:sp>
        <p:nvSpPr>
          <p:cNvPr id="5" name="Slide Number Placeholder 4"/>
          <p:cNvSpPr>
            <a:spLocks noGrp="1"/>
          </p:cNvSpPr>
          <p:nvPr>
            <p:ph type="sldNum" sz="quarter" idx="12"/>
          </p:nvPr>
        </p:nvSpPr>
        <p:spPr/>
        <p:txBody>
          <a:bodyPr/>
          <a:lstStyle/>
          <a:p>
            <a:fld id="{95FC9D7D-E8CD-D54E-B0EF-5C077EA9611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a:xfrm>
            <a:off x="2667000" y="6356352"/>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3" name="Slide Number Placeholder 2"/>
          <p:cNvSpPr txBox="1">
            <a:spLocks noGrp="1"/>
          </p:cNvSpPr>
          <p:nvPr/>
        </p:nvSpPr>
        <p:spPr>
          <a:xfrm>
            <a:off x="7924800" y="6356352"/>
            <a:ext cx="762000" cy="365125"/>
          </a:xfrm>
          <a:prstGeom prst="rect">
            <a:avLst/>
          </a:prstGeom>
          <a:noFill/>
        </p:spPr>
        <p:txBody>
          <a:bodyPr lIns="0" tIns="0" rIns="0" bIns="0" anchor="b"/>
          <a:lstStyle/>
          <a:p>
            <a:pPr algn="r">
              <a:defRPr/>
            </a:pPr>
            <a:fld id="{DE4373DD-4E2F-4C8D-A135-A2A87368417F}" type="slidenum">
              <a:rPr lang="en-US" sz="1200">
                <a:solidFill>
                  <a:schemeClr val="tx2">
                    <a:shade val="90000"/>
                  </a:schemeClr>
                </a:solidFill>
                <a:ea typeface="ＭＳ Ｐゴシック" pitchFamily="34" charset="-128"/>
                <a:cs typeface="+mn-cs"/>
              </a:rPr>
              <a:pPr algn="r">
                <a:defRPr/>
              </a:pPr>
              <a:t>14</a:t>
            </a:fld>
            <a:endParaRPr lang="en-US" sz="1200" dirty="0">
              <a:solidFill>
                <a:schemeClr val="tx2">
                  <a:shade val="90000"/>
                </a:schemeClr>
              </a:solidFill>
              <a:ea typeface="ＭＳ Ｐゴシック" pitchFamily="34" charset="-128"/>
              <a:cs typeface="+mn-cs"/>
            </a:endParaRPr>
          </a:p>
        </p:txBody>
      </p:sp>
      <p:sp>
        <p:nvSpPr>
          <p:cNvPr id="4" name="Title 3"/>
          <p:cNvSpPr txBox="1">
            <a:spLocks/>
          </p:cNvSpPr>
          <p:nvPr/>
        </p:nvSpPr>
        <p:spPr>
          <a:xfrm>
            <a:off x="0" y="396875"/>
            <a:ext cx="5715000" cy="1584325"/>
          </a:xfrm>
          <a:prstGeom prst="rect">
            <a:avLst/>
          </a:prstGeom>
        </p:spPr>
        <p:txBody>
          <a:bodyPr/>
          <a:lstStyle/>
          <a:p>
            <a:pPr algn="ctr">
              <a:defRPr/>
            </a:pPr>
            <a:r>
              <a:rPr lang="en-US" sz="5000" dirty="0">
                <a:solidFill>
                  <a:schemeClr val="tx2"/>
                </a:solidFill>
                <a:effectLst>
                  <a:outerShdw blurRad="38100" dist="38100" dir="2700000" algn="tl">
                    <a:srgbClr val="C0C0C0"/>
                  </a:outerShdw>
                </a:effectLst>
              </a:rPr>
              <a:t>Rich Mathematical Tasks</a:t>
            </a:r>
          </a:p>
        </p:txBody>
      </p:sp>
      <p:pic>
        <p:nvPicPr>
          <p:cNvPr id="55300" name="Picture 9"/>
          <p:cNvPicPr>
            <a:picLocks noChangeAspect="1" noChangeArrowheads="1"/>
          </p:cNvPicPr>
          <p:nvPr/>
        </p:nvPicPr>
        <p:blipFill>
          <a:blip r:embed="rId3" cstate="print"/>
          <a:srcRect l="9302" r="8305"/>
          <a:stretch>
            <a:fillRect/>
          </a:stretch>
        </p:blipFill>
        <p:spPr bwMode="auto">
          <a:xfrm>
            <a:off x="228600" y="1981200"/>
            <a:ext cx="4724400" cy="3810000"/>
          </a:xfrm>
          <a:prstGeom prst="rect">
            <a:avLst/>
          </a:prstGeom>
          <a:noFill/>
          <a:ln w="9525">
            <a:noFill/>
            <a:miter lim="800000"/>
            <a:headEnd/>
            <a:tailEnd/>
          </a:ln>
        </p:spPr>
      </p:pic>
      <p:sp>
        <p:nvSpPr>
          <p:cNvPr id="55301" name="Content Placeholder 4"/>
          <p:cNvSpPr txBox="1">
            <a:spLocks/>
          </p:cNvSpPr>
          <p:nvPr/>
        </p:nvSpPr>
        <p:spPr bwMode="auto">
          <a:xfrm>
            <a:off x="4953000" y="1422991"/>
            <a:ext cx="3733800" cy="5435009"/>
          </a:xfrm>
          <a:prstGeom prst="rect">
            <a:avLst/>
          </a:prstGeom>
          <a:noFill/>
          <a:ln w="9525">
            <a:noFill/>
            <a:miter lim="800000"/>
            <a:headEnd/>
            <a:tailEnd/>
          </a:ln>
        </p:spPr>
        <p:txBody>
          <a:bodyPr/>
          <a:lstStyle/>
          <a:p>
            <a:pPr marL="273050" indent="-273050" algn="ctr">
              <a:lnSpc>
                <a:spcPct val="90000"/>
              </a:lnSpc>
              <a:spcBef>
                <a:spcPct val="20000"/>
              </a:spcBef>
              <a:buClr>
                <a:srgbClr val="0BD0D9"/>
              </a:buClr>
              <a:buSzPct val="95000"/>
              <a:buFont typeface="Wingdings 2" pitchFamily="18" charset="2"/>
              <a:buNone/>
            </a:pPr>
            <a:r>
              <a:rPr lang="en-US" sz="3200" dirty="0">
                <a:latin typeface="Constantia" pitchFamily="18" charset="0"/>
              </a:rPr>
              <a:t>As stated in IC, “Mathematical understanding and procedural skill are equally important, and both are assessable using mathematical tasks of sufficient richness.”</a:t>
            </a:r>
            <a:r>
              <a:rPr lang="en-US" sz="3200" dirty="0">
                <a:solidFill>
                  <a:srgbClr val="FF0000"/>
                </a:solidFill>
                <a:latin typeface="Constantia" pitchFamily="18" charset="0"/>
              </a:rPr>
              <a:t> </a:t>
            </a:r>
          </a:p>
        </p:txBody>
      </p:sp>
      <p:sp>
        <p:nvSpPr>
          <p:cNvPr id="11" name="Slide Number Placeholder 10"/>
          <p:cNvSpPr>
            <a:spLocks noGrp="1"/>
          </p:cNvSpPr>
          <p:nvPr>
            <p:ph type="sldNum" sz="quarter" idx="12"/>
          </p:nvPr>
        </p:nvSpPr>
        <p:spPr/>
        <p:txBody>
          <a:bodyPr/>
          <a:lstStyle/>
          <a:p>
            <a:pPr>
              <a:defRPr/>
            </a:pPr>
            <a:fld id="{A9485AAB-DDEE-4376-A1EB-344D1AE05B46}"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0610" y="323973"/>
            <a:ext cx="4040190" cy="1143000"/>
          </a:xfrm>
        </p:spPr>
        <p:txBody>
          <a:bodyPr>
            <a:normAutofit/>
          </a:bodyPr>
          <a:lstStyle/>
          <a:p>
            <a:r>
              <a:rPr lang="en-US" dirty="0" smtClean="0"/>
              <a:t>Selecting Tasks</a:t>
            </a:r>
            <a:endParaRPr lang="en-US" dirty="0"/>
          </a:p>
        </p:txBody>
      </p:sp>
      <p:sp>
        <p:nvSpPr>
          <p:cNvPr id="5" name="Text Placeholder 4"/>
          <p:cNvSpPr>
            <a:spLocks noGrp="1"/>
          </p:cNvSpPr>
          <p:nvPr>
            <p:ph type="body" idx="1"/>
          </p:nvPr>
        </p:nvSpPr>
        <p:spPr>
          <a:xfrm>
            <a:off x="457202" y="1466973"/>
            <a:ext cx="3498110" cy="1047627"/>
          </a:xfrm>
        </p:spPr>
        <p:txBody>
          <a:bodyPr/>
          <a:lstStyle/>
          <a:p>
            <a:pPr algn="ctr"/>
            <a:r>
              <a:rPr lang="en-US" sz="2800" dirty="0" smtClean="0"/>
              <a:t>Levels of Cognitive</a:t>
            </a:r>
          </a:p>
          <a:p>
            <a:pPr algn="ctr"/>
            <a:r>
              <a:rPr lang="en-US" sz="2800" dirty="0" smtClean="0"/>
              <a:t>Demand</a:t>
            </a:r>
            <a:endParaRPr lang="en-US" sz="2800" dirty="0"/>
          </a:p>
        </p:txBody>
      </p:sp>
      <p:sp>
        <p:nvSpPr>
          <p:cNvPr id="7" name="Text Placeholder 6"/>
          <p:cNvSpPr>
            <a:spLocks noGrp="1"/>
          </p:cNvSpPr>
          <p:nvPr>
            <p:ph type="body" sz="half" idx="3"/>
          </p:nvPr>
        </p:nvSpPr>
        <p:spPr>
          <a:xfrm>
            <a:off x="4645027" y="1466973"/>
            <a:ext cx="4041775" cy="1047629"/>
          </a:xfrm>
        </p:spPr>
        <p:txBody>
          <a:bodyPr>
            <a:normAutofit/>
          </a:bodyPr>
          <a:lstStyle/>
          <a:p>
            <a:pPr algn="ctr"/>
            <a:r>
              <a:rPr lang="en-US" sz="2800" dirty="0" smtClean="0"/>
              <a:t>Multiple Entry and Exit Points</a:t>
            </a:r>
            <a:endParaRPr lang="en-US" sz="2800" dirty="0"/>
          </a:p>
        </p:txBody>
      </p:sp>
      <p:pic>
        <p:nvPicPr>
          <p:cNvPr id="9" name="Content Placeholder 8" descr="thinking.BMP"/>
          <p:cNvPicPr>
            <a:picLocks noGrp="1" noChangeAspect="1"/>
          </p:cNvPicPr>
          <p:nvPr>
            <p:ph sz="quarter" idx="2"/>
          </p:nvPr>
        </p:nvPicPr>
        <p:blipFill>
          <a:blip r:embed="rId3" cstate="print"/>
          <a:stretch>
            <a:fillRect/>
          </a:stretch>
        </p:blipFill>
        <p:spPr>
          <a:xfrm>
            <a:off x="766790" y="2590800"/>
            <a:ext cx="2814612" cy="3759378"/>
          </a:xfrm>
        </p:spPr>
      </p:pic>
      <p:sp>
        <p:nvSpPr>
          <p:cNvPr id="3" name="Slide Number Placeholder 2"/>
          <p:cNvSpPr>
            <a:spLocks noGrp="1"/>
          </p:cNvSpPr>
          <p:nvPr>
            <p:ph type="sldNum" sz="quarter" idx="12"/>
          </p:nvPr>
        </p:nvSpPr>
        <p:spPr/>
        <p:txBody>
          <a:bodyPr/>
          <a:lstStyle/>
          <a:p>
            <a:pPr>
              <a:defRPr/>
            </a:pPr>
            <a:fld id="{A9485AAB-DDEE-4376-A1EB-344D1AE05B46}" type="slidenum">
              <a:rPr lang="en-US" smtClean="0"/>
              <a:pPr>
                <a:defRPr/>
              </a:pPr>
              <a:t>15</a:t>
            </a:fld>
            <a:endParaRPr lang="en-US" dirty="0"/>
          </a:p>
        </p:txBody>
      </p:sp>
      <p:sp>
        <p:nvSpPr>
          <p:cNvPr id="10" name="Right Arrow 9"/>
          <p:cNvSpPr/>
          <p:nvPr/>
        </p:nvSpPr>
        <p:spPr>
          <a:xfrm rot="2791958">
            <a:off x="5141519" y="3174728"/>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6019800" y="29718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034259">
            <a:off x="6896267" y="317276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791958">
            <a:off x="6894117" y="538452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5943600" y="55626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428847">
            <a:off x="5019783" y="5349319"/>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38800" y="3810000"/>
            <a:ext cx="190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a:xfrm>
            <a:off x="2286000" y="5822952"/>
            <a:ext cx="3352800" cy="365125"/>
          </a:xfrm>
          <a:prstGeom prst="rect">
            <a:avLst/>
          </a:prstGeom>
          <a:noFill/>
        </p:spPr>
        <p:txBody>
          <a:bodyPr lIns="0" tIns="0" rIns="0" bIns="0" anchor="b"/>
          <a:lstStyle/>
          <a:p>
            <a:pPr>
              <a:defRPr/>
            </a:pPr>
            <a:endParaRPr lang="en-US" sz="2000">
              <a:solidFill>
                <a:schemeClr val="tx2">
                  <a:shade val="90000"/>
                </a:schemeClr>
              </a:solidFill>
              <a:ea typeface="ＭＳ Ｐゴシック" pitchFamily="34" charset="-128"/>
              <a:cs typeface="+mn-cs"/>
            </a:endParaRPr>
          </a:p>
        </p:txBody>
      </p:sp>
      <p:sp>
        <p:nvSpPr>
          <p:cNvPr id="3" name="Slide Number Placeholder 2"/>
          <p:cNvSpPr txBox="1">
            <a:spLocks noGrp="1"/>
          </p:cNvSpPr>
          <p:nvPr/>
        </p:nvSpPr>
        <p:spPr>
          <a:xfrm>
            <a:off x="7543800" y="5822952"/>
            <a:ext cx="762000" cy="365125"/>
          </a:xfrm>
          <a:prstGeom prst="rect">
            <a:avLst/>
          </a:prstGeom>
          <a:noFill/>
        </p:spPr>
        <p:txBody>
          <a:bodyPr lIns="0" tIns="0" rIns="0" bIns="0" anchor="b"/>
          <a:lstStyle/>
          <a:p>
            <a:pPr algn="r">
              <a:defRPr/>
            </a:pPr>
            <a:fld id="{CD934179-4F60-4AF9-A6CE-F5DFD3E3B4C7}" type="slidenum">
              <a:rPr lang="en-US" sz="2000">
                <a:solidFill>
                  <a:schemeClr val="tx2">
                    <a:shade val="90000"/>
                  </a:schemeClr>
                </a:solidFill>
                <a:ea typeface="ＭＳ Ｐゴシック" pitchFamily="34" charset="-128"/>
                <a:cs typeface="+mn-cs"/>
              </a:rPr>
              <a:pPr algn="r">
                <a:defRPr/>
              </a:pPr>
              <a:t>16</a:t>
            </a:fld>
            <a:endParaRPr lang="en-US" sz="2000" dirty="0">
              <a:solidFill>
                <a:schemeClr val="tx2">
                  <a:shade val="90000"/>
                </a:schemeClr>
              </a:solidFill>
              <a:ea typeface="ＭＳ Ｐゴシック" pitchFamily="34" charset="-128"/>
              <a:cs typeface="+mn-cs"/>
            </a:endParaRPr>
          </a:p>
        </p:txBody>
      </p:sp>
      <p:sp>
        <p:nvSpPr>
          <p:cNvPr id="4" name="Title 3"/>
          <p:cNvSpPr txBox="1">
            <a:spLocks/>
          </p:cNvSpPr>
          <p:nvPr/>
        </p:nvSpPr>
        <p:spPr>
          <a:xfrm>
            <a:off x="381000" y="609600"/>
            <a:ext cx="8077200" cy="914400"/>
          </a:xfrm>
          <a:prstGeom prst="rect">
            <a:avLst/>
          </a:prstGeom>
        </p:spPr>
        <p:txBody>
          <a:bodyPr/>
          <a:lstStyle/>
          <a:p>
            <a:pPr>
              <a:defRPr/>
            </a:pPr>
            <a:r>
              <a:rPr lang="en-US" sz="5000" dirty="0">
                <a:solidFill>
                  <a:schemeClr val="tx2"/>
                </a:solidFill>
                <a:effectLst>
                  <a:outerShdw blurRad="38100" dist="38100" dir="2700000" algn="tl">
                    <a:srgbClr val="C0C0C0"/>
                  </a:outerShdw>
                </a:effectLst>
              </a:rPr>
              <a:t>Rich Mathematical Tasks</a:t>
            </a:r>
          </a:p>
        </p:txBody>
      </p:sp>
      <p:sp>
        <p:nvSpPr>
          <p:cNvPr id="56324" name="Content Placeholder 4"/>
          <p:cNvSpPr txBox="1">
            <a:spLocks/>
          </p:cNvSpPr>
          <p:nvPr/>
        </p:nvSpPr>
        <p:spPr bwMode="auto">
          <a:xfrm>
            <a:off x="381000" y="1447800"/>
            <a:ext cx="8382000" cy="1981200"/>
          </a:xfrm>
          <a:prstGeom prst="rect">
            <a:avLst/>
          </a:prstGeom>
          <a:noFill/>
          <a:ln w="9525">
            <a:noFill/>
            <a:miter lim="800000"/>
            <a:headEnd/>
            <a:tailEnd/>
          </a:ln>
        </p:spPr>
        <p:txBody>
          <a:bodyPr/>
          <a:lstStyle/>
          <a:p>
            <a:pPr marL="273050" indent="-273050"/>
            <a:r>
              <a:rPr lang="en-US" sz="3200" dirty="0">
                <a:solidFill>
                  <a:schemeClr val="accent4">
                    <a:lumMod val="50000"/>
                  </a:schemeClr>
                </a:solidFill>
              </a:rPr>
              <a:t>	By teaching through rich mathematical tasks, students develop deep conceptual understanding </a:t>
            </a:r>
            <a:r>
              <a:rPr lang="en-US" sz="2800" i="1" dirty="0">
                <a:solidFill>
                  <a:schemeClr val="accent4">
                    <a:lumMod val="50000"/>
                  </a:schemeClr>
                </a:solidFill>
              </a:rPr>
              <a:t>and</a:t>
            </a:r>
            <a:r>
              <a:rPr lang="en-US" sz="2800" dirty="0">
                <a:solidFill>
                  <a:schemeClr val="accent4">
                    <a:lumMod val="50000"/>
                  </a:schemeClr>
                </a:solidFill>
              </a:rPr>
              <a:t> skill proficiency. Rich mathematical </a:t>
            </a:r>
            <a:r>
              <a:rPr lang="en-US" sz="2800" dirty="0" smtClean="0">
                <a:solidFill>
                  <a:schemeClr val="accent4">
                    <a:lumMod val="50000"/>
                  </a:schemeClr>
                </a:solidFill>
              </a:rPr>
              <a:t>tasks: </a:t>
            </a:r>
          </a:p>
        </p:txBody>
      </p:sp>
      <p:sp>
        <p:nvSpPr>
          <p:cNvPr id="10" name="Slide Number Placeholder 9"/>
          <p:cNvSpPr>
            <a:spLocks noGrp="1"/>
          </p:cNvSpPr>
          <p:nvPr>
            <p:ph type="sldNum" sz="quarter" idx="12"/>
          </p:nvPr>
        </p:nvSpPr>
        <p:spPr>
          <a:xfrm>
            <a:off x="7543800" y="5822952"/>
            <a:ext cx="762000" cy="365125"/>
          </a:xfrm>
        </p:spPr>
        <p:txBody>
          <a:bodyPr/>
          <a:lstStyle/>
          <a:p>
            <a:pPr>
              <a:defRPr/>
            </a:pPr>
            <a:fld id="{A9485AAB-DDEE-4376-A1EB-344D1AE05B46}" type="slidenum">
              <a:rPr lang="en-US" sz="2000" smtClean="0"/>
              <a:pPr>
                <a:defRPr/>
              </a:pPr>
              <a:t>16</a:t>
            </a:fld>
            <a:endParaRPr lang="en-US" sz="2000" dirty="0"/>
          </a:p>
        </p:txBody>
      </p:sp>
      <p:sp>
        <p:nvSpPr>
          <p:cNvPr id="12" name="TextBox 11"/>
          <p:cNvSpPr txBox="1"/>
          <p:nvPr/>
        </p:nvSpPr>
        <p:spPr>
          <a:xfrm>
            <a:off x="685800" y="3429001"/>
            <a:ext cx="8077200" cy="707886"/>
          </a:xfrm>
          <a:prstGeom prst="rect">
            <a:avLst/>
          </a:prstGeom>
          <a:noFill/>
        </p:spPr>
        <p:txBody>
          <a:bodyPr wrap="square" rtlCol="0">
            <a:spAutoFit/>
          </a:bodyPr>
          <a:lstStyle/>
          <a:p>
            <a:r>
              <a:rPr lang="en-US" sz="2000" dirty="0" smtClean="0"/>
              <a:t>Emphasize connections across mathematical content areas, to other disciplines, and especially to the real world</a:t>
            </a:r>
          </a:p>
        </p:txBody>
      </p:sp>
      <p:sp>
        <p:nvSpPr>
          <p:cNvPr id="13" name="TextBox 12"/>
          <p:cNvSpPr txBox="1"/>
          <p:nvPr/>
        </p:nvSpPr>
        <p:spPr>
          <a:xfrm>
            <a:off x="1046748" y="3994486"/>
            <a:ext cx="6400800" cy="707886"/>
          </a:xfrm>
          <a:prstGeom prst="rect">
            <a:avLst/>
          </a:prstGeom>
          <a:noFill/>
        </p:spPr>
        <p:txBody>
          <a:bodyPr wrap="square" rtlCol="0">
            <a:spAutoFit/>
          </a:bodyPr>
          <a:lstStyle/>
          <a:p>
            <a:r>
              <a:rPr lang="en-US" sz="2000" dirty="0" smtClean="0"/>
              <a:t>Are accessible yet challenging to all</a:t>
            </a:r>
          </a:p>
          <a:p>
            <a:endParaRPr lang="en-US" sz="2000" dirty="0"/>
          </a:p>
        </p:txBody>
      </p:sp>
      <p:sp>
        <p:nvSpPr>
          <p:cNvPr id="14" name="TextBox 13"/>
          <p:cNvSpPr txBox="1"/>
          <p:nvPr/>
        </p:nvSpPr>
        <p:spPr>
          <a:xfrm>
            <a:off x="1568121" y="4375485"/>
            <a:ext cx="5943600" cy="400110"/>
          </a:xfrm>
          <a:prstGeom prst="rect">
            <a:avLst/>
          </a:prstGeom>
          <a:noFill/>
        </p:spPr>
        <p:txBody>
          <a:bodyPr wrap="square" rtlCol="0">
            <a:spAutoFit/>
          </a:bodyPr>
          <a:lstStyle/>
          <a:p>
            <a:r>
              <a:rPr lang="en-US" sz="2000" dirty="0" smtClean="0"/>
              <a:t>Can be solved in several ways</a:t>
            </a:r>
          </a:p>
        </p:txBody>
      </p:sp>
      <p:sp>
        <p:nvSpPr>
          <p:cNvPr id="15" name="TextBox 14"/>
          <p:cNvSpPr txBox="1"/>
          <p:nvPr/>
        </p:nvSpPr>
        <p:spPr>
          <a:xfrm>
            <a:off x="2109544" y="4700338"/>
            <a:ext cx="6625387" cy="400110"/>
          </a:xfrm>
          <a:prstGeom prst="rect">
            <a:avLst/>
          </a:prstGeom>
          <a:noFill/>
        </p:spPr>
        <p:txBody>
          <a:bodyPr wrap="square" rtlCol="0">
            <a:spAutoFit/>
          </a:bodyPr>
          <a:lstStyle/>
          <a:p>
            <a:r>
              <a:rPr lang="en-US" sz="2000" dirty="0" smtClean="0"/>
              <a:t>Encourage student engagement and communication</a:t>
            </a:r>
          </a:p>
        </p:txBody>
      </p:sp>
      <p:sp>
        <p:nvSpPr>
          <p:cNvPr id="16" name="TextBox 15"/>
          <p:cNvSpPr txBox="1"/>
          <p:nvPr/>
        </p:nvSpPr>
        <p:spPr>
          <a:xfrm>
            <a:off x="2558720" y="5061286"/>
            <a:ext cx="6585280" cy="400110"/>
          </a:xfrm>
          <a:prstGeom prst="rect">
            <a:avLst/>
          </a:prstGeom>
          <a:noFill/>
        </p:spPr>
        <p:txBody>
          <a:bodyPr wrap="square" rtlCol="0">
            <a:spAutoFit/>
          </a:bodyPr>
          <a:lstStyle/>
          <a:p>
            <a:r>
              <a:rPr lang="en-US" sz="2000" dirty="0" smtClean="0"/>
              <a:t>Encourage the use of connected multiple representations</a:t>
            </a:r>
          </a:p>
        </p:txBody>
      </p:sp>
      <p:sp>
        <p:nvSpPr>
          <p:cNvPr id="17" name="TextBox 16"/>
          <p:cNvSpPr txBox="1"/>
          <p:nvPr/>
        </p:nvSpPr>
        <p:spPr>
          <a:xfrm>
            <a:off x="3019929" y="5530516"/>
            <a:ext cx="5715000" cy="707886"/>
          </a:xfrm>
          <a:prstGeom prst="rect">
            <a:avLst/>
          </a:prstGeom>
          <a:noFill/>
        </p:spPr>
        <p:txBody>
          <a:bodyPr wrap="square" rtlCol="0">
            <a:spAutoFit/>
          </a:bodyPr>
          <a:lstStyle/>
          <a:p>
            <a:r>
              <a:rPr lang="en-US" sz="2000" dirty="0" smtClean="0"/>
              <a:t>Encourage the appropriate use of intellectual, physical, and technological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a:srcRect/>
          <a:stretch>
            <a:fillRect/>
          </a:stretch>
        </p:blipFill>
        <p:spPr bwMode="auto">
          <a:xfrm>
            <a:off x="198086" y="2109173"/>
            <a:ext cx="8539054" cy="4612303"/>
          </a:xfrm>
          <a:prstGeom prst="rect">
            <a:avLst/>
          </a:prstGeom>
          <a:noFill/>
          <a:ln w="9525">
            <a:noFill/>
            <a:miter lim="800000"/>
            <a:headEnd/>
            <a:tailEnd/>
          </a:ln>
          <a:effectLst/>
        </p:spPr>
      </p:pic>
      <p:sp>
        <p:nvSpPr>
          <p:cNvPr id="3" name="TextBox 2"/>
          <p:cNvSpPr txBox="1"/>
          <p:nvPr/>
        </p:nvSpPr>
        <p:spPr>
          <a:xfrm>
            <a:off x="553454" y="908847"/>
            <a:ext cx="8109284" cy="1200329"/>
          </a:xfrm>
          <a:prstGeom prst="rect">
            <a:avLst/>
          </a:prstGeom>
          <a:noFill/>
        </p:spPr>
        <p:txBody>
          <a:bodyPr wrap="square" rtlCol="0">
            <a:spAutoFit/>
          </a:bodyPr>
          <a:lstStyle/>
          <a:p>
            <a:r>
              <a:rPr lang="en-US" sz="2400" dirty="0" smtClean="0"/>
              <a:t>Is this a mathematically rich task?  Work with your elbow partner to determine if all criteria have been met and then justify your answer with table mates. </a:t>
            </a:r>
            <a:endParaRPr lang="en-US" sz="2400" dirty="0"/>
          </a:p>
        </p:txBody>
      </p:sp>
      <p:sp>
        <p:nvSpPr>
          <p:cNvPr id="4" name="Title 3"/>
          <p:cNvSpPr txBox="1">
            <a:spLocks/>
          </p:cNvSpPr>
          <p:nvPr/>
        </p:nvSpPr>
        <p:spPr>
          <a:xfrm>
            <a:off x="705856" y="152400"/>
            <a:ext cx="7126705" cy="914400"/>
          </a:xfrm>
          <a:prstGeom prst="rect">
            <a:avLst/>
          </a:prstGeom>
        </p:spPr>
        <p:txBody>
          <a:bodyPr/>
          <a:lstStyle/>
          <a:p>
            <a:pPr>
              <a:defRPr/>
            </a:pPr>
            <a:r>
              <a:rPr lang="en-US" sz="5000" dirty="0">
                <a:solidFill>
                  <a:schemeClr val="tx2"/>
                </a:solidFill>
                <a:effectLst>
                  <a:outerShdw blurRad="38100" dist="38100" dir="2700000" algn="tl">
                    <a:srgbClr val="C0C0C0"/>
                  </a:outerShdw>
                </a:effectLst>
              </a:rPr>
              <a:t>Rich Mathematical </a:t>
            </a:r>
            <a:r>
              <a:rPr lang="en-US" sz="5000" dirty="0" smtClean="0">
                <a:solidFill>
                  <a:schemeClr val="tx2"/>
                </a:solidFill>
                <a:effectLst>
                  <a:outerShdw blurRad="38100" dist="38100" dir="2700000" algn="tl">
                    <a:srgbClr val="C0C0C0"/>
                  </a:outerShdw>
                </a:effectLst>
              </a:rPr>
              <a:t>Task?</a:t>
            </a:r>
            <a:endParaRPr lang="en-US" sz="5000" dirty="0">
              <a:solidFill>
                <a:schemeClr val="tx2"/>
              </a:solidFill>
              <a:effectLst>
                <a:outerShdw blurRad="38100" dist="38100" dir="2700000" algn="tl">
                  <a:srgbClr val="C0C0C0"/>
                </a:outerShdw>
              </a:effectLst>
            </a:endParaRPr>
          </a:p>
        </p:txBody>
      </p:sp>
      <p:sp>
        <p:nvSpPr>
          <p:cNvPr id="5" name="Slide Number Placeholder 4"/>
          <p:cNvSpPr>
            <a:spLocks noGrp="1"/>
          </p:cNvSpPr>
          <p:nvPr>
            <p:ph type="sldNum" sz="quarter" idx="12"/>
          </p:nvPr>
        </p:nvSpPr>
        <p:spPr/>
        <p:txBody>
          <a:bodyPr/>
          <a:lstStyle/>
          <a:p>
            <a:fld id="{95FC9D7D-E8CD-D54E-B0EF-5C077EA9611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a:srcRect/>
          <a:stretch>
            <a:fillRect/>
          </a:stretch>
        </p:blipFill>
        <p:spPr bwMode="auto">
          <a:xfrm>
            <a:off x="360947" y="986591"/>
            <a:ext cx="8470232" cy="5519487"/>
          </a:xfrm>
          <a:prstGeom prst="rect">
            <a:avLst/>
          </a:prstGeom>
          <a:noFill/>
          <a:ln w="9525">
            <a:noFill/>
            <a:miter lim="800000"/>
            <a:headEnd/>
            <a:tailEnd/>
          </a:ln>
        </p:spPr>
      </p:pic>
      <p:sp>
        <p:nvSpPr>
          <p:cNvPr id="6" name="Rectangle 5"/>
          <p:cNvSpPr/>
          <p:nvPr/>
        </p:nvSpPr>
        <p:spPr>
          <a:xfrm>
            <a:off x="0" y="673768"/>
            <a:ext cx="1612232" cy="618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6200000">
            <a:off x="4353012" y="-2635761"/>
            <a:ext cx="1168638" cy="778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4720764" y="2395661"/>
            <a:ext cx="433134" cy="778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7727" y="673768"/>
            <a:ext cx="553453" cy="5399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673767"/>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Smarter Balanced Assessment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95FC9D7D-E8CD-D54E-B0EF-5C077EA9611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903"/>
            <a:ext cx="8229600" cy="1143000"/>
          </a:xfrm>
        </p:spPr>
        <p:txBody>
          <a:bodyPr/>
          <a:lstStyle/>
          <a:p>
            <a:r>
              <a:rPr lang="en-US" dirty="0" smtClean="0"/>
              <a:t>Smarter Balanced Assessment</a:t>
            </a:r>
            <a:endParaRPr lang="en-US" dirty="0"/>
          </a:p>
        </p:txBody>
      </p:sp>
      <p:sp>
        <p:nvSpPr>
          <p:cNvPr id="3" name="Content Placeholder 2"/>
          <p:cNvSpPr>
            <a:spLocks noGrp="1"/>
          </p:cNvSpPr>
          <p:nvPr>
            <p:ph sz="half" idx="1"/>
          </p:nvPr>
        </p:nvSpPr>
        <p:spPr>
          <a:xfrm>
            <a:off x="0" y="1395903"/>
            <a:ext cx="9144000" cy="1234255"/>
          </a:xfrm>
        </p:spPr>
        <p:txBody>
          <a:bodyPr>
            <a:noAutofit/>
          </a:bodyPr>
          <a:lstStyle/>
          <a:p>
            <a:pPr>
              <a:buNone/>
            </a:pPr>
            <a:r>
              <a:rPr lang="en-US" sz="2800" dirty="0" smtClean="0">
                <a:hlinkClick r:id="rId3"/>
              </a:rPr>
              <a:t>http://www.smarterbalanced.org/smarter-balanced-assessments/</a:t>
            </a:r>
            <a:endParaRPr lang="en-US" sz="2800" dirty="0" smtClean="0"/>
          </a:p>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p:txBody>
      </p:sp>
      <p:sp>
        <p:nvSpPr>
          <p:cNvPr id="5" name="Slide Number Placeholder 4"/>
          <p:cNvSpPr>
            <a:spLocks noGrp="1"/>
          </p:cNvSpPr>
          <p:nvPr>
            <p:ph type="sldNum" sz="quarter" idx="12"/>
          </p:nvPr>
        </p:nvSpPr>
        <p:spPr/>
        <p:txBody>
          <a:bodyPr/>
          <a:lstStyle/>
          <a:p>
            <a:pPr>
              <a:defRPr/>
            </a:pPr>
            <a:fld id="{362EA064-402E-44C6-A474-DCC780E14047}" type="slidenum">
              <a:rPr lang="en-US" smtClean="0"/>
              <a:pPr>
                <a:defRPr/>
              </a:pPr>
              <a:t>19</a:t>
            </a:fld>
            <a:endParaRPr lang="en-US" dirty="0"/>
          </a:p>
        </p:txBody>
      </p:sp>
      <p:sp>
        <p:nvSpPr>
          <p:cNvPr id="6" name="TextBox 5"/>
          <p:cNvSpPr txBox="1"/>
          <p:nvPr/>
        </p:nvSpPr>
        <p:spPr>
          <a:xfrm>
            <a:off x="254000" y="2577237"/>
            <a:ext cx="8686800" cy="584775"/>
          </a:xfrm>
          <a:prstGeom prst="rect">
            <a:avLst/>
          </a:prstGeom>
          <a:noFill/>
        </p:spPr>
        <p:txBody>
          <a:bodyPr wrap="square" rtlCol="0">
            <a:spAutoFit/>
          </a:bodyPr>
          <a:lstStyle/>
          <a:p>
            <a:r>
              <a:rPr lang="en-US" sz="3200" dirty="0" smtClean="0">
                <a:solidFill>
                  <a:schemeClr val="accent1">
                    <a:lumMod val="60000"/>
                    <a:lumOff val="40000"/>
                  </a:schemeClr>
                </a:solidFill>
              </a:rPr>
              <a:t>Hover your mouse over Smarter Balanced</a:t>
            </a:r>
            <a:endParaRPr lang="en-US" sz="3200" dirty="0">
              <a:solidFill>
                <a:schemeClr val="accent1">
                  <a:lumMod val="60000"/>
                  <a:lumOff val="40000"/>
                </a:schemeClr>
              </a:solidFill>
            </a:endParaRPr>
          </a:p>
        </p:txBody>
      </p:sp>
      <p:pic>
        <p:nvPicPr>
          <p:cNvPr id="115713" name="Picture 1"/>
          <p:cNvPicPr>
            <a:picLocks noChangeAspect="1" noChangeArrowheads="1"/>
          </p:cNvPicPr>
          <p:nvPr/>
        </p:nvPicPr>
        <p:blipFill>
          <a:blip r:embed="rId4"/>
          <a:srcRect/>
          <a:stretch>
            <a:fillRect/>
          </a:stretch>
        </p:blipFill>
        <p:spPr bwMode="auto">
          <a:xfrm>
            <a:off x="3308998" y="3454400"/>
            <a:ext cx="6038202" cy="3359152"/>
          </a:xfrm>
          <a:prstGeom prst="rect">
            <a:avLst/>
          </a:prstGeom>
          <a:noFill/>
          <a:ln w="9525">
            <a:noFill/>
            <a:miter lim="800000"/>
            <a:headEnd/>
            <a:tailEnd/>
          </a:ln>
        </p:spPr>
      </p:pic>
      <p:sp>
        <p:nvSpPr>
          <p:cNvPr id="10" name="TextBox 9"/>
          <p:cNvSpPr txBox="1"/>
          <p:nvPr/>
        </p:nvSpPr>
        <p:spPr>
          <a:xfrm>
            <a:off x="254000" y="3041507"/>
            <a:ext cx="2851798" cy="3323987"/>
          </a:xfrm>
          <a:prstGeom prst="rect">
            <a:avLst/>
          </a:prstGeom>
          <a:noFill/>
        </p:spPr>
        <p:txBody>
          <a:bodyPr wrap="square" rtlCol="0">
            <a:spAutoFit/>
          </a:bodyPr>
          <a:lstStyle/>
          <a:p>
            <a:r>
              <a:rPr lang="en-US" sz="3200" dirty="0" smtClean="0">
                <a:solidFill>
                  <a:schemeClr val="accent1">
                    <a:lumMod val="60000"/>
                    <a:lumOff val="40000"/>
                  </a:schemeClr>
                </a:solidFill>
              </a:rPr>
              <a:t>Assessments and click on Sample Items and Performance Tasks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ChangeArrowheads="1"/>
          </p:cNvSpPr>
          <p:nvPr/>
        </p:nvSpPr>
        <p:spPr bwMode="auto">
          <a:xfrm>
            <a:off x="1828800" y="1898074"/>
            <a:ext cx="5486400" cy="2646878"/>
          </a:xfrm>
          <a:prstGeom prst="rect">
            <a:avLst/>
          </a:prstGeom>
          <a:noFill/>
          <a:ln w="9525">
            <a:noFill/>
            <a:miter lim="800000"/>
            <a:headEnd/>
            <a:tailEnd/>
          </a:ln>
        </p:spPr>
        <p:txBody>
          <a:bodyPr wrap="square">
            <a:spAutoFit/>
          </a:bodyPr>
          <a:lstStyle/>
          <a:p>
            <a:pPr eaLnBrk="0" hangingPunct="0"/>
            <a:endParaRPr lang="en-US" dirty="0">
              <a:latin typeface="Arial" pitchFamily="34" charset="0"/>
              <a:ea typeface="Arial Unicode MS" pitchFamily="34" charset="-128"/>
              <a:cs typeface="Arial" pitchFamily="34" charset="0"/>
            </a:endParaRPr>
          </a:p>
          <a:p>
            <a:pPr algn="ctr" eaLnBrk="0" hangingPunct="0"/>
            <a:r>
              <a:rPr lang="en-US" sz="6600" dirty="0">
                <a:latin typeface="Arial" pitchFamily="34" charset="0"/>
                <a:ea typeface="Arial Unicode MS" pitchFamily="34" charset="-128"/>
                <a:cs typeface="Arial" pitchFamily="34" charset="0"/>
              </a:rPr>
              <a:t>Welcome!</a:t>
            </a:r>
          </a:p>
          <a:p>
            <a:pPr algn="ctr" eaLnBrk="0" hangingPunct="0"/>
            <a:r>
              <a:rPr lang="en-US" sz="2800" dirty="0">
                <a:latin typeface="Arial" pitchFamily="34" charset="0"/>
                <a:ea typeface="Arial Unicode MS" pitchFamily="34" charset="-128"/>
                <a:cs typeface="Arial" pitchFamily="34" charset="0"/>
              </a:rPr>
              <a:t/>
            </a:r>
            <a:br>
              <a:rPr lang="en-US" sz="2800" dirty="0">
                <a:latin typeface="Arial" pitchFamily="34" charset="0"/>
                <a:ea typeface="Arial Unicode MS" pitchFamily="34" charset="-128"/>
                <a:cs typeface="Arial" pitchFamily="34" charset="0"/>
              </a:rPr>
            </a:br>
            <a:r>
              <a:rPr lang="en-US" sz="5400" i="1" dirty="0">
                <a:latin typeface="Arial" pitchFamily="34" charset="0"/>
                <a:ea typeface="Arial Unicode MS" pitchFamily="34" charset="-128"/>
                <a:cs typeface="Arial" pitchFamily="34" charset="0"/>
              </a:rPr>
              <a:t>A few logistics …</a:t>
            </a:r>
          </a:p>
        </p:txBody>
      </p:sp>
      <p:sp>
        <p:nvSpPr>
          <p:cNvPr id="3" name="Slide Number Placeholder 2"/>
          <p:cNvSpPr>
            <a:spLocks noGrp="1"/>
          </p:cNvSpPr>
          <p:nvPr>
            <p:ph type="sldNum" sz="quarter" idx="12"/>
          </p:nvPr>
        </p:nvSpPr>
        <p:spPr/>
        <p:txBody>
          <a:bodyPr/>
          <a:lstStyle/>
          <a:p>
            <a:fld id="{95FC9D7D-E8CD-D54E-B0EF-5C077EA9611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38328"/>
            <a:ext cx="8534400" cy="1143000"/>
          </a:xfrm>
        </p:spPr>
        <p:txBody>
          <a:bodyPr/>
          <a:lstStyle/>
          <a:p>
            <a:r>
              <a:rPr lang="en-US" dirty="0" smtClean="0"/>
              <a:t>Resources for Rich Tasks &amp; More</a:t>
            </a:r>
            <a:endParaRPr lang="en-US" dirty="0"/>
          </a:p>
        </p:txBody>
      </p:sp>
      <p:sp>
        <p:nvSpPr>
          <p:cNvPr id="5" name="Content Placeholder 4"/>
          <p:cNvSpPr>
            <a:spLocks noGrp="1"/>
          </p:cNvSpPr>
          <p:nvPr>
            <p:ph sz="half" idx="1"/>
          </p:nvPr>
        </p:nvSpPr>
        <p:spPr>
          <a:xfrm>
            <a:off x="533400" y="1970074"/>
            <a:ext cx="8153400" cy="4553712"/>
          </a:xfrm>
        </p:spPr>
        <p:txBody>
          <a:bodyPr>
            <a:normAutofit/>
          </a:bodyPr>
          <a:lstStyle/>
          <a:p>
            <a:pPr>
              <a:buNone/>
            </a:pPr>
            <a:r>
              <a:rPr lang="en-US" sz="3200" b="1" dirty="0" smtClean="0">
                <a:hlinkClick r:id="rId3"/>
              </a:rPr>
              <a:t>plaeaiowacoreleadership.weebly.com</a:t>
            </a:r>
            <a:endParaRPr lang="en-US" sz="3200" b="1" dirty="0" smtClean="0"/>
          </a:p>
          <a:p>
            <a:pPr>
              <a:buNone/>
            </a:pPr>
            <a:endParaRPr lang="en-US" sz="1800" b="1" dirty="0" smtClean="0">
              <a:hlinkClick r:id="rId4"/>
            </a:endParaRPr>
          </a:p>
          <a:p>
            <a:pPr>
              <a:buNone/>
            </a:pPr>
            <a:r>
              <a:rPr lang="en-US" sz="3200" b="1" dirty="0" smtClean="0">
                <a:hlinkClick r:id="rId4"/>
              </a:rPr>
              <a:t>http://mathaea8.weebly.com/</a:t>
            </a:r>
            <a:endParaRPr lang="en-US" sz="3200" b="1" dirty="0" smtClean="0"/>
          </a:p>
          <a:p>
            <a:pPr>
              <a:buNone/>
            </a:pPr>
            <a:endParaRPr lang="en-US" sz="3200" b="1" dirty="0" smtClean="0"/>
          </a:p>
          <a:p>
            <a:pPr>
              <a:buNone/>
            </a:pPr>
            <a:endParaRPr lang="en-US" sz="3200" b="1" dirty="0" smtClean="0"/>
          </a:p>
          <a:p>
            <a:pPr>
              <a:buNone/>
            </a:pPr>
            <a:endParaRPr lang="en-US" sz="4400" b="1" dirty="0" smtClean="0"/>
          </a:p>
          <a:p>
            <a:pPr>
              <a:buNone/>
            </a:pPr>
            <a:endParaRPr lang="en-US" sz="4400" dirty="0"/>
          </a:p>
        </p:txBody>
      </p:sp>
      <p:pic>
        <p:nvPicPr>
          <p:cNvPr id="7" name="Content Placeholder 6" descr="mining.png"/>
          <p:cNvPicPr>
            <a:picLocks noGrp="1" noChangeAspect="1"/>
          </p:cNvPicPr>
          <p:nvPr>
            <p:ph sz="half" idx="2"/>
          </p:nvPr>
        </p:nvPicPr>
        <p:blipFill>
          <a:blip r:embed="rId5" cstate="print"/>
          <a:stretch>
            <a:fillRect/>
          </a:stretch>
        </p:blipFill>
        <p:spPr>
          <a:xfrm>
            <a:off x="5958843" y="3612279"/>
            <a:ext cx="2727959" cy="2753140"/>
          </a:xfrm>
        </p:spPr>
      </p:pic>
      <p:sp>
        <p:nvSpPr>
          <p:cNvPr id="3" name="Slide Number Placeholder 2"/>
          <p:cNvSpPr>
            <a:spLocks noGrp="1"/>
          </p:cNvSpPr>
          <p:nvPr>
            <p:ph type="sldNum" sz="quarter" idx="12"/>
          </p:nvPr>
        </p:nvSpPr>
        <p:spPr/>
        <p:txBody>
          <a:bodyPr/>
          <a:lstStyle/>
          <a:p>
            <a:pPr>
              <a:defRPr/>
            </a:pPr>
            <a:fld id="{A9485AAB-DDEE-4376-A1EB-344D1AE05B46}"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a:xfrm>
            <a:off x="2667000" y="6356352"/>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3" name="Slide Number Placeholder 2"/>
          <p:cNvSpPr txBox="1">
            <a:spLocks noGrp="1"/>
          </p:cNvSpPr>
          <p:nvPr/>
        </p:nvSpPr>
        <p:spPr>
          <a:xfrm>
            <a:off x="7924800" y="6356352"/>
            <a:ext cx="762000" cy="365125"/>
          </a:xfrm>
          <a:prstGeom prst="rect">
            <a:avLst/>
          </a:prstGeom>
          <a:noFill/>
        </p:spPr>
        <p:txBody>
          <a:bodyPr lIns="0" tIns="0" rIns="0" bIns="0" anchor="b"/>
          <a:lstStyle/>
          <a:p>
            <a:pPr algn="r">
              <a:defRPr/>
            </a:pPr>
            <a:fld id="{C84C32EA-6EC5-4238-ABBC-F1434DA53A9F}" type="slidenum">
              <a:rPr lang="en-US" sz="1200">
                <a:solidFill>
                  <a:schemeClr val="tx2">
                    <a:shade val="90000"/>
                  </a:schemeClr>
                </a:solidFill>
                <a:ea typeface="ＭＳ Ｐゴシック" pitchFamily="34" charset="-128"/>
                <a:cs typeface="+mn-cs"/>
              </a:rPr>
              <a:pPr algn="r">
                <a:defRPr/>
              </a:pPr>
              <a:t>21</a:t>
            </a:fld>
            <a:endParaRPr lang="en-US" sz="1200" dirty="0">
              <a:solidFill>
                <a:schemeClr val="tx2">
                  <a:shade val="90000"/>
                </a:schemeClr>
              </a:solidFill>
              <a:ea typeface="ＭＳ Ｐゴシック" pitchFamily="34" charset="-128"/>
              <a:cs typeface="+mn-cs"/>
            </a:endParaRPr>
          </a:p>
        </p:txBody>
      </p:sp>
      <p:sp>
        <p:nvSpPr>
          <p:cNvPr id="4" name="Title 1"/>
          <p:cNvSpPr txBox="1">
            <a:spLocks/>
          </p:cNvSpPr>
          <p:nvPr/>
        </p:nvSpPr>
        <p:spPr>
          <a:xfrm>
            <a:off x="228600" y="685800"/>
            <a:ext cx="5486400" cy="914400"/>
          </a:xfrm>
          <a:prstGeom prst="rect">
            <a:avLst/>
          </a:prstGeom>
        </p:spPr>
        <p:txBody>
          <a:bodyPr anchor="ctr">
            <a:normAutofit/>
          </a:bodyPr>
          <a:lstStyle/>
          <a:p>
            <a:pPr>
              <a:lnSpc>
                <a:spcPct val="80000"/>
              </a:lnSpc>
              <a:defRPr/>
            </a:pPr>
            <a:r>
              <a:rPr lang="en-US" sz="6000" dirty="0">
                <a:solidFill>
                  <a:srgbClr val="004F8A"/>
                </a:solidFill>
                <a:effectLst>
                  <a:outerShdw blurRad="38100" dist="38100" dir="2700000" algn="tl">
                    <a:srgbClr val="C0C0C0"/>
                  </a:outerShdw>
                </a:effectLst>
              </a:rPr>
              <a:t>In Your Journal</a:t>
            </a:r>
            <a:endParaRPr lang="en-US" sz="6000" dirty="0"/>
          </a:p>
        </p:txBody>
      </p:sp>
      <p:sp>
        <p:nvSpPr>
          <p:cNvPr id="59396" name="Content Placeholder 2"/>
          <p:cNvSpPr txBox="1">
            <a:spLocks/>
          </p:cNvSpPr>
          <p:nvPr/>
        </p:nvSpPr>
        <p:spPr bwMode="auto">
          <a:xfrm>
            <a:off x="3657600" y="2338138"/>
            <a:ext cx="5105400" cy="3184358"/>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3200" dirty="0">
                <a:latin typeface="Constantia" pitchFamily="18" charset="0"/>
              </a:rPr>
              <a:t>		Reflect on </a:t>
            </a:r>
            <a:r>
              <a:rPr lang="en-US" sz="3200" dirty="0" smtClean="0">
                <a:latin typeface="Constantia" pitchFamily="18" charset="0"/>
              </a:rPr>
              <a:t>how rich tasks </a:t>
            </a:r>
            <a:r>
              <a:rPr lang="en-US" sz="3200" dirty="0">
                <a:latin typeface="Constantia" pitchFamily="18" charset="0"/>
              </a:rPr>
              <a:t>can help a student develop deep conceptual understanding </a:t>
            </a:r>
            <a:r>
              <a:rPr lang="en-US" sz="3200" i="1" dirty="0">
                <a:latin typeface="Constantia" pitchFamily="18" charset="0"/>
              </a:rPr>
              <a:t>and</a:t>
            </a:r>
            <a:r>
              <a:rPr lang="en-US" sz="3200" dirty="0">
                <a:latin typeface="Constantia" pitchFamily="18" charset="0"/>
              </a:rPr>
              <a:t> skill proficiency at the same time. Write your thoughts in your journal.</a:t>
            </a:r>
          </a:p>
        </p:txBody>
      </p:sp>
      <p:pic>
        <p:nvPicPr>
          <p:cNvPr id="59398" name="Picture 10"/>
          <p:cNvPicPr>
            <a:picLocks noChangeAspect="1" noChangeArrowheads="1"/>
          </p:cNvPicPr>
          <p:nvPr/>
        </p:nvPicPr>
        <p:blipFill>
          <a:blip r:embed="rId3" cstate="print"/>
          <a:srcRect/>
          <a:stretch>
            <a:fillRect/>
          </a:stretch>
        </p:blipFill>
        <p:spPr bwMode="auto">
          <a:xfrm>
            <a:off x="685803" y="1676400"/>
            <a:ext cx="3090863" cy="44958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A9485AAB-DDEE-4376-A1EB-344D1AE05B46}"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Poll Everywhere Check</a:t>
            </a:r>
            <a:endParaRPr lang="en-US" dirty="0"/>
          </a:p>
        </p:txBody>
      </p:sp>
      <p:sp>
        <p:nvSpPr>
          <p:cNvPr id="7" name="Content Placeholder 6"/>
          <p:cNvSpPr>
            <a:spLocks noGrp="1"/>
          </p:cNvSpPr>
          <p:nvPr>
            <p:ph idx="1"/>
          </p:nvPr>
        </p:nvSpPr>
        <p:spPr/>
        <p:txBody>
          <a:bodyPr>
            <a:noAutofit/>
          </a:bodyPr>
          <a:lstStyle/>
          <a:p>
            <a:pPr>
              <a:buNone/>
            </a:pPr>
            <a:r>
              <a:rPr lang="en-US" sz="4000" dirty="0" smtClean="0">
                <a:solidFill>
                  <a:srgbClr val="7030A0"/>
                </a:solidFill>
              </a:rPr>
              <a:t>To what degree are you able to describe the role of Rich Tasks in the Iowa Core?</a:t>
            </a:r>
          </a:p>
          <a:p>
            <a:pPr>
              <a:buNone/>
            </a:pPr>
            <a:r>
              <a:rPr lang="en-US" sz="2800" dirty="0" smtClean="0">
                <a:solidFill>
                  <a:srgbClr val="7030A0"/>
                </a:solidFill>
                <a:hlinkClick r:id="rId3"/>
              </a:rPr>
              <a:t>http://</a:t>
            </a:r>
            <a:r>
              <a:rPr lang="en-US" sz="2800" dirty="0" smtClean="0">
                <a:solidFill>
                  <a:srgbClr val="7030A0"/>
                </a:solidFill>
                <a:hlinkClick r:id="rId3"/>
              </a:rPr>
              <a:t>www.polleverywhere.com/multiple_choice_polls/LTIzNzY5Njg0Ng</a:t>
            </a:r>
          </a:p>
          <a:p>
            <a:pPr>
              <a:buNone/>
            </a:pPr>
            <a:endParaRPr lang="en-US" sz="4000" dirty="0" smtClean="0">
              <a:solidFill>
                <a:srgbClr val="7030A0"/>
              </a:solidFill>
              <a:hlinkClick r:id="rId3"/>
            </a:endParaRPr>
          </a:p>
        </p:txBody>
      </p:sp>
      <p:sp>
        <p:nvSpPr>
          <p:cNvPr id="3" name="Slide Number Placeholder 2"/>
          <p:cNvSpPr>
            <a:spLocks noGrp="1"/>
          </p:cNvSpPr>
          <p:nvPr>
            <p:ph type="sldNum" sz="quarter" idx="12"/>
          </p:nvPr>
        </p:nvSpPr>
        <p:spPr/>
        <p:txBody>
          <a:bodyPr/>
          <a:lstStyle/>
          <a:p>
            <a:fld id="{A9485AAB-DDEE-4376-A1EB-344D1AE05B4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a:xfrm>
            <a:off x="457200" y="533400"/>
            <a:ext cx="8229600" cy="1600200"/>
          </a:xfrm>
        </p:spPr>
        <p:txBody>
          <a:bodyPr/>
          <a:lstStyle/>
          <a:p>
            <a:pPr>
              <a:defRPr/>
            </a:pPr>
            <a:r>
              <a:rPr lang="en-US" dirty="0" smtClean="0">
                <a:effectLst>
                  <a:outerShdw blurRad="38100" dist="38100" dir="2700000" algn="tl">
                    <a:srgbClr val="C0C0C0"/>
                  </a:outerShdw>
                </a:effectLst>
              </a:rPr>
              <a:t>Investigating the Standards for Mathematical Practice</a:t>
            </a:r>
            <a:endParaRPr lang="en-US" sz="2400" dirty="0" smtClean="0">
              <a:solidFill>
                <a:schemeClr val="tx1"/>
              </a:solidFill>
              <a:effectLst>
                <a:outerShdw blurRad="38100" dist="38100" dir="2700000" algn="tl">
                  <a:srgbClr val="C0C0C0"/>
                </a:outerShdw>
              </a:effectLst>
            </a:endParaRPr>
          </a:p>
        </p:txBody>
      </p:sp>
      <p:pic>
        <p:nvPicPr>
          <p:cNvPr id="38915" name="Picture 10"/>
          <p:cNvPicPr>
            <a:picLocks noChangeAspect="1" noChangeArrowheads="1"/>
          </p:cNvPicPr>
          <p:nvPr/>
        </p:nvPicPr>
        <p:blipFill>
          <a:blip r:embed="rId3"/>
          <a:srcRect/>
          <a:stretch>
            <a:fillRect/>
          </a:stretch>
        </p:blipFill>
        <p:spPr bwMode="auto">
          <a:xfrm>
            <a:off x="4343400" y="2819400"/>
            <a:ext cx="4572000" cy="3505200"/>
          </a:xfrm>
          <a:prstGeom prst="rect">
            <a:avLst/>
          </a:prstGeom>
          <a:noFill/>
          <a:ln w="9525">
            <a:noFill/>
            <a:miter lim="800000"/>
            <a:headEnd/>
            <a:tailEnd/>
          </a:ln>
        </p:spPr>
      </p:pic>
      <p:pic>
        <p:nvPicPr>
          <p:cNvPr id="38916" name="Picture 13"/>
          <p:cNvPicPr>
            <a:picLocks noChangeAspect="1" noChangeArrowheads="1"/>
          </p:cNvPicPr>
          <p:nvPr/>
        </p:nvPicPr>
        <p:blipFill>
          <a:blip r:embed="rId4"/>
          <a:srcRect/>
          <a:stretch>
            <a:fillRect/>
          </a:stretch>
        </p:blipFill>
        <p:spPr bwMode="auto">
          <a:xfrm>
            <a:off x="228600" y="2286000"/>
            <a:ext cx="4038600" cy="3200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5FC9D7D-E8CD-D54E-B0EF-5C077EA9611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0" y="0"/>
            <a:ext cx="8382000" cy="1524000"/>
          </a:xfrm>
        </p:spPr>
        <p:txBody>
          <a:bodyPr/>
          <a:lstStyle/>
          <a:p>
            <a:pPr>
              <a:defRPr/>
            </a:pPr>
            <a:r>
              <a:rPr lang="en-US" sz="4400" dirty="0" smtClean="0">
                <a:solidFill>
                  <a:srgbClr val="004F8A"/>
                </a:solidFill>
                <a:effectLst>
                  <a:outerShdw blurRad="38100" dist="38100" dir="2700000" algn="tl">
                    <a:srgbClr val="C0C0C0"/>
                  </a:outerShdw>
                </a:effectLst>
              </a:rPr>
              <a:t>Standards for Mathematical Practice</a:t>
            </a:r>
          </a:p>
        </p:txBody>
      </p:sp>
      <p:sp>
        <p:nvSpPr>
          <p:cNvPr id="17410" name="Rectangle 3"/>
          <p:cNvSpPr>
            <a:spLocks noGrp="1"/>
          </p:cNvSpPr>
          <p:nvPr>
            <p:ph type="body" idx="4294967295"/>
          </p:nvPr>
        </p:nvSpPr>
        <p:spPr>
          <a:xfrm>
            <a:off x="0" y="1524000"/>
            <a:ext cx="8305800" cy="4800600"/>
          </a:xfrm>
        </p:spPr>
        <p:txBody>
          <a:bodyPr>
            <a:normAutofit/>
          </a:bodyPr>
          <a:lstStyle/>
          <a:p>
            <a:pPr marL="495300" indent="-495300">
              <a:buClr>
                <a:schemeClr val="accent1"/>
              </a:buClr>
              <a:buFont typeface="Wingdings 2" pitchFamily="18" charset="2"/>
              <a:buAutoNum type="arabicPeriod"/>
            </a:pPr>
            <a:r>
              <a:rPr lang="en-US" b="1" dirty="0" smtClean="0"/>
              <a:t>Make sense of problems and persevere in solving them</a:t>
            </a:r>
          </a:p>
          <a:p>
            <a:pPr marL="495300" indent="-495300">
              <a:buClr>
                <a:schemeClr val="accent1"/>
              </a:buClr>
              <a:buFont typeface="Wingdings 2" pitchFamily="18" charset="2"/>
              <a:buAutoNum type="arabicPeriod"/>
            </a:pPr>
            <a:r>
              <a:rPr lang="en-US" b="1" dirty="0" smtClean="0">
                <a:solidFill>
                  <a:srgbClr val="387026"/>
                </a:solidFill>
              </a:rPr>
              <a:t>Reason abstractly and quantitatively</a:t>
            </a:r>
          </a:p>
          <a:p>
            <a:pPr marL="495300" indent="-495300">
              <a:buClr>
                <a:schemeClr val="accent1"/>
              </a:buClr>
              <a:buFont typeface="Wingdings 2" pitchFamily="18" charset="2"/>
              <a:buAutoNum type="arabicPeriod"/>
            </a:pPr>
            <a:r>
              <a:rPr lang="en-US" b="1" dirty="0" smtClean="0">
                <a:solidFill>
                  <a:srgbClr val="06686D"/>
                </a:solidFill>
              </a:rPr>
              <a:t>Construct viable arguments &amp; critique the reasoning of others</a:t>
            </a:r>
          </a:p>
          <a:p>
            <a:pPr marL="495300" indent="-495300">
              <a:buClr>
                <a:schemeClr val="accent1"/>
              </a:buClr>
              <a:buFont typeface="Wingdings 2" pitchFamily="18" charset="2"/>
              <a:buAutoNum type="arabicPeriod"/>
            </a:pPr>
            <a:r>
              <a:rPr lang="en-US" b="1" dirty="0" smtClean="0"/>
              <a:t>Model with mathematics</a:t>
            </a:r>
          </a:p>
          <a:p>
            <a:pPr marL="495300" indent="-495300">
              <a:buClr>
                <a:schemeClr val="accent1"/>
              </a:buClr>
              <a:buFont typeface="Wingdings 2" pitchFamily="18" charset="2"/>
              <a:buAutoNum type="arabicPeriod"/>
            </a:pPr>
            <a:r>
              <a:rPr lang="en-US" dirty="0" smtClean="0">
                <a:solidFill>
                  <a:schemeClr val="bg1">
                    <a:lumMod val="65000"/>
                  </a:schemeClr>
                </a:solidFill>
              </a:rPr>
              <a:t>Use appropriate tools strategically</a:t>
            </a:r>
          </a:p>
          <a:p>
            <a:pPr marL="495300" indent="-495300">
              <a:buClr>
                <a:schemeClr val="accent1"/>
              </a:buClr>
              <a:buFont typeface="Wingdings 2" pitchFamily="18" charset="2"/>
              <a:buAutoNum type="arabicPeriod"/>
            </a:pPr>
            <a:r>
              <a:rPr lang="en-US" dirty="0" smtClean="0">
                <a:solidFill>
                  <a:schemeClr val="bg1">
                    <a:lumMod val="65000"/>
                  </a:schemeClr>
                </a:solidFill>
              </a:rPr>
              <a:t>Attend to precision</a:t>
            </a:r>
          </a:p>
          <a:p>
            <a:pPr marL="495300" indent="-495300">
              <a:buClr>
                <a:schemeClr val="accent1"/>
              </a:buClr>
              <a:buFont typeface="Wingdings 2" pitchFamily="18" charset="2"/>
              <a:buAutoNum type="arabicPeriod"/>
            </a:pPr>
            <a:r>
              <a:rPr lang="en-US" dirty="0" smtClean="0">
                <a:solidFill>
                  <a:schemeClr val="bg1">
                    <a:lumMod val="65000"/>
                  </a:schemeClr>
                </a:solidFill>
              </a:rPr>
              <a:t>Look for and make use of structure</a:t>
            </a:r>
          </a:p>
          <a:p>
            <a:pPr marL="495300" indent="-495300">
              <a:buClr>
                <a:schemeClr val="accent1"/>
              </a:buClr>
              <a:buFont typeface="Wingdings 2" pitchFamily="18" charset="2"/>
              <a:buAutoNum type="arabicPeriod"/>
            </a:pPr>
            <a:r>
              <a:rPr lang="en-US" dirty="0" smtClean="0">
                <a:solidFill>
                  <a:schemeClr val="bg1">
                    <a:lumMod val="65000"/>
                  </a:schemeClr>
                </a:solidFill>
              </a:rPr>
              <a:t>Look for and express regularity in repeated reasoning</a:t>
            </a:r>
          </a:p>
        </p:txBody>
      </p:sp>
      <p:sp>
        <p:nvSpPr>
          <p:cNvPr id="13" name="TextBox 12"/>
          <p:cNvSpPr txBox="1"/>
          <p:nvPr/>
        </p:nvSpPr>
        <p:spPr>
          <a:xfrm>
            <a:off x="6172200" y="3581401"/>
            <a:ext cx="2667000" cy="646331"/>
          </a:xfrm>
          <a:prstGeom prst="rect">
            <a:avLst/>
          </a:prstGeom>
          <a:solidFill>
            <a:schemeClr val="bg2">
              <a:lumMod val="90000"/>
            </a:schemeClr>
          </a:solidFill>
        </p:spPr>
        <p:txBody>
          <a:bodyPr>
            <a:spAutoFit/>
          </a:bodyPr>
          <a:lstStyle/>
          <a:p>
            <a:pPr eaLnBrk="0" hangingPunct="0">
              <a:defRPr/>
            </a:pPr>
            <a:r>
              <a:rPr lang="en-US" dirty="0" smtClean="0">
                <a:latin typeface="+mn-lt"/>
                <a:ea typeface="ＭＳ Ｐゴシック" pitchFamily="34" charset="-128"/>
                <a:cs typeface="+mn-cs"/>
              </a:rPr>
              <a:t>Refer to Pages 8-10 in </a:t>
            </a:r>
            <a:r>
              <a:rPr lang="en-US" dirty="0">
                <a:latin typeface="+mn-lt"/>
                <a:ea typeface="ＭＳ Ｐゴシック" pitchFamily="34" charset="-128"/>
                <a:cs typeface="+mn-cs"/>
              </a:rPr>
              <a:t>IC Mathematics</a:t>
            </a:r>
          </a:p>
        </p:txBody>
      </p:sp>
      <p:sp>
        <p:nvSpPr>
          <p:cNvPr id="17412" name="TextBox 7"/>
          <p:cNvSpPr txBox="1">
            <a:spLocks noChangeArrowheads="1"/>
          </p:cNvSpPr>
          <p:nvPr/>
        </p:nvSpPr>
        <p:spPr bwMode="auto">
          <a:xfrm>
            <a:off x="2" y="6492878"/>
            <a:ext cx="9094788" cy="380873"/>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
        <p:nvSpPr>
          <p:cNvPr id="6" name="Slide Number Placeholder 5"/>
          <p:cNvSpPr>
            <a:spLocks noGrp="1"/>
          </p:cNvSpPr>
          <p:nvPr>
            <p:ph type="sldNum" sz="quarter" idx="12"/>
          </p:nvPr>
        </p:nvSpPr>
        <p:spPr/>
        <p:txBody>
          <a:bodyPr/>
          <a:lstStyle/>
          <a:p>
            <a:fld id="{95FC9D7D-E8CD-D54E-B0EF-5C077EA9611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361951" y="304801"/>
            <a:ext cx="8229600" cy="1295400"/>
          </a:xfrm>
          <a:prstGeom prst="rect">
            <a:avLst/>
          </a:prstGeom>
        </p:spPr>
        <p:txBody>
          <a:bodyPr vert="horz" lIns="91440" tIns="45720" rIns="91440" bIns="45720" rtlCol="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9E0000"/>
                </a:solidFill>
                <a:effectLst>
                  <a:outerShdw blurRad="38100" dist="38100" dir="2700000" algn="tl">
                    <a:srgbClr val="C0C0C0"/>
                  </a:outerShdw>
                </a:effectLst>
                <a:uLnTx/>
                <a:uFillTx/>
                <a:latin typeface="+mj-lt"/>
                <a:ea typeface="+mj-ea"/>
                <a:cs typeface="+mj-cs"/>
              </a:rPr>
              <a:t>Exploring a Standard for Mathematical Practice</a:t>
            </a:r>
          </a:p>
        </p:txBody>
      </p:sp>
      <p:sp>
        <p:nvSpPr>
          <p:cNvPr id="7" name="Rectangle 3"/>
          <p:cNvSpPr txBox="1">
            <a:spLocks/>
          </p:cNvSpPr>
          <p:nvPr/>
        </p:nvSpPr>
        <p:spPr>
          <a:xfrm>
            <a:off x="361951" y="2011680"/>
            <a:ext cx="8229600" cy="3886200"/>
          </a:xfrm>
          <a:prstGeom prst="rect">
            <a:avLst/>
          </a:prstGeom>
        </p:spPr>
        <p:txBody>
          <a:bodyPr vert="horz" lIns="91440" tIns="45720" rIns="91440" bIns="45720" rtlCol="0">
            <a:normAutofit fontScale="92500" lnSpcReduction="20000"/>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Form groups as directed by the facilitator.</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Read the paragraph description of the standard for Mathematical Practice assigned to your group.  </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When you are finished reading, respond to this question in your journal:</a:t>
            </a:r>
            <a:endParaRPr kumimoji="0" lang="en-US" sz="2800" b="0" i="1"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0" i="1"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en-US" sz="2800" b="1" i="1"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n-lt"/>
                <a:ea typeface="+mn-ea"/>
                <a:cs typeface="+mn-cs"/>
              </a:rPr>
              <a:t>In my classes, what will I be planning and doing, and what will the students be doing that will reflect the mathematical practice that I just read?</a:t>
            </a:r>
          </a:p>
        </p:txBody>
      </p:sp>
      <p:sp>
        <p:nvSpPr>
          <p:cNvPr id="4" name="Slide Number Placeholder 3"/>
          <p:cNvSpPr>
            <a:spLocks noGrp="1"/>
          </p:cNvSpPr>
          <p:nvPr>
            <p:ph type="sldNum" sz="quarter" idx="12"/>
          </p:nvPr>
        </p:nvSpPr>
        <p:spPr/>
        <p:txBody>
          <a:bodyPr/>
          <a:lstStyle/>
          <a:p>
            <a:fld id="{95FC9D7D-E8CD-D54E-B0EF-5C077EA9611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1" y="331470"/>
            <a:ext cx="4066675" cy="937260"/>
          </a:xfrm>
        </p:spPr>
        <p:txBody>
          <a:bodyPr>
            <a:normAutofit/>
          </a:bodyPr>
          <a:lstStyle/>
          <a:p>
            <a:pPr algn="ctr">
              <a:defRPr/>
            </a:pPr>
            <a:r>
              <a:rPr lang="en-US" sz="3600" dirty="0" smtClean="0">
                <a:effectLst>
                  <a:outerShdw blurRad="38100" dist="38100" dir="2700000" algn="tl">
                    <a:srgbClr val="C0C0C0"/>
                  </a:outerShdw>
                </a:effectLst>
              </a:rPr>
              <a:t>Creating a Poster</a:t>
            </a:r>
          </a:p>
        </p:txBody>
      </p:sp>
      <p:sp>
        <p:nvSpPr>
          <p:cNvPr id="7" name="Rectangle 3"/>
          <p:cNvSpPr txBox="1">
            <a:spLocks/>
          </p:cNvSpPr>
          <p:nvPr/>
        </p:nvSpPr>
        <p:spPr>
          <a:xfrm>
            <a:off x="487680" y="1564105"/>
            <a:ext cx="8229600" cy="4389438"/>
          </a:xfrm>
          <a:prstGeom prst="rect">
            <a:avLst/>
          </a:prstGeom>
        </p:spPr>
        <p:txBody>
          <a:bodyPr vert="horz" lIns="91440" tIns="45720" rIns="91440" bIns="45720" rtlCol="0">
            <a:normAutofit fontScale="92500" lnSpcReduction="10000"/>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pitchFamily="2" charset="2"/>
              <a:buChar char="§"/>
              <a:tabLst/>
              <a:defRPr/>
            </a:pPr>
            <a:r>
              <a:rPr lang="en-US" sz="2800" b="1" noProof="0" dirty="0" smtClean="0">
                <a:solidFill>
                  <a:schemeClr val="tx1">
                    <a:lumMod val="65000"/>
                    <a:lumOff val="35000"/>
                  </a:schemeClr>
                </a:solidFill>
              </a:rPr>
              <a:t>Move to your Mathematical Practice Poster #</a:t>
            </a:r>
            <a:endParaRPr lang="en-US" sz="2800" b="1" dirty="0" smtClean="0">
              <a:solidFill>
                <a:schemeClr val="tx1">
                  <a:lumMod val="65000"/>
                  <a:lumOff val="35000"/>
                </a:schemeClr>
              </a:solidFill>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pitchFamily="2" charset="2"/>
              <a:buChar char="§"/>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Discuss the “big ideas” you wrote about in your journal</a:t>
            </a:r>
            <a:r>
              <a:rPr kumimoji="0" lang="en-US" sz="28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with others in your group.</a:t>
            </a:r>
            <a:endParaRPr lang="en-US" sz="2800" dirty="0" smtClean="0">
              <a:solidFill>
                <a:schemeClr val="tx1">
                  <a:lumMod val="65000"/>
                  <a:lumOff val="35000"/>
                </a:schemeClr>
              </a:solidFill>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pitchFamily="2" charset="2"/>
              <a:buChar char="§"/>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Create a poster with four sections.  In three of the sections</a:t>
            </a:r>
            <a:r>
              <a:rPr lang="en-US" sz="2800" b="1" dirty="0" smtClean="0">
                <a:solidFill>
                  <a:schemeClr val="tx1">
                    <a:lumMod val="65000"/>
                    <a:lumOff val="35000"/>
                  </a:schemeClr>
                </a:solidFill>
              </a:rPr>
              <a:t>, include:</a:t>
            </a:r>
            <a:endPar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806450" lvl="1" indent="-349250" defTabSz="914400">
              <a:spcBef>
                <a:spcPts val="2000"/>
              </a:spcBef>
              <a:buClr>
                <a:schemeClr val="accent1">
                  <a:lumMod val="60000"/>
                  <a:lumOff val="40000"/>
                </a:schemeClr>
              </a:buClr>
              <a:buSzPct val="110000"/>
              <a:buFont typeface="Wingdings" pitchFamily="2" charset="2"/>
              <a:buChar char="§"/>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What will students be doing?</a:t>
            </a:r>
          </a:p>
          <a:p>
            <a:pPr marL="806450" lvl="1" indent="-349250" defTabSz="914400">
              <a:spcBef>
                <a:spcPts val="2000"/>
              </a:spcBef>
              <a:buClr>
                <a:schemeClr val="accent1">
                  <a:lumMod val="60000"/>
                  <a:lumOff val="40000"/>
                </a:schemeClr>
              </a:buClr>
              <a:buSzPct val="110000"/>
              <a:buFont typeface="Wingdings" pitchFamily="2" charset="2"/>
              <a:buChar char="§"/>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What will teachers be planning?</a:t>
            </a:r>
          </a:p>
          <a:p>
            <a:pPr marL="806450" lvl="1" indent="-349250" defTabSz="914400">
              <a:spcBef>
                <a:spcPts val="2000"/>
              </a:spcBef>
              <a:buClr>
                <a:schemeClr val="accent1">
                  <a:lumMod val="60000"/>
                  <a:lumOff val="40000"/>
                </a:schemeClr>
              </a:buClr>
              <a:buSzPct val="110000"/>
              <a:buFont typeface="Wingdings" pitchFamily="2" charset="2"/>
              <a:buChar char="§"/>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What will teachers be doing?</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4" name="Rectangle 3"/>
          <p:cNvSpPr/>
          <p:nvPr/>
        </p:nvSpPr>
        <p:spPr>
          <a:xfrm>
            <a:off x="6858000" y="4018549"/>
            <a:ext cx="1859280" cy="2502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4" idx="2"/>
          </p:cNvCxnSpPr>
          <p:nvPr/>
        </p:nvCxnSpPr>
        <p:spPr>
          <a:xfrm>
            <a:off x="7787640" y="4451686"/>
            <a:ext cx="0" cy="2069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3"/>
          </p:cNvCxnSpPr>
          <p:nvPr/>
        </p:nvCxnSpPr>
        <p:spPr>
          <a:xfrm>
            <a:off x="6858000" y="5269832"/>
            <a:ext cx="185928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4018547"/>
            <a:ext cx="1859280" cy="246221"/>
          </a:xfrm>
          <a:prstGeom prst="rect">
            <a:avLst/>
          </a:prstGeom>
          <a:noFill/>
        </p:spPr>
        <p:txBody>
          <a:bodyPr wrap="square" rtlCol="0">
            <a:spAutoFit/>
          </a:bodyPr>
          <a:lstStyle/>
          <a:p>
            <a:r>
              <a:rPr lang="en-US" sz="1000" dirty="0" smtClean="0"/>
              <a:t>Mathematical Practice #____</a:t>
            </a:r>
            <a:endParaRPr lang="en-US" sz="1000" dirty="0"/>
          </a:p>
        </p:txBody>
      </p:sp>
      <p:sp>
        <p:nvSpPr>
          <p:cNvPr id="9" name="Slide Number Placeholder 8"/>
          <p:cNvSpPr>
            <a:spLocks noGrp="1"/>
          </p:cNvSpPr>
          <p:nvPr>
            <p:ph type="sldNum" sz="quarter" idx="12"/>
          </p:nvPr>
        </p:nvSpPr>
        <p:spPr/>
        <p:txBody>
          <a:bodyPr/>
          <a:lstStyle/>
          <a:p>
            <a:fld id="{95FC9D7D-E8CD-D54E-B0EF-5C077EA9611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0" y="304800"/>
            <a:ext cx="7461504" cy="838200"/>
          </a:xfrm>
        </p:spPr>
        <p:txBody>
          <a:bodyPr/>
          <a:lstStyle/>
          <a:p>
            <a:pPr algn="ctr">
              <a:defRPr/>
            </a:pPr>
            <a:r>
              <a:rPr lang="en-US" sz="4800" dirty="0" smtClean="0">
                <a:effectLst>
                  <a:outerShdw blurRad="38100" dist="38100" dir="2700000" algn="tl">
                    <a:srgbClr val="C0C0C0"/>
                  </a:outerShdw>
                </a:effectLst>
              </a:rPr>
              <a:t>Completing your poster</a:t>
            </a:r>
          </a:p>
        </p:txBody>
      </p:sp>
      <p:sp>
        <p:nvSpPr>
          <p:cNvPr id="5" name="Rectangle 3"/>
          <p:cNvSpPr txBox="1">
            <a:spLocks/>
          </p:cNvSpPr>
          <p:nvPr/>
        </p:nvSpPr>
        <p:spPr>
          <a:xfrm>
            <a:off x="2743200" y="1143001"/>
            <a:ext cx="6096000" cy="5420360"/>
          </a:xfrm>
          <a:prstGeom prst="rect">
            <a:avLst/>
          </a:prstGeom>
        </p:spPr>
        <p:txBody>
          <a:bodyPr vert="horz" lIns="91440" tIns="45720" rIns="91440" bIns="45720" rtlCol="0">
            <a:normAutofit fontScale="92500" lnSpcReduction="10000"/>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After watching the upcoming video, add to your poster by reflecting on evidence of the mathematical practices.</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If there was none, reflect on what the students could have done to show the practice or how the teacher could have promoted the practice.</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If it is not appropriate for your mathematical practice to be used in the context of this video, tell why.</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6" name="Picture 7"/>
          <p:cNvPicPr>
            <a:picLocks noChangeAspect="1" noChangeArrowheads="1"/>
          </p:cNvPicPr>
          <p:nvPr/>
        </p:nvPicPr>
        <p:blipFill>
          <a:blip r:embed="rId3" cstate="print"/>
          <a:srcRect l="29370" t="20000" r="3273"/>
          <a:stretch>
            <a:fillRect/>
          </a:stretch>
        </p:blipFill>
        <p:spPr bwMode="auto">
          <a:xfrm>
            <a:off x="0" y="1752600"/>
            <a:ext cx="2743200" cy="3733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5FC9D7D-E8CD-D54E-B0EF-5C077EA9611F}"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anim calcmode="lin" valueType="num">
                                      <p:cBhvr>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anim calcmode="lin" valueType="num">
                                      <p:cBhvr>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32588"/>
            <a:ext cx="8229600" cy="1143000"/>
          </a:xfrm>
        </p:spPr>
        <p:txBody>
          <a:bodyPr/>
          <a:lstStyle/>
          <a:p>
            <a:pPr>
              <a:defRPr/>
            </a:pPr>
            <a:r>
              <a:rPr lang="en-US" sz="4800" dirty="0" smtClean="0">
                <a:effectLst>
                  <a:outerShdw blurRad="38100" dist="38100" dir="2700000" algn="tl">
                    <a:srgbClr val="C0C0C0"/>
                  </a:outerShdw>
                </a:effectLst>
              </a:rPr>
              <a:t>Watch this classroom video</a:t>
            </a:r>
          </a:p>
        </p:txBody>
      </p:sp>
      <p:sp>
        <p:nvSpPr>
          <p:cNvPr id="4" name="Rectangle 3"/>
          <p:cNvSpPr>
            <a:spLocks noGrp="1"/>
          </p:cNvSpPr>
          <p:nvPr>
            <p:ph idx="1"/>
          </p:nvPr>
        </p:nvSpPr>
        <p:spPr>
          <a:xfrm>
            <a:off x="457200" y="1915160"/>
            <a:ext cx="8229600" cy="4389120"/>
          </a:xfrm>
        </p:spPr>
        <p:txBody>
          <a:bodyPr>
            <a:normAutofit/>
          </a:bodyPr>
          <a:lstStyle/>
          <a:p>
            <a:pPr>
              <a:buNone/>
            </a:pPr>
            <a:r>
              <a:rPr lang="en-US" sz="2800" u="sng" dirty="0" smtClean="0">
                <a:hlinkClick r:id="rId3"/>
              </a:rPr>
              <a:t>https://www.teachingchannel.org/videos/teaching-transformations?fd=1</a:t>
            </a:r>
            <a:r>
              <a:rPr lang="en-US" sz="2800" dirty="0" smtClean="0"/>
              <a:t> </a:t>
            </a:r>
          </a:p>
          <a:p>
            <a:pPr>
              <a:buFont typeface="Wingdings 2" pitchFamily="18" charset="2"/>
              <a:buNone/>
            </a:pPr>
            <a:endParaRPr lang="en-US" sz="2800" dirty="0" smtClean="0"/>
          </a:p>
          <a:p>
            <a:pPr>
              <a:buFont typeface="Wingdings 2" pitchFamily="18" charset="2"/>
              <a:buNone/>
            </a:pPr>
            <a:endParaRPr lang="en-US" sz="2800" dirty="0" smtClean="0"/>
          </a:p>
          <a:p>
            <a:pPr>
              <a:buFont typeface="Wingdings 2" pitchFamily="18" charset="2"/>
              <a:buNone/>
            </a:pPr>
            <a:endParaRPr lang="en-US" sz="2800" dirty="0" smtClean="0"/>
          </a:p>
          <a:p>
            <a:pPr>
              <a:buFont typeface="Wingdings 2" pitchFamily="18" charset="2"/>
              <a:buNone/>
            </a:pPr>
            <a:endParaRPr lang="en-US" sz="3200" dirty="0" smtClean="0"/>
          </a:p>
          <a:p>
            <a:pPr algn="ctr">
              <a:buFont typeface="Wingdings 2" pitchFamily="18" charset="2"/>
              <a:buNone/>
            </a:pPr>
            <a:r>
              <a:rPr lang="en-US" sz="3200" dirty="0" smtClean="0"/>
              <a:t>Place your poster on the wall.</a:t>
            </a:r>
            <a:endParaRPr lang="en-US" dirty="0" smtClean="0"/>
          </a:p>
        </p:txBody>
      </p:sp>
      <p:pic>
        <p:nvPicPr>
          <p:cNvPr id="5" name="Picture 7"/>
          <p:cNvPicPr>
            <a:picLocks noChangeAspect="1" noChangeArrowheads="1"/>
          </p:cNvPicPr>
          <p:nvPr/>
        </p:nvPicPr>
        <p:blipFill>
          <a:blip r:embed="rId4" cstate="print"/>
          <a:srcRect/>
          <a:stretch>
            <a:fillRect/>
          </a:stretch>
        </p:blipFill>
        <p:spPr bwMode="auto">
          <a:xfrm>
            <a:off x="2286001" y="3256280"/>
            <a:ext cx="4438651" cy="1905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5FC9D7D-E8CD-D54E-B0EF-5C077EA9611F}"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63207" y="304802"/>
            <a:ext cx="7315200" cy="776951"/>
          </a:xfrm>
        </p:spPr>
        <p:txBody>
          <a:bodyPr>
            <a:normAutofit fontScale="90000"/>
          </a:bodyPr>
          <a:lstStyle/>
          <a:p>
            <a:pPr>
              <a:defRPr/>
            </a:pPr>
            <a:r>
              <a:rPr lang="en-US" dirty="0" smtClean="0">
                <a:effectLst>
                  <a:outerShdw blurRad="38100" dist="38100" dir="2700000" algn="tl">
                    <a:srgbClr val="C0C0C0"/>
                  </a:outerShdw>
                </a:effectLst>
              </a:rPr>
              <a:t>Do an Expert Gallery Walk</a:t>
            </a:r>
          </a:p>
        </p:txBody>
      </p:sp>
      <p:sp>
        <p:nvSpPr>
          <p:cNvPr id="5" name="AutoShape 3"/>
          <p:cNvSpPr txBox="1">
            <a:spLocks noChangeAspect="1" noChangeArrowheads="1"/>
          </p:cNvSpPr>
          <p:nvPr/>
        </p:nvSpPr>
        <p:spPr>
          <a:xfrm>
            <a:off x="263208" y="1722120"/>
            <a:ext cx="4767611" cy="483108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Symbol" pitchFamily="18" charset="2"/>
              <a:buNone/>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Each mathematical practice will have an expert. </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Symbol" pitchFamily="18" charset="2"/>
              <a:buNone/>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Groups will have 1 minute to read the poster.</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Symbol" pitchFamily="18" charset="2"/>
              <a:buNone/>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expert will give the group’s most important point about the practice and answer any questions from the group.</a:t>
            </a:r>
          </a:p>
        </p:txBody>
      </p:sp>
      <p:pic>
        <p:nvPicPr>
          <p:cNvPr id="6" name="Picture 10"/>
          <p:cNvPicPr>
            <a:picLocks noChangeAspect="1" noChangeArrowheads="1"/>
          </p:cNvPicPr>
          <p:nvPr/>
        </p:nvPicPr>
        <p:blipFill>
          <a:blip r:embed="rId3" cstate="print"/>
          <a:srcRect/>
          <a:stretch>
            <a:fillRect/>
          </a:stretch>
        </p:blipFill>
        <p:spPr bwMode="auto">
          <a:xfrm>
            <a:off x="5030819" y="1399498"/>
            <a:ext cx="3930303" cy="515370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5FC9D7D-E8CD-D54E-B0EF-5C077EA9611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3"/>
          <a:srcRect/>
          <a:stretch>
            <a:fillRect/>
          </a:stretch>
        </p:blipFill>
        <p:spPr bwMode="auto">
          <a:xfrm>
            <a:off x="2000250" y="85060"/>
            <a:ext cx="5662568"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5FC9D7D-E8CD-D54E-B0EF-5C077EA9611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332485"/>
            <a:ext cx="3733800" cy="1162050"/>
          </a:xfrm>
        </p:spPr>
        <p:txBody>
          <a:bodyPr/>
          <a:lstStyle/>
          <a:p>
            <a:r>
              <a:rPr lang="en-US" sz="4400" dirty="0" smtClean="0"/>
              <a:t>Intentionality</a:t>
            </a:r>
            <a:endParaRPr lang="en-US" sz="4400" dirty="0"/>
          </a:p>
        </p:txBody>
      </p:sp>
      <p:pic>
        <p:nvPicPr>
          <p:cNvPr id="13" name="Content Placeholder 5" descr="arrow.JPG"/>
          <p:cNvPicPr>
            <a:picLocks noGrp="1" noChangeAspect="1"/>
          </p:cNvPicPr>
          <p:nvPr>
            <p:ph idx="1"/>
          </p:nvPr>
        </p:nvPicPr>
        <p:blipFill>
          <a:blip r:embed="rId3" cstate="print"/>
          <a:stretch>
            <a:fillRect/>
          </a:stretch>
        </p:blipFill>
        <p:spPr>
          <a:xfrm>
            <a:off x="4282822" y="913510"/>
            <a:ext cx="4480180" cy="5639690"/>
          </a:xfrm>
        </p:spPr>
      </p:pic>
      <p:sp>
        <p:nvSpPr>
          <p:cNvPr id="5" name="Text Placeholder 4"/>
          <p:cNvSpPr txBox="1">
            <a:spLocks/>
          </p:cNvSpPr>
          <p:nvPr/>
        </p:nvSpPr>
        <p:spPr>
          <a:xfrm>
            <a:off x="381000" y="1489695"/>
            <a:ext cx="3657600" cy="5063507"/>
          </a:xfrm>
          <a:prstGeom prst="rect">
            <a:avLst/>
          </a:prstGeom>
        </p:spPr>
        <p:txBody>
          <a:bodyPr>
            <a:normAutofit fontScale="92500" lnSpcReduction="10000"/>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0" i="0" u="sng" strike="noStrike" kern="1200" cap="none" spc="0" normalizeH="0" baseline="0" noProof="0" dirty="0" smtClean="0">
                <a:ln>
                  <a:noFill/>
                </a:ln>
                <a:solidFill>
                  <a:schemeClr val="tx1">
                    <a:lumMod val="65000"/>
                    <a:lumOff val="35000"/>
                  </a:schemeClr>
                </a:solidFill>
                <a:effectLst/>
                <a:uLnTx/>
                <a:uFillTx/>
                <a:latin typeface="+mn-lt"/>
                <a:ea typeface="+mn-ea"/>
                <a:cs typeface="+mn-cs"/>
                <a:hlinkClick r:id="rId4"/>
              </a:rPr>
              <a:t/>
            </a:r>
            <a:br>
              <a:rPr kumimoji="0" lang="en-US" sz="2400" b="0" i="0" u="sng" strike="noStrike" kern="1200" cap="none" spc="0" normalizeH="0" baseline="0" noProof="0" dirty="0" smtClean="0">
                <a:ln>
                  <a:noFill/>
                </a:ln>
                <a:solidFill>
                  <a:schemeClr val="tx1">
                    <a:lumMod val="65000"/>
                    <a:lumOff val="35000"/>
                  </a:schemeClr>
                </a:solidFill>
                <a:effectLst/>
                <a:uLnTx/>
                <a:uFillTx/>
                <a:latin typeface="+mn-lt"/>
                <a:ea typeface="+mn-ea"/>
                <a:cs typeface="+mn-cs"/>
                <a:hlinkClick r:id="rId4"/>
              </a:rPr>
            </a:b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aforethought</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calculated </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considered </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designed </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done on purpose intended </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meditated prearranged </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meant</a:t>
            </a:r>
          </a:p>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willful</a:t>
            </a:r>
            <a:endParaRPr kumimoji="0" lang="en-US" sz="24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Right Arrow 5"/>
          <p:cNvSpPr/>
          <p:nvPr/>
        </p:nvSpPr>
        <p:spPr>
          <a:xfrm>
            <a:off x="5181600" y="1219200"/>
            <a:ext cx="20574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480412">
            <a:off x="4856549" y="3786386"/>
            <a:ext cx="795211" cy="5177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3414910">
            <a:off x="4616339" y="1694414"/>
            <a:ext cx="900994" cy="7607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6757192">
            <a:off x="7717393" y="4348811"/>
            <a:ext cx="855335" cy="7701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72000" y="5486400"/>
            <a:ext cx="1066800" cy="838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4206320">
            <a:off x="7337300" y="1435647"/>
            <a:ext cx="1066800" cy="633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7467600" y="6019800"/>
            <a:ext cx="10668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95FC9D7D-E8CD-D54E-B0EF-5C077EA9611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9275" y="900550"/>
            <a:ext cx="8042276" cy="17283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Journaling: Standards for Mathematical Practice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Content Placeholder 2"/>
          <p:cNvSpPr txBox="1">
            <a:spLocks/>
          </p:cNvSpPr>
          <p:nvPr/>
        </p:nvSpPr>
        <p:spPr>
          <a:xfrm>
            <a:off x="533403" y="2628900"/>
            <a:ext cx="8058151" cy="260604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800" b="1" dirty="0" smtClean="0"/>
              <a:t>I</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n the Classroom </a:t>
            </a: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Write down </a:t>
            </a:r>
            <a:r>
              <a:rPr lang="en-US" sz="2800" dirty="0" smtClean="0"/>
              <a:t>at least one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idea you have for helping your students to acquire</a:t>
            </a:r>
            <a:r>
              <a:rPr kumimoji="0" lang="en-US" sz="2800" b="0" i="0" u="none" strike="noStrike" kern="1200" cap="none" spc="0" normalizeH="0" noProof="0" dirty="0" smtClean="0">
                <a:ln>
                  <a:noFill/>
                </a:ln>
                <a:solidFill>
                  <a:schemeClr val="tx1"/>
                </a:solidFill>
                <a:effectLst/>
                <a:uLnTx/>
                <a:uFillTx/>
                <a:latin typeface="+mn-lt"/>
                <a:ea typeface="+mn-ea"/>
                <a:cs typeface="+mn-cs"/>
              </a:rPr>
              <a:t> each of the Mathematical Practices that were discussed today.  </a:t>
            </a:r>
          </a:p>
        </p:txBody>
      </p:sp>
      <p:sp>
        <p:nvSpPr>
          <p:cNvPr id="4" name="Slide Number Placeholder 3"/>
          <p:cNvSpPr>
            <a:spLocks noGrp="1"/>
          </p:cNvSpPr>
          <p:nvPr>
            <p:ph type="sldNum" sz="quarter" idx="12"/>
          </p:nvPr>
        </p:nvSpPr>
        <p:spPr/>
        <p:txBody>
          <a:bodyPr/>
          <a:lstStyle/>
          <a:p>
            <a:fld id="{95FC9D7D-E8CD-D54E-B0EF-5C077EA9611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97280"/>
            <a:ext cx="7851648" cy="1188720"/>
          </a:xfrm>
        </p:spPr>
        <p:txBody>
          <a:bodyPr/>
          <a:lstStyle/>
          <a:p>
            <a:r>
              <a:rPr lang="en-US" dirty="0" smtClean="0"/>
              <a:t>Poll Everywhere Check</a:t>
            </a:r>
            <a:endParaRPr lang="en-US" dirty="0"/>
          </a:p>
        </p:txBody>
      </p:sp>
      <p:sp>
        <p:nvSpPr>
          <p:cNvPr id="3" name="Subtitle 2"/>
          <p:cNvSpPr>
            <a:spLocks noGrp="1"/>
          </p:cNvSpPr>
          <p:nvPr>
            <p:ph type="subTitle" idx="1"/>
          </p:nvPr>
        </p:nvSpPr>
        <p:spPr>
          <a:xfrm>
            <a:off x="533400" y="3228536"/>
            <a:ext cx="7854696" cy="1752600"/>
          </a:xfrm>
        </p:spPr>
        <p:txBody>
          <a:bodyPr>
            <a:normAutofit/>
          </a:bodyPr>
          <a:lstStyle/>
          <a:p>
            <a:r>
              <a:rPr lang="en-US" sz="3200" dirty="0" smtClean="0">
                <a:hlinkClick r:id="rId3"/>
              </a:rPr>
              <a:t>http://</a:t>
            </a:r>
            <a:r>
              <a:rPr lang="en-US" sz="3200" dirty="0" smtClean="0">
                <a:hlinkClick r:id="rId3"/>
              </a:rPr>
              <a:t>www.polleverywhere.com/multiple_choice_polls/LTIwODMxNTg0OTg</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7597"/>
            <a:ext cx="8042276" cy="1645555"/>
          </a:xfrm>
        </p:spPr>
        <p:txBody>
          <a:bodyPr/>
          <a:lstStyle/>
          <a:p>
            <a:r>
              <a:rPr lang="en-US" dirty="0" smtClean="0"/>
              <a:t>Investigate the Content Standards</a:t>
            </a:r>
            <a:endParaRPr lang="en-US" dirty="0"/>
          </a:p>
        </p:txBody>
      </p:sp>
      <p:sp>
        <p:nvSpPr>
          <p:cNvPr id="3" name="Content Placeholder 2"/>
          <p:cNvSpPr>
            <a:spLocks noGrp="1"/>
          </p:cNvSpPr>
          <p:nvPr>
            <p:ph idx="1"/>
          </p:nvPr>
        </p:nvSpPr>
        <p:spPr>
          <a:xfrm>
            <a:off x="549275" y="2045319"/>
            <a:ext cx="8042276" cy="3898282"/>
          </a:xfrm>
        </p:spPr>
        <p:txBody>
          <a:bodyPr/>
          <a:lstStyle/>
          <a:p>
            <a:pPr algn="ctr">
              <a:buNone/>
            </a:pPr>
            <a:r>
              <a:rPr lang="en-US" dirty="0" smtClean="0"/>
              <a:t>Focus question for the remainder of the day:</a:t>
            </a:r>
          </a:p>
          <a:p>
            <a:pPr>
              <a:buNone/>
            </a:pPr>
            <a:endParaRPr lang="en-US" dirty="0" smtClean="0"/>
          </a:p>
          <a:p>
            <a:pPr>
              <a:buNone/>
            </a:pPr>
            <a:endParaRPr lang="en-US" dirty="0" smtClean="0"/>
          </a:p>
          <a:p>
            <a:pPr algn="ctr">
              <a:buNone/>
            </a:pPr>
            <a:r>
              <a:rPr lang="en-US" b="1" dirty="0" smtClean="0"/>
              <a:t>What are the big changes in content for high school mathematics in Iowa Core Mathematics?</a:t>
            </a:r>
            <a:r>
              <a:rPr lang="en-US" dirty="0" smtClean="0"/>
              <a:t> </a:t>
            </a: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492625"/>
          </a:xfrm>
        </p:spPr>
        <p:txBody>
          <a:bodyPr>
            <a:normAutofit fontScale="90000"/>
          </a:bodyPr>
          <a:lstStyle/>
          <a:p>
            <a:pPr algn="ctr"/>
            <a:r>
              <a:rPr lang="en-US" dirty="0" smtClean="0"/>
              <a:t>Introduction to the</a:t>
            </a:r>
            <a:br>
              <a:rPr lang="en-US" dirty="0" smtClean="0"/>
            </a:br>
            <a:r>
              <a:rPr lang="en-US" dirty="0" smtClean="0"/>
              <a:t>Content Standards</a:t>
            </a:r>
            <a:endParaRPr lang="en-US" dirty="0"/>
          </a:p>
        </p:txBody>
      </p:sp>
      <p:sp>
        <p:nvSpPr>
          <p:cNvPr id="3" name="Content Placeholder 2"/>
          <p:cNvSpPr>
            <a:spLocks noGrp="1"/>
          </p:cNvSpPr>
          <p:nvPr>
            <p:ph idx="1"/>
          </p:nvPr>
        </p:nvSpPr>
        <p:spPr>
          <a:xfrm>
            <a:off x="457200" y="1600200"/>
            <a:ext cx="8229600" cy="4983480"/>
          </a:xfrm>
        </p:spPr>
        <p:txBody>
          <a:bodyPr>
            <a:normAutofit/>
          </a:bodyPr>
          <a:lstStyle/>
          <a:p>
            <a:r>
              <a:rPr lang="en-US" sz="3000" dirty="0" smtClean="0">
                <a:hlinkClick r:id="rId3"/>
              </a:rPr>
              <a:t>http://www.youtube.com/user/TheHuntInstitute#p/u/22/mohX5srSuL0</a:t>
            </a:r>
            <a:endParaRPr lang="en-US" sz="3000" dirty="0" smtClean="0"/>
          </a:p>
          <a:p>
            <a:pPr lvl="1" algn="r">
              <a:buNone/>
            </a:pPr>
            <a:r>
              <a:rPr lang="en-US" sz="3000" dirty="0" smtClean="0"/>
              <a:t>	</a:t>
            </a:r>
            <a:r>
              <a:rPr lang="en-US" dirty="0" smtClean="0">
                <a:solidFill>
                  <a:schemeClr val="accent1">
                    <a:lumMod val="75000"/>
                  </a:schemeClr>
                </a:solidFill>
              </a:rPr>
              <a:t>Bill McCallum, CCSSM Author</a:t>
            </a:r>
          </a:p>
          <a:p>
            <a:pPr lvl="1" algn="r">
              <a:buNone/>
            </a:pPr>
            <a:r>
              <a:rPr lang="en-US" dirty="0" smtClean="0">
                <a:solidFill>
                  <a:schemeClr val="accent1">
                    <a:lumMod val="75000"/>
                  </a:schemeClr>
                </a:solidFill>
              </a:rPr>
              <a:t>	“High School Math Courses”</a:t>
            </a:r>
            <a:endParaRPr lang="en-US" sz="3000" dirty="0" smtClean="0"/>
          </a:p>
          <a:p>
            <a:r>
              <a:rPr lang="en-US" sz="3000" dirty="0" smtClean="0"/>
              <a:t>As you watch this, pay close attention to discussion of:</a:t>
            </a:r>
          </a:p>
          <a:p>
            <a:pPr lvl="2"/>
            <a:r>
              <a:rPr lang="en-US" sz="2500" dirty="0" smtClean="0"/>
              <a:t>Topics</a:t>
            </a:r>
          </a:p>
          <a:p>
            <a:pPr lvl="2"/>
            <a:r>
              <a:rPr lang="en-US" sz="2500" dirty="0" smtClean="0"/>
              <a:t>Courses</a:t>
            </a:r>
          </a:p>
          <a:p>
            <a:pPr lvl="2"/>
            <a:r>
              <a:rPr lang="en-US" sz="2500" dirty="0" smtClean="0"/>
              <a:t>Statistics and Probability</a:t>
            </a:r>
          </a:p>
          <a:p>
            <a:r>
              <a:rPr lang="en-US" sz="3000" dirty="0" smtClean="0"/>
              <a:t>Discuss those three items with your partner.</a:t>
            </a:r>
          </a:p>
          <a:p>
            <a:pPr>
              <a:buNone/>
            </a:pPr>
            <a:endParaRPr lang="en-US" sz="30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heoryKnowledge3.PNG"/>
          <p:cNvPicPr>
            <a:picLocks noChangeAspect="1"/>
          </p:cNvPicPr>
          <p:nvPr/>
        </p:nvPicPr>
        <p:blipFill>
          <a:blip r:embed="rId3" cstate="print"/>
          <a:stretch>
            <a:fillRect/>
          </a:stretch>
        </p:blipFill>
        <p:spPr>
          <a:xfrm>
            <a:off x="304800" y="1169551"/>
            <a:ext cx="3846240" cy="5297318"/>
          </a:xfrm>
          <a:prstGeom prst="rect">
            <a:avLst/>
          </a:prstGeom>
        </p:spPr>
      </p:pic>
      <p:sp>
        <p:nvSpPr>
          <p:cNvPr id="8" name="TextBox 7"/>
          <p:cNvSpPr txBox="1"/>
          <p:nvPr/>
        </p:nvSpPr>
        <p:spPr>
          <a:xfrm>
            <a:off x="4389120" y="5081873"/>
            <a:ext cx="4617720" cy="1384995"/>
          </a:xfrm>
          <a:prstGeom prst="rect">
            <a:avLst/>
          </a:prstGeom>
          <a:noFill/>
        </p:spPr>
        <p:txBody>
          <a:bodyPr wrap="square" rtlCol="0">
            <a:spAutoFit/>
          </a:bodyPr>
          <a:lstStyle/>
          <a:p>
            <a:r>
              <a:rPr lang="en-US" sz="2800" b="1" dirty="0" smtClean="0"/>
              <a:t>Topics</a:t>
            </a:r>
            <a:r>
              <a:rPr lang="en-US" sz="2800" dirty="0" smtClean="0"/>
              <a:t> organize a set of facts related to a specific situation or thing.  </a:t>
            </a:r>
            <a:endParaRPr lang="en-US" sz="2800" dirty="0"/>
          </a:p>
        </p:txBody>
      </p:sp>
      <p:sp>
        <p:nvSpPr>
          <p:cNvPr id="12" name="TextBox 11"/>
          <p:cNvSpPr txBox="1"/>
          <p:nvPr/>
        </p:nvSpPr>
        <p:spPr>
          <a:xfrm>
            <a:off x="4389120" y="1485902"/>
            <a:ext cx="4617720" cy="3816429"/>
          </a:xfrm>
          <a:prstGeom prst="rect">
            <a:avLst/>
          </a:prstGeom>
          <a:noFill/>
        </p:spPr>
        <p:txBody>
          <a:bodyPr wrap="square" rtlCol="0">
            <a:spAutoFit/>
          </a:bodyPr>
          <a:lstStyle/>
          <a:p>
            <a:r>
              <a:rPr lang="en-US" sz="2800" b="1" dirty="0" smtClean="0"/>
              <a:t>Concepts</a:t>
            </a:r>
            <a:r>
              <a:rPr lang="en-US" sz="2800" dirty="0" smtClean="0"/>
              <a:t> are mental constructs that “umbrella” different topical examples.  They must be timeless, universal, abstract, have different examples that share common attributes.  Concepts can transfer.</a:t>
            </a:r>
          </a:p>
          <a:p>
            <a:endParaRPr lang="en-US" dirty="0"/>
          </a:p>
        </p:txBody>
      </p:sp>
      <p:sp>
        <p:nvSpPr>
          <p:cNvPr id="15" name="TextBox 14"/>
          <p:cNvSpPr txBox="1"/>
          <p:nvPr/>
        </p:nvSpPr>
        <p:spPr>
          <a:xfrm>
            <a:off x="304800" y="584776"/>
            <a:ext cx="6096000" cy="584775"/>
          </a:xfrm>
          <a:prstGeom prst="rect">
            <a:avLst/>
          </a:prstGeom>
          <a:noFill/>
        </p:spPr>
        <p:txBody>
          <a:bodyPr wrap="square" rtlCol="0">
            <a:spAutoFit/>
          </a:bodyPr>
          <a:lstStyle/>
          <a:p>
            <a:r>
              <a:rPr lang="en-US" sz="3200" b="1" i="1" dirty="0" smtClean="0">
                <a:solidFill>
                  <a:schemeClr val="accent1">
                    <a:lumMod val="50000"/>
                  </a:schemeClr>
                </a:solidFill>
                <a:latin typeface="Calibri" pitchFamily="34" charset="0"/>
              </a:rPr>
              <a:t>The Structure of Knowledge</a:t>
            </a:r>
            <a:endParaRPr lang="en-US" sz="3200" b="1" i="1" dirty="0">
              <a:solidFill>
                <a:schemeClr val="accent1">
                  <a:lumMod val="50000"/>
                </a:schemeClr>
              </a:solidFill>
              <a:latin typeface="Calibri" pitchFamily="34" charset="0"/>
            </a:endParaRPr>
          </a:p>
        </p:txBody>
      </p:sp>
      <p:sp>
        <p:nvSpPr>
          <p:cNvPr id="6" name="Slide Number Placeholder 5"/>
          <p:cNvSpPr>
            <a:spLocks noGrp="1"/>
          </p:cNvSpPr>
          <p:nvPr>
            <p:ph type="sldNum" sz="quarter" idx="12"/>
          </p:nvPr>
        </p:nvSpPr>
        <p:spPr/>
        <p:txBody>
          <a:bodyPr/>
          <a:lstStyle/>
          <a:p>
            <a:fld id="{95FC9D7D-E8CD-D54E-B0EF-5C077EA9611F}"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 vs. Topic</a:t>
            </a:r>
            <a:endParaRPr lang="en-US" dirty="0"/>
          </a:p>
        </p:txBody>
      </p:sp>
      <p:sp>
        <p:nvSpPr>
          <p:cNvPr id="4" name="Text Placeholder 3"/>
          <p:cNvSpPr>
            <a:spLocks noGrp="1"/>
          </p:cNvSpPr>
          <p:nvPr>
            <p:ph type="body" idx="1"/>
          </p:nvPr>
        </p:nvSpPr>
        <p:spPr/>
        <p:txBody>
          <a:bodyPr/>
          <a:lstStyle/>
          <a:p>
            <a:r>
              <a:rPr lang="en-US" dirty="0" smtClean="0"/>
              <a:t>Concept</a:t>
            </a:r>
            <a:endParaRPr lang="en-US" dirty="0"/>
          </a:p>
        </p:txBody>
      </p:sp>
      <p:sp>
        <p:nvSpPr>
          <p:cNvPr id="6" name="Text Placeholder 5"/>
          <p:cNvSpPr>
            <a:spLocks noGrp="1"/>
          </p:cNvSpPr>
          <p:nvPr>
            <p:ph type="body" sz="half" idx="3"/>
          </p:nvPr>
        </p:nvSpPr>
        <p:spPr/>
        <p:txBody>
          <a:bodyPr/>
          <a:lstStyle/>
          <a:p>
            <a:r>
              <a:rPr lang="en-US" dirty="0" smtClean="0"/>
              <a:t>Topic</a:t>
            </a:r>
            <a:endParaRPr lang="en-US" dirty="0"/>
          </a:p>
        </p:txBody>
      </p:sp>
      <p:sp>
        <p:nvSpPr>
          <p:cNvPr id="5" name="Content Placeholder 4"/>
          <p:cNvSpPr>
            <a:spLocks noGrp="1"/>
          </p:cNvSpPr>
          <p:nvPr>
            <p:ph sz="quarter" idx="2"/>
          </p:nvPr>
        </p:nvSpPr>
        <p:spPr/>
        <p:txBody>
          <a:bodyPr/>
          <a:lstStyle/>
          <a:p>
            <a:pPr>
              <a:lnSpc>
                <a:spcPct val="200000"/>
              </a:lnSpc>
            </a:pPr>
            <a:r>
              <a:rPr lang="en-US" dirty="0" smtClean="0"/>
              <a:t>Measurement</a:t>
            </a:r>
          </a:p>
          <a:p>
            <a:pPr>
              <a:lnSpc>
                <a:spcPct val="200000"/>
              </a:lnSpc>
            </a:pPr>
            <a:r>
              <a:rPr lang="en-US" dirty="0" smtClean="0"/>
              <a:t>Decomposing Numbers	</a:t>
            </a:r>
          </a:p>
          <a:p>
            <a:pPr>
              <a:lnSpc>
                <a:spcPct val="200000"/>
              </a:lnSpc>
            </a:pPr>
            <a:r>
              <a:rPr lang="en-US" dirty="0" smtClean="0"/>
              <a:t>Statistics</a:t>
            </a:r>
          </a:p>
          <a:p>
            <a:pPr>
              <a:lnSpc>
                <a:spcPct val="200000"/>
              </a:lnSpc>
            </a:pPr>
            <a:r>
              <a:rPr lang="en-US" dirty="0" smtClean="0"/>
              <a:t>Patterns</a:t>
            </a:r>
            <a:endParaRPr lang="en-US" dirty="0"/>
          </a:p>
        </p:txBody>
      </p:sp>
      <p:sp>
        <p:nvSpPr>
          <p:cNvPr id="7" name="Content Placeholder 6"/>
          <p:cNvSpPr>
            <a:spLocks noGrp="1"/>
          </p:cNvSpPr>
          <p:nvPr>
            <p:ph sz="quarter" idx="4"/>
          </p:nvPr>
        </p:nvSpPr>
        <p:spPr>
          <a:xfrm>
            <a:off x="4497390" y="2514602"/>
            <a:ext cx="4498973" cy="3845720"/>
          </a:xfrm>
        </p:spPr>
        <p:txBody>
          <a:bodyPr/>
          <a:lstStyle/>
          <a:p>
            <a:pPr>
              <a:lnSpc>
                <a:spcPct val="200000"/>
              </a:lnSpc>
            </a:pPr>
            <a:r>
              <a:rPr lang="en-US" dirty="0" smtClean="0"/>
              <a:t>Measuring distance in 2-D space</a:t>
            </a:r>
          </a:p>
          <a:p>
            <a:pPr>
              <a:lnSpc>
                <a:spcPct val="200000"/>
              </a:lnSpc>
            </a:pPr>
            <a:r>
              <a:rPr lang="en-US" dirty="0" smtClean="0"/>
              <a:t>Long Division</a:t>
            </a:r>
          </a:p>
          <a:p>
            <a:pPr>
              <a:lnSpc>
                <a:spcPct val="200000"/>
              </a:lnSpc>
            </a:pPr>
            <a:r>
              <a:rPr lang="en-US" dirty="0" smtClean="0"/>
              <a:t>Standard Deviation</a:t>
            </a:r>
          </a:p>
          <a:p>
            <a:pPr>
              <a:lnSpc>
                <a:spcPct val="200000"/>
              </a:lnSpc>
            </a:pPr>
            <a:r>
              <a:rPr lang="en-US" dirty="0" smtClean="0"/>
              <a:t>Triangular Numbers</a:t>
            </a:r>
          </a:p>
          <a:p>
            <a:endParaRPr lang="en-US" dirty="0"/>
          </a:p>
        </p:txBody>
      </p:sp>
      <p:sp>
        <p:nvSpPr>
          <p:cNvPr id="2" name="Slide Number Placeholder 1"/>
          <p:cNvSpPr>
            <a:spLocks noGrp="1"/>
          </p:cNvSpPr>
          <p:nvPr>
            <p:ph type="sldNum" sz="quarter" idx="12"/>
          </p:nvPr>
        </p:nvSpPr>
        <p:spPr/>
        <p:txBody>
          <a:bodyPr/>
          <a:lstStyle/>
          <a:p>
            <a:fld id="{95FC9D7D-E8CD-D54E-B0EF-5C077EA9611F}" type="slidenum">
              <a:rPr lang="en-US" smtClean="0"/>
              <a:pPr/>
              <a:t>36</a:t>
            </a:fld>
            <a:endParaRPr lang="en-US"/>
          </a:p>
        </p:txBody>
      </p:sp>
      <p:cxnSp>
        <p:nvCxnSpPr>
          <p:cNvPr id="12" name="Straight Connector 11"/>
          <p:cNvCxnSpPr/>
          <p:nvPr/>
        </p:nvCxnSpPr>
        <p:spPr>
          <a:xfrm>
            <a:off x="228600" y="3276600"/>
            <a:ext cx="8996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4095750"/>
            <a:ext cx="8996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4914900"/>
            <a:ext cx="89963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5734050"/>
            <a:ext cx="89963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2286000"/>
          </a:xfrm>
        </p:spPr>
        <p:txBody>
          <a:bodyPr/>
          <a:lstStyle/>
          <a:p>
            <a:r>
              <a:rPr lang="en-US" dirty="0" smtClean="0"/>
              <a:t>Investigating Appendix A</a:t>
            </a:r>
            <a:br>
              <a:rPr lang="en-US" dirty="0" smtClean="0"/>
            </a:br>
            <a:endParaRPr lang="en-US" dirty="0"/>
          </a:p>
        </p:txBody>
      </p:sp>
      <p:sp>
        <p:nvSpPr>
          <p:cNvPr id="5" name="Content Placeholder 4"/>
          <p:cNvSpPr>
            <a:spLocks noGrp="1"/>
          </p:cNvSpPr>
          <p:nvPr>
            <p:ph idx="1"/>
          </p:nvPr>
        </p:nvSpPr>
        <p:spPr>
          <a:xfrm>
            <a:off x="549275" y="2393578"/>
            <a:ext cx="8042276" cy="5257799"/>
          </a:xfrm>
        </p:spPr>
        <p:txBody>
          <a:bodyPr/>
          <a:lstStyle/>
          <a:p>
            <a:r>
              <a:rPr lang="en-US" sz="3200" dirty="0" smtClean="0"/>
              <a:t>Overview </a:t>
            </a:r>
            <a:r>
              <a:rPr lang="en-US" dirty="0" smtClean="0"/>
              <a:t>p. 2</a:t>
            </a:r>
          </a:p>
          <a:p>
            <a:r>
              <a:rPr lang="en-US" sz="3200" dirty="0" smtClean="0"/>
              <a:t>The Pathways </a:t>
            </a:r>
            <a:r>
              <a:rPr lang="en-US" dirty="0" smtClean="0"/>
              <a:t>p. 3</a:t>
            </a:r>
          </a:p>
          <a:p>
            <a:r>
              <a:rPr lang="en-US" sz="3200" dirty="0" smtClean="0"/>
              <a:t>How to Read the Pathways </a:t>
            </a:r>
            <a:r>
              <a:rPr lang="en-US" dirty="0" smtClean="0"/>
              <a:t>p. 6</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95FC9D7D-E8CD-D54E-B0EF-5C077EA9611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2178424"/>
          </a:xfrm>
        </p:spPr>
        <p:txBody>
          <a:bodyPr/>
          <a:lstStyle/>
          <a:p>
            <a:r>
              <a:rPr lang="en-US" dirty="0" smtClean="0"/>
              <a:t>The Pathways</a:t>
            </a:r>
            <a:br>
              <a:rPr lang="en-US" dirty="0" smtClean="0"/>
            </a:br>
            <a:endParaRPr lang="en-US" dirty="0"/>
          </a:p>
        </p:txBody>
      </p:sp>
      <p:sp>
        <p:nvSpPr>
          <p:cNvPr id="3" name="Content Placeholder 2"/>
          <p:cNvSpPr>
            <a:spLocks noGrp="1"/>
          </p:cNvSpPr>
          <p:nvPr>
            <p:ph idx="1"/>
          </p:nvPr>
        </p:nvSpPr>
        <p:spPr>
          <a:xfrm>
            <a:off x="549275" y="2286002"/>
            <a:ext cx="8042276" cy="3657601"/>
          </a:xfrm>
        </p:spPr>
        <p:txBody>
          <a:bodyPr/>
          <a:lstStyle/>
          <a:p>
            <a:r>
              <a:rPr lang="en-US" sz="2800" dirty="0" smtClean="0"/>
              <a:t>Traditional or Integrated</a:t>
            </a:r>
          </a:p>
          <a:p>
            <a:r>
              <a:rPr lang="en-US" sz="2800" dirty="0" smtClean="0"/>
              <a:t>Compacted version of both</a:t>
            </a:r>
          </a:p>
          <a:p>
            <a:pPr lvl="1">
              <a:buFont typeface="Wingdings" charset="2"/>
              <a:buChar char="§"/>
            </a:pPr>
            <a:r>
              <a:rPr lang="en-US" sz="2600" dirty="0" smtClean="0"/>
              <a:t>3 years compacted into 2 years</a:t>
            </a:r>
          </a:p>
          <a:p>
            <a:pPr lvl="1">
              <a:buFont typeface="Wingdings" charset="2"/>
              <a:buChar char="§"/>
            </a:pPr>
            <a:r>
              <a:rPr lang="en-US" sz="2600" dirty="0" smtClean="0"/>
              <a:t>Do not eliminate any standards</a:t>
            </a:r>
          </a:p>
          <a:p>
            <a:pPr>
              <a:buNone/>
            </a:pPr>
            <a:endParaRPr lang="en-US" sz="2800"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do we teach Math?</a:t>
            </a:r>
            <a:endParaRPr lang="en-US" dirty="0"/>
          </a:p>
        </p:txBody>
      </p:sp>
      <p:sp>
        <p:nvSpPr>
          <p:cNvPr id="5" name="Content Placeholder 4"/>
          <p:cNvSpPr>
            <a:spLocks noGrp="1"/>
          </p:cNvSpPr>
          <p:nvPr>
            <p:ph idx="1"/>
          </p:nvPr>
        </p:nvSpPr>
        <p:spPr/>
        <p:txBody>
          <a:bodyPr>
            <a:normAutofit/>
          </a:bodyPr>
          <a:lstStyle/>
          <a:p>
            <a:pPr>
              <a:buNone/>
            </a:pPr>
            <a:endParaRPr lang="en-US" sz="4000" u="sng" dirty="0" smtClean="0">
              <a:hlinkClick r:id="rId3"/>
            </a:endParaRPr>
          </a:p>
          <a:p>
            <a:pPr>
              <a:buNone/>
            </a:pPr>
            <a:endParaRPr lang="en-US" sz="4000" u="sng" dirty="0" smtClean="0">
              <a:hlinkClick r:id="rId3"/>
            </a:endParaRPr>
          </a:p>
          <a:p>
            <a:pPr>
              <a:buNone/>
            </a:pPr>
            <a:endParaRPr lang="en-US" sz="4000" u="sng" dirty="0" smtClean="0">
              <a:hlinkClick r:id="rId3"/>
            </a:endParaRPr>
          </a:p>
          <a:p>
            <a:pPr>
              <a:buNone/>
            </a:pPr>
            <a:endParaRPr lang="en-US" sz="4000" u="sng" dirty="0" smtClean="0">
              <a:hlinkClick r:id="rId3"/>
            </a:endParaRPr>
          </a:p>
          <a:p>
            <a:pPr>
              <a:buNone/>
            </a:pPr>
            <a:endParaRPr lang="en-US" dirty="0"/>
          </a:p>
        </p:txBody>
      </p:sp>
      <p:sp>
        <p:nvSpPr>
          <p:cNvPr id="7" name="TextBox 6"/>
          <p:cNvSpPr txBox="1"/>
          <p:nvPr/>
        </p:nvSpPr>
        <p:spPr>
          <a:xfrm>
            <a:off x="1836821" y="2153188"/>
            <a:ext cx="5353051" cy="1323439"/>
          </a:xfrm>
          <a:prstGeom prst="rect">
            <a:avLst/>
          </a:prstGeom>
          <a:noFill/>
        </p:spPr>
        <p:txBody>
          <a:bodyPr wrap="square" rtlCol="0">
            <a:spAutoFit/>
          </a:bodyPr>
          <a:lstStyle/>
          <a:p>
            <a:pPr algn="ctr"/>
            <a:r>
              <a:rPr lang="en-US" sz="4000" dirty="0" smtClean="0">
                <a:hlinkClick r:id="rId4"/>
              </a:rPr>
              <a:t>http://bit.ly/VfAZ4o</a:t>
            </a:r>
            <a:endParaRPr lang="en-US" sz="4000" dirty="0" smtClean="0"/>
          </a:p>
          <a:p>
            <a:endParaRPr lang="en-US" sz="4000" dirty="0"/>
          </a:p>
        </p:txBody>
      </p:sp>
      <p:pic>
        <p:nvPicPr>
          <p:cNvPr id="156673" name="Picture 1"/>
          <p:cNvPicPr>
            <a:picLocks noChangeAspect="1" noChangeArrowheads="1"/>
          </p:cNvPicPr>
          <p:nvPr/>
        </p:nvPicPr>
        <p:blipFill>
          <a:blip r:embed="rId5"/>
          <a:srcRect/>
          <a:stretch>
            <a:fillRect/>
          </a:stretch>
        </p:blipFill>
        <p:spPr bwMode="auto">
          <a:xfrm>
            <a:off x="1836821" y="3476627"/>
            <a:ext cx="5353051" cy="28479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95FC9D7D-E8CD-D54E-B0EF-5C077EA9611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754380"/>
            <a:ext cx="5189220" cy="731520"/>
          </a:xfrm>
        </p:spPr>
        <p:txBody>
          <a:bodyPr>
            <a:normAutofit fontScale="90000"/>
          </a:bodyPr>
          <a:lstStyle/>
          <a:p>
            <a:r>
              <a:rPr lang="en-US" dirty="0" smtClean="0"/>
              <a:t>Appendix A Activity</a:t>
            </a:r>
            <a:endParaRPr lang="en-US" dirty="0"/>
          </a:p>
        </p:txBody>
      </p:sp>
      <p:sp>
        <p:nvSpPr>
          <p:cNvPr id="3" name="Content Placeholder 2"/>
          <p:cNvSpPr>
            <a:spLocks noGrp="1"/>
          </p:cNvSpPr>
          <p:nvPr>
            <p:ph idx="1"/>
          </p:nvPr>
        </p:nvSpPr>
        <p:spPr>
          <a:xfrm>
            <a:off x="549274" y="1600199"/>
            <a:ext cx="8594725" cy="5121278"/>
          </a:xfrm>
        </p:spPr>
        <p:txBody>
          <a:bodyPr>
            <a:normAutofit fontScale="92500" lnSpcReduction="10000"/>
          </a:bodyPr>
          <a:lstStyle/>
          <a:p>
            <a:r>
              <a:rPr lang="en-US" sz="2800" dirty="0" smtClean="0"/>
              <a:t>Each table will read the traditional pathway for Algebra I </a:t>
            </a:r>
            <a:r>
              <a:rPr lang="en-US" sz="2400" dirty="0" smtClean="0">
                <a:solidFill>
                  <a:srgbClr val="FF0000"/>
                </a:solidFill>
              </a:rPr>
              <a:t>(page 15), </a:t>
            </a:r>
            <a:r>
              <a:rPr lang="en-US" sz="2800" dirty="0" smtClean="0"/>
              <a:t>II </a:t>
            </a:r>
            <a:r>
              <a:rPr lang="en-US" sz="2400" dirty="0" smtClean="0">
                <a:solidFill>
                  <a:srgbClr val="FF0000"/>
                </a:solidFill>
              </a:rPr>
              <a:t>(page 36) </a:t>
            </a:r>
            <a:r>
              <a:rPr lang="en-US" sz="2800" dirty="0" smtClean="0"/>
              <a:t>and Geometry </a:t>
            </a:r>
            <a:r>
              <a:rPr lang="en-US" sz="2400" dirty="0" smtClean="0">
                <a:solidFill>
                  <a:srgbClr val="FF0000"/>
                </a:solidFill>
              </a:rPr>
              <a:t>(page 27)</a:t>
            </a:r>
          </a:p>
          <a:p>
            <a:pPr lvl="1"/>
            <a:r>
              <a:rPr lang="en-US" dirty="0" smtClean="0"/>
              <a:t>Assign a person to read one of the pathways</a:t>
            </a:r>
          </a:p>
          <a:p>
            <a:pPr lvl="1"/>
            <a:r>
              <a:rPr lang="en-US" dirty="0" smtClean="0"/>
              <a:t>Read the narrative or critical </a:t>
            </a:r>
            <a:r>
              <a:rPr lang="en-US" dirty="0" smtClean="0"/>
              <a:t>areas</a:t>
            </a:r>
          </a:p>
          <a:p>
            <a:pPr lvl="3"/>
            <a:r>
              <a:rPr lang="en-US" sz="2400" b="1" dirty="0" smtClean="0"/>
              <a:t>! For new content </a:t>
            </a:r>
          </a:p>
          <a:p>
            <a:pPr lvl="3"/>
            <a:r>
              <a:rPr lang="en-US" sz="2400" b="1" dirty="0" smtClean="0"/>
              <a:t>? For needing further explanation</a:t>
            </a:r>
          </a:p>
          <a:p>
            <a:pPr lvl="3"/>
            <a:r>
              <a:rPr lang="en-US" sz="2400" b="1" dirty="0" smtClean="0">
                <a:sym typeface="Symbol"/>
              </a:rPr>
              <a:t> for  content that you are comfortable with at tha</a:t>
            </a:r>
            <a:r>
              <a:rPr lang="en-US" sz="2400" b="1" dirty="0" smtClean="0">
                <a:sym typeface="Symbol"/>
              </a:rPr>
              <a:t>t </a:t>
            </a:r>
            <a:r>
              <a:rPr lang="en-US" sz="2400" b="1" dirty="0" smtClean="0">
                <a:sym typeface="Symbol"/>
              </a:rPr>
              <a:t>course</a:t>
            </a:r>
            <a:endParaRPr lang="en-US" sz="2400" b="1" dirty="0" smtClean="0"/>
          </a:p>
          <a:p>
            <a:pPr lvl="1"/>
            <a:r>
              <a:rPr lang="en-US" dirty="0" smtClean="0"/>
              <a:t>Glance over each of the Units and note how these are similar and different than your course in your district</a:t>
            </a:r>
            <a:r>
              <a:rPr lang="en-US" dirty="0" smtClean="0"/>
              <a:t>.</a:t>
            </a:r>
          </a:p>
          <a:p>
            <a:pPr lvl="1">
              <a:buNone/>
            </a:pPr>
            <a:endParaRPr lang="en-US" dirty="0" smtClean="0"/>
          </a:p>
          <a:p>
            <a:r>
              <a:rPr lang="en-US" sz="3000" dirty="0" smtClean="0"/>
              <a:t>Share out what you learned and discuss </a:t>
            </a:r>
            <a:r>
              <a:rPr lang="en-US" sz="3000" dirty="0" smtClean="0"/>
              <a:t>the critical areas and concerns you may have about the units</a:t>
            </a:r>
            <a:r>
              <a:rPr lang="en-US" sz="3000" dirty="0" smtClean="0"/>
              <a:t>.</a:t>
            </a:r>
            <a:endParaRPr lang="en-US" sz="3000" dirty="0" smtClean="0"/>
          </a:p>
        </p:txBody>
      </p:sp>
      <p:sp>
        <p:nvSpPr>
          <p:cNvPr id="4" name="Slide Number Placeholder 3"/>
          <p:cNvSpPr>
            <a:spLocks noGrp="1"/>
          </p:cNvSpPr>
          <p:nvPr>
            <p:ph type="sldNum" sz="quarter" idx="12"/>
          </p:nvPr>
        </p:nvSpPr>
        <p:spPr/>
        <p:txBody>
          <a:bodyPr/>
          <a:lstStyle/>
          <a:p>
            <a:fld id="{95FC9D7D-E8CD-D54E-B0EF-5C077EA9611F}"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7" y="1146272"/>
            <a:ext cx="8056563" cy="4457700"/>
          </a:xfrm>
        </p:spPr>
        <p:txBody>
          <a:bodyPr/>
          <a:lstStyle/>
          <a:p>
            <a:r>
              <a:rPr lang="en-US" sz="4000" dirty="0" smtClean="0"/>
              <a:t>How might you use the critical areas identified in each course to support high school teachers implementing Iowa Core?</a:t>
            </a:r>
            <a:br>
              <a:rPr lang="en-US" sz="4000" dirty="0" smtClean="0"/>
            </a:br>
            <a:r>
              <a:rPr lang="en-US" sz="4000" dirty="0" smtClean="0"/>
              <a:t/>
            </a:r>
            <a:br>
              <a:rPr lang="en-US" sz="4000" dirty="0" smtClean="0"/>
            </a:br>
            <a:r>
              <a:rPr lang="en-US" sz="4000" dirty="0" smtClean="0"/>
              <a:t>What is important to remember about each of the Pathways?</a:t>
            </a:r>
            <a:endParaRPr lang="en-US" dirty="0"/>
          </a:p>
        </p:txBody>
      </p:sp>
      <p:sp>
        <p:nvSpPr>
          <p:cNvPr id="7" name="Text Placeholder 6"/>
          <p:cNvSpPr>
            <a:spLocks noGrp="1"/>
          </p:cNvSpPr>
          <p:nvPr>
            <p:ph type="body" idx="1"/>
          </p:nvPr>
        </p:nvSpPr>
        <p:spPr>
          <a:xfrm rot="10800000" flipV="1">
            <a:off x="549277" y="519547"/>
            <a:ext cx="8056563" cy="626726"/>
          </a:xfrm>
        </p:spPr>
        <p:txBody>
          <a:bodyPr>
            <a:normAutofit/>
          </a:bodyPr>
          <a:lstStyle/>
          <a:p>
            <a:r>
              <a:rPr lang="en-US" sz="3200" dirty="0" smtClean="0"/>
              <a:t>Journal Entry</a:t>
            </a:r>
            <a:endParaRPr lang="en-US" sz="3200" dirty="0"/>
          </a:p>
        </p:txBody>
      </p:sp>
      <p:sp>
        <p:nvSpPr>
          <p:cNvPr id="5" name="Slide Number Placeholder 4"/>
          <p:cNvSpPr>
            <a:spLocks noGrp="1"/>
          </p:cNvSpPr>
          <p:nvPr>
            <p:ph type="sldNum" sz="quarter" idx="12"/>
          </p:nvPr>
        </p:nvSpPr>
        <p:spPr/>
        <p:txBody>
          <a:bodyPr/>
          <a:lstStyle/>
          <a:p>
            <a:fld id="{95FC9D7D-E8CD-D54E-B0EF-5C077EA9611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2" y="754380"/>
            <a:ext cx="5189220" cy="731520"/>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Appendix A Activity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549275" y="1600200"/>
            <a:ext cx="8042276" cy="4663440"/>
          </a:xfrm>
          <a:prstGeom prst="rect">
            <a:avLst/>
          </a:prstGeom>
        </p:spPr>
        <p:txBody>
          <a:bodyPr vert="horz">
            <a:normAutofit/>
          </a:bodyPr>
          <a:lstStyle/>
          <a:p>
            <a:pPr marL="274320" lvl="0" indent="-274320" defTabSz="914400">
              <a:spcBef>
                <a:spcPct val="20000"/>
              </a:spcBef>
              <a:buClr>
                <a:schemeClr val="accent3"/>
              </a:buClr>
              <a:buSzPct val="95000"/>
              <a:buFont typeface="Wingdings 2"/>
              <a:buChar char=""/>
            </a:pPr>
            <a:r>
              <a:rPr lang="en-US" sz="2800" dirty="0" smtClean="0"/>
              <a:t>R</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ead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2800" dirty="0" smtClean="0"/>
              <a:t>High School Mathematics in Middle School  </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(starting on page </a:t>
            </a:r>
            <a:r>
              <a:rPr kumimoji="0" lang="en-US" sz="2400" b="0" i="0" u="none" strike="noStrike" kern="1200" cap="none" spc="0" normalizeH="0" noProof="0" dirty="0" smtClean="0">
                <a:ln>
                  <a:noFill/>
                </a:ln>
                <a:solidFill>
                  <a:srgbClr val="FF0000"/>
                </a:solidFill>
                <a:effectLst/>
                <a:uLnTx/>
                <a:uFillTx/>
                <a:latin typeface="+mn-lt"/>
                <a:ea typeface="+mn-ea"/>
                <a:cs typeface="+mn-cs"/>
              </a:rPr>
              <a:t> 81</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a:t>
            </a:r>
          </a:p>
          <a:p>
            <a:pPr marL="274320" lvl="0" indent="-274320" defTabSz="914400">
              <a:spcBef>
                <a:spcPct val="20000"/>
              </a:spcBef>
              <a:buClr>
                <a:schemeClr val="accent3"/>
              </a:buClr>
              <a:buSzPct val="95000"/>
              <a:buFont typeface="Wingdings 2"/>
              <a:buChar char=""/>
            </a:pPr>
            <a:endParaRPr lang="en-US" sz="2400" dirty="0" smtClean="0">
              <a:solidFill>
                <a:srgbClr val="FF0000"/>
              </a:solidFill>
            </a:endParaRPr>
          </a:p>
          <a:p>
            <a:pPr marL="274320" lvl="0" indent="-274320" defTabSz="914400">
              <a:spcBef>
                <a:spcPct val="20000"/>
              </a:spcBef>
              <a:buClr>
                <a:schemeClr val="accent3"/>
              </a:buClr>
              <a:buSzPct val="95000"/>
              <a:buFont typeface="Wingdings 2"/>
              <a:buChar char=""/>
            </a:pPr>
            <a:r>
              <a:rPr lang="en-US" sz="2800" dirty="0" smtClean="0"/>
              <a:t>As you are reading this: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800" dirty="0" smtClean="0"/>
              <a:t>How will this have impact on your district?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What</a:t>
            </a:r>
            <a:r>
              <a:rPr kumimoji="0" lang="en-US" sz="2800" b="0" i="0" u="none" strike="noStrike" kern="1200" cap="none" spc="0" normalizeH="0" noProof="0" dirty="0" smtClean="0">
                <a:ln>
                  <a:noFill/>
                </a:ln>
                <a:solidFill>
                  <a:schemeClr val="tx1"/>
                </a:solidFill>
                <a:effectLst/>
                <a:uLnTx/>
                <a:uFillTx/>
                <a:latin typeface="+mn-lt"/>
                <a:ea typeface="+mn-ea"/>
                <a:cs typeface="+mn-cs"/>
              </a:rPr>
              <a:t> support will you have to give the middle school teachers?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Arial" pitchFamily="34" charset="0"/>
              <a:buChar char="•"/>
              <a:tabLst/>
              <a:defRPr/>
            </a:pPr>
            <a:r>
              <a:rPr lang="en-US" sz="2800" dirty="0" smtClean="0"/>
              <a:t>What surprises, </a:t>
            </a:r>
            <a:r>
              <a:rPr lang="en-US" sz="2800" dirty="0" smtClean="0"/>
              <a:t>ah-</a:t>
            </a:r>
            <a:r>
              <a:rPr lang="en-US" sz="2800" dirty="0" err="1" smtClean="0"/>
              <a:t>ha’s</a:t>
            </a:r>
            <a:r>
              <a:rPr lang="en-US" sz="2800" dirty="0" smtClean="0"/>
              <a:t>, concerns do you have?</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182880" indent="-246888" defTabSz="914400">
              <a:spcBef>
                <a:spcPct val="20000"/>
              </a:spcBef>
              <a:buClr>
                <a:schemeClr val="accent1"/>
              </a:buClr>
              <a:buSzPct val="85000"/>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5FC9D7D-E8CD-D54E-B0EF-5C077EA9611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442460"/>
          </a:xfrm>
        </p:spPr>
        <p:txBody>
          <a:bodyPr>
            <a:normAutofit lnSpcReduction="10000"/>
          </a:bodyPr>
          <a:lstStyle/>
          <a:p>
            <a:r>
              <a:rPr lang="en-US" dirty="0" smtClean="0"/>
              <a:t>In the Standards book, </a:t>
            </a:r>
          </a:p>
          <a:p>
            <a:pPr lvl="1"/>
            <a:r>
              <a:rPr lang="en-US" dirty="0" smtClean="0"/>
              <a:t>read page 82 and the overview on page 83</a:t>
            </a:r>
          </a:p>
          <a:p>
            <a:pPr lvl="1"/>
            <a:endParaRPr lang="en-US" dirty="0" smtClean="0"/>
          </a:p>
          <a:p>
            <a:r>
              <a:rPr lang="en-US" dirty="0" smtClean="0"/>
              <a:t>Complete </a:t>
            </a:r>
            <a:r>
              <a:rPr lang="en-US" dirty="0" smtClean="0"/>
              <a:t>Problem </a:t>
            </a:r>
            <a:r>
              <a:rPr lang="en-US" dirty="0" smtClean="0"/>
              <a:t>#1 </a:t>
            </a:r>
            <a:endParaRPr lang="en-US" dirty="0" smtClean="0"/>
          </a:p>
          <a:p>
            <a:pPr lvl="1"/>
            <a:r>
              <a:rPr lang="en-US" dirty="0" smtClean="0"/>
              <a:t>At your table discuss the last 3 questions as a group.</a:t>
            </a:r>
          </a:p>
          <a:p>
            <a:pPr lvl="1"/>
            <a:endParaRPr lang="en-US" dirty="0" smtClean="0"/>
          </a:p>
          <a:p>
            <a:r>
              <a:rPr lang="en-US" dirty="0" smtClean="0"/>
              <a:t>From the progressions document, read the cluster heading that holds the standard you decided on to further explain the mathematics in the standard and if you still agree that this problem falls within this cluster.</a:t>
            </a:r>
          </a:p>
          <a:p>
            <a:endParaRPr lang="en-US" dirty="0"/>
          </a:p>
        </p:txBody>
      </p:sp>
      <p:sp>
        <p:nvSpPr>
          <p:cNvPr id="4" name="Title 1"/>
          <p:cNvSpPr txBox="1">
            <a:spLocks/>
          </p:cNvSpPr>
          <p:nvPr/>
        </p:nvSpPr>
        <p:spPr>
          <a:xfrm>
            <a:off x="457200" y="31546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High School Stats and Prob</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95FC9D7D-E8CD-D54E-B0EF-5C077EA9611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04850"/>
            <a:ext cx="8042276" cy="2705100"/>
          </a:xfrm>
        </p:spPr>
        <p:txBody>
          <a:bodyPr>
            <a:normAutofit fontScale="90000"/>
          </a:bodyPr>
          <a:lstStyle/>
          <a:p>
            <a:r>
              <a:rPr lang="en-US" b="1" dirty="0" smtClean="0"/>
              <a:t/>
            </a:r>
            <a:br>
              <a:rPr lang="en-US" b="1" dirty="0" smtClean="0"/>
            </a:br>
            <a:r>
              <a:rPr lang="en-US" b="1" dirty="0" smtClean="0"/>
              <a:t>Progressions Document</a:t>
            </a:r>
            <a:br>
              <a:rPr lang="en-US" b="1" dirty="0" smtClean="0"/>
            </a:br>
            <a:r>
              <a:rPr lang="en-US" dirty="0" smtClean="0"/>
              <a:t/>
            </a:r>
            <a:br>
              <a:rPr lang="en-US" dirty="0" smtClean="0"/>
            </a:br>
            <a:r>
              <a:rPr lang="en-US" dirty="0" smtClean="0"/>
              <a:t/>
            </a:r>
            <a:br>
              <a:rPr lang="en-US" dirty="0" smtClean="0"/>
            </a:br>
            <a:endParaRPr lang="en-US" dirty="0">
              <a:solidFill>
                <a:srgbClr val="002060"/>
              </a:solidFill>
            </a:endParaRPr>
          </a:p>
        </p:txBody>
      </p:sp>
      <p:sp>
        <p:nvSpPr>
          <p:cNvPr id="3" name="Slide Number Placeholder 2"/>
          <p:cNvSpPr>
            <a:spLocks noGrp="1"/>
          </p:cNvSpPr>
          <p:nvPr>
            <p:ph type="sldNum" sz="quarter" idx="12"/>
          </p:nvPr>
        </p:nvSpPr>
        <p:spPr/>
        <p:txBody>
          <a:bodyPr/>
          <a:lstStyle/>
          <a:p>
            <a:fld id="{95FC9D7D-E8CD-D54E-B0EF-5C077EA9611F}" type="slidenum">
              <a:rPr lang="en-US" smtClean="0"/>
              <a:pPr/>
              <a:t>44</a:t>
            </a:fld>
            <a:endParaRPr lang="en-US"/>
          </a:p>
        </p:txBody>
      </p:sp>
      <p:sp>
        <p:nvSpPr>
          <p:cNvPr id="4" name="TextBox 3"/>
          <p:cNvSpPr txBox="1"/>
          <p:nvPr/>
        </p:nvSpPr>
        <p:spPr>
          <a:xfrm>
            <a:off x="549275" y="4676180"/>
            <a:ext cx="6667501" cy="923330"/>
          </a:xfrm>
          <a:prstGeom prst="rect">
            <a:avLst/>
          </a:prstGeom>
          <a:noFill/>
        </p:spPr>
        <p:txBody>
          <a:bodyPr wrap="square" rtlCol="0">
            <a:spAutoFit/>
          </a:bodyPr>
          <a:lstStyle/>
          <a:p>
            <a:r>
              <a:rPr lang="en-US" sz="5400" dirty="0" smtClean="0">
                <a:solidFill>
                  <a:srgbClr val="002060"/>
                </a:solidFill>
                <a:hlinkClick r:id="rId3"/>
              </a:rPr>
              <a:t>http://bit.ly/QEuIsA</a:t>
            </a:r>
            <a:endParaRPr lang="en-US" sz="5400" dirty="0"/>
          </a:p>
        </p:txBody>
      </p:sp>
      <p:pic>
        <p:nvPicPr>
          <p:cNvPr id="66561" name="Picture 1"/>
          <p:cNvPicPr>
            <a:picLocks noChangeAspect="1" noChangeArrowheads="1"/>
          </p:cNvPicPr>
          <p:nvPr/>
        </p:nvPicPr>
        <p:blipFill>
          <a:blip r:embed="rId4"/>
          <a:srcRect/>
          <a:stretch>
            <a:fillRect/>
          </a:stretch>
        </p:blipFill>
        <p:spPr bwMode="auto">
          <a:xfrm>
            <a:off x="4471987" y="1557896"/>
            <a:ext cx="4119564" cy="3094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68"/>
            <a:ext cx="8229600" cy="1143000"/>
          </a:xfrm>
        </p:spPr>
        <p:txBody>
          <a:bodyPr/>
          <a:lstStyle/>
          <a:p>
            <a:r>
              <a:rPr lang="en-US" dirty="0" smtClean="0"/>
              <a:t>High School Stats and </a:t>
            </a:r>
            <a:r>
              <a:rPr lang="en-US" dirty="0" err="1" smtClean="0"/>
              <a:t>Prob</a:t>
            </a:r>
            <a:endParaRPr lang="en-US" dirty="0"/>
          </a:p>
        </p:txBody>
      </p:sp>
      <p:sp>
        <p:nvSpPr>
          <p:cNvPr id="3" name="Content Placeholder 2"/>
          <p:cNvSpPr>
            <a:spLocks noGrp="1"/>
          </p:cNvSpPr>
          <p:nvPr>
            <p:ph idx="1"/>
          </p:nvPr>
        </p:nvSpPr>
        <p:spPr>
          <a:xfrm>
            <a:off x="549274" y="1600202"/>
            <a:ext cx="8347075" cy="5257799"/>
          </a:xfrm>
        </p:spPr>
        <p:txBody>
          <a:bodyPr>
            <a:normAutofit/>
          </a:bodyPr>
          <a:lstStyle/>
          <a:p>
            <a:endParaRPr lang="en-US" dirty="0" smtClean="0"/>
          </a:p>
          <a:p>
            <a:pPr>
              <a:buNone/>
            </a:pPr>
            <a:endParaRPr lang="en-US" dirty="0" smtClean="0"/>
          </a:p>
          <a:p>
            <a:endParaRPr lang="en-US" dirty="0" smtClean="0"/>
          </a:p>
        </p:txBody>
      </p:sp>
      <p:sp>
        <p:nvSpPr>
          <p:cNvPr id="5" name="TextBox 4"/>
          <p:cNvSpPr txBox="1"/>
          <p:nvPr/>
        </p:nvSpPr>
        <p:spPr>
          <a:xfrm>
            <a:off x="549276" y="1600200"/>
            <a:ext cx="7658099" cy="4678204"/>
          </a:xfrm>
          <a:prstGeom prst="rect">
            <a:avLst/>
          </a:prstGeom>
          <a:noFill/>
        </p:spPr>
        <p:txBody>
          <a:bodyPr wrap="square" rtlCol="0">
            <a:spAutoFit/>
          </a:bodyPr>
          <a:lstStyle/>
          <a:p>
            <a:pPr>
              <a:buFont typeface="Arial" pitchFamily="34" charset="0"/>
              <a:buChar char="•"/>
            </a:pPr>
            <a:r>
              <a:rPr lang="en-US" sz="2800" dirty="0" smtClean="0"/>
              <a:t>Look over Problem </a:t>
            </a:r>
            <a:r>
              <a:rPr lang="en-US" sz="2800" dirty="0" smtClean="0"/>
              <a:t>#2 </a:t>
            </a:r>
            <a:endParaRPr lang="en-US" sz="2800" dirty="0" smtClean="0"/>
          </a:p>
          <a:p>
            <a:pPr>
              <a:buFont typeface="Arial" pitchFamily="34" charset="0"/>
              <a:buChar char="•"/>
            </a:pPr>
            <a:r>
              <a:rPr lang="en-US" sz="2800" dirty="0" smtClean="0"/>
              <a:t>At your table, </a:t>
            </a:r>
            <a:r>
              <a:rPr lang="en-US" sz="2800" dirty="0" smtClean="0"/>
              <a:t>determine </a:t>
            </a:r>
            <a:r>
              <a:rPr lang="en-US" sz="2800" dirty="0" smtClean="0"/>
              <a:t>the standard(s) and then what course the standard should be taught in.   (notice there is commentary attached</a:t>
            </a:r>
            <a:r>
              <a:rPr lang="en-US" sz="2800" dirty="0" smtClean="0"/>
              <a:t>.)</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From the progressions document, read the cluster heading that holds the standard you decided on to further explain the mathematics in the standard and if you still agree that this problem falls within this cluster.</a:t>
            </a:r>
          </a:p>
          <a:p>
            <a:endParaRPr lang="en-US" dirty="0"/>
          </a:p>
        </p:txBody>
      </p:sp>
      <p:sp>
        <p:nvSpPr>
          <p:cNvPr id="6" name="Slide Number Placeholder 5"/>
          <p:cNvSpPr>
            <a:spLocks noGrp="1"/>
          </p:cNvSpPr>
          <p:nvPr>
            <p:ph type="sldNum" sz="quarter" idx="12"/>
          </p:nvPr>
        </p:nvSpPr>
        <p:spPr/>
        <p:txBody>
          <a:bodyPr/>
          <a:lstStyle/>
          <a:p>
            <a:fld id="{95FC9D7D-E8CD-D54E-B0EF-5C077EA9611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68"/>
            <a:ext cx="8229600" cy="1143000"/>
          </a:xfrm>
        </p:spPr>
        <p:txBody>
          <a:bodyPr/>
          <a:lstStyle/>
          <a:p>
            <a:r>
              <a:rPr lang="en-US" dirty="0" smtClean="0"/>
              <a:t>High School Stats and </a:t>
            </a:r>
            <a:r>
              <a:rPr lang="en-US" dirty="0" err="1" smtClean="0"/>
              <a:t>Prob</a:t>
            </a:r>
            <a:endParaRPr lang="en-US" dirty="0"/>
          </a:p>
        </p:txBody>
      </p:sp>
      <p:sp>
        <p:nvSpPr>
          <p:cNvPr id="3" name="Content Placeholder 2"/>
          <p:cNvSpPr>
            <a:spLocks noGrp="1"/>
          </p:cNvSpPr>
          <p:nvPr>
            <p:ph idx="1"/>
          </p:nvPr>
        </p:nvSpPr>
        <p:spPr>
          <a:xfrm>
            <a:off x="549274" y="1600202"/>
            <a:ext cx="8347075" cy="5257799"/>
          </a:xfrm>
        </p:spPr>
        <p:txBody>
          <a:bodyPr>
            <a:normAutofit/>
          </a:bodyPr>
          <a:lstStyle/>
          <a:p>
            <a:endParaRPr lang="en-US" dirty="0" smtClean="0"/>
          </a:p>
          <a:p>
            <a:pPr>
              <a:buNone/>
            </a:pPr>
            <a:endParaRPr lang="en-US" dirty="0" smtClean="0"/>
          </a:p>
          <a:p>
            <a:endParaRPr lang="en-US" dirty="0" smtClean="0"/>
          </a:p>
        </p:txBody>
      </p:sp>
      <p:sp>
        <p:nvSpPr>
          <p:cNvPr id="5" name="TextBox 4"/>
          <p:cNvSpPr txBox="1"/>
          <p:nvPr/>
        </p:nvSpPr>
        <p:spPr>
          <a:xfrm>
            <a:off x="549276" y="1600200"/>
            <a:ext cx="7658099" cy="4678204"/>
          </a:xfrm>
          <a:prstGeom prst="rect">
            <a:avLst/>
          </a:prstGeom>
          <a:noFill/>
        </p:spPr>
        <p:txBody>
          <a:bodyPr wrap="square" rtlCol="0">
            <a:spAutoFit/>
          </a:bodyPr>
          <a:lstStyle/>
          <a:p>
            <a:pPr>
              <a:buFont typeface="Arial" pitchFamily="34" charset="0"/>
              <a:buChar char="•"/>
            </a:pPr>
            <a:r>
              <a:rPr lang="en-US" sz="2800" dirty="0" smtClean="0"/>
              <a:t>Work on Problem #3 and determine the standard(s) and then what course the standard should be taught in.   (notice there is commentary attached.</a:t>
            </a:r>
          </a:p>
          <a:p>
            <a:pPr>
              <a:buFont typeface="Arial" pitchFamily="34" charset="0"/>
              <a:buChar char="•"/>
            </a:pPr>
            <a:endParaRPr lang="en-US" sz="2800" dirty="0" smtClean="0"/>
          </a:p>
          <a:p>
            <a:pPr>
              <a:buFont typeface="Arial" pitchFamily="34" charset="0"/>
              <a:buChar char="•"/>
            </a:pPr>
            <a:r>
              <a:rPr lang="en-US" sz="2800" dirty="0" smtClean="0"/>
              <a:t>Using the flip book as another resource,</a:t>
            </a:r>
          </a:p>
          <a:p>
            <a:r>
              <a:rPr lang="en-US" sz="2800" dirty="0" smtClean="0"/>
              <a:t>find the cluster you feel this problem falls under and examine the explanations/examples, instructional strategies and/or misconceptions  if provided for that cluster.</a:t>
            </a:r>
            <a:endParaRPr lang="en-US" sz="2800" dirty="0" smtClean="0"/>
          </a:p>
          <a:p>
            <a:endParaRPr lang="en-US" dirty="0"/>
          </a:p>
        </p:txBody>
      </p:sp>
      <p:sp>
        <p:nvSpPr>
          <p:cNvPr id="6" name="Slide Number Placeholder 5"/>
          <p:cNvSpPr>
            <a:spLocks noGrp="1"/>
          </p:cNvSpPr>
          <p:nvPr>
            <p:ph type="sldNum" sz="quarter" idx="12"/>
          </p:nvPr>
        </p:nvSpPr>
        <p:spPr/>
        <p:txBody>
          <a:bodyPr/>
          <a:lstStyle/>
          <a:p>
            <a:fld id="{95FC9D7D-E8CD-D54E-B0EF-5C077EA9611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68"/>
            <a:ext cx="8686800" cy="3525012"/>
          </a:xfrm>
        </p:spPr>
        <p:txBody>
          <a:bodyPr>
            <a:normAutofit/>
          </a:bodyPr>
          <a:lstStyle/>
          <a:p>
            <a:pPr algn="ctr"/>
            <a:r>
              <a:rPr lang="en-US" dirty="0" smtClean="0"/>
              <a:t>What do I do with these Standards now that I have a Pathway?</a:t>
            </a:r>
            <a:endParaRPr lang="en-US" dirty="0"/>
          </a:p>
        </p:txBody>
      </p:sp>
      <p:sp>
        <p:nvSpPr>
          <p:cNvPr id="3" name="Slide Number Placeholder 2"/>
          <p:cNvSpPr>
            <a:spLocks noGrp="1"/>
          </p:cNvSpPr>
          <p:nvPr>
            <p:ph type="sldNum" sz="quarter" idx="12"/>
          </p:nvPr>
        </p:nvSpPr>
        <p:spPr/>
        <p:txBody>
          <a:bodyPr/>
          <a:lstStyle/>
          <a:p>
            <a:fld id="{95FC9D7D-E8CD-D54E-B0EF-5C077EA9611F}"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00769"/>
            <a:ext cx="8042276" cy="815882"/>
          </a:xfrm>
        </p:spPr>
        <p:txBody>
          <a:bodyPr/>
          <a:lstStyle/>
          <a:p>
            <a:r>
              <a:rPr lang="en-US" dirty="0" smtClean="0"/>
              <a:t>Unpacking the Standards</a:t>
            </a:r>
            <a:endParaRPr lang="en-US" dirty="0"/>
          </a:p>
        </p:txBody>
      </p:sp>
      <p:sp>
        <p:nvSpPr>
          <p:cNvPr id="3" name="Content Placeholder 2"/>
          <p:cNvSpPr>
            <a:spLocks noGrp="1"/>
          </p:cNvSpPr>
          <p:nvPr>
            <p:ph idx="1"/>
          </p:nvPr>
        </p:nvSpPr>
        <p:spPr>
          <a:xfrm>
            <a:off x="549275" y="1805943"/>
            <a:ext cx="8042276" cy="4198348"/>
          </a:xfrm>
        </p:spPr>
        <p:txBody>
          <a:bodyPr>
            <a:normAutofit/>
          </a:bodyPr>
          <a:lstStyle/>
          <a:p>
            <a:pPr marL="457200" indent="-457200">
              <a:buFont typeface="+mj-lt"/>
              <a:buAutoNum type="arabicPeriod"/>
            </a:pPr>
            <a:r>
              <a:rPr lang="en-US" dirty="0" smtClean="0"/>
              <a:t>Identify the Standard</a:t>
            </a:r>
          </a:p>
          <a:p>
            <a:pPr marL="457200" indent="-457200">
              <a:buFont typeface="+mj-lt"/>
              <a:buAutoNum type="arabicPeriod"/>
            </a:pPr>
            <a:r>
              <a:rPr lang="en-US" dirty="0" smtClean="0"/>
              <a:t>Identify what the students need to know</a:t>
            </a:r>
          </a:p>
          <a:p>
            <a:pPr marL="793750" lvl="1" indent="-457200"/>
            <a:r>
              <a:rPr lang="en-US" dirty="0" smtClean="0"/>
              <a:t>Nouns within the standard help clarify what the students need to know.  Underline those nouns.</a:t>
            </a:r>
          </a:p>
          <a:p>
            <a:pPr marL="793750" lvl="1" indent="-457200"/>
            <a:endParaRPr lang="en-US" dirty="0" smtClean="0"/>
          </a:p>
          <a:p>
            <a:pPr marL="457200" indent="-457200">
              <a:buFont typeface="+mj-lt"/>
              <a:buAutoNum type="arabicPeriod"/>
            </a:pPr>
            <a:r>
              <a:rPr lang="en-US" dirty="0" smtClean="0"/>
              <a:t>Identify what students need to be able to do</a:t>
            </a:r>
          </a:p>
          <a:p>
            <a:pPr marL="793750" lvl="1" indent="-457200"/>
            <a:r>
              <a:rPr lang="en-US" dirty="0" smtClean="0"/>
              <a:t>Verbs within the standard usually help clarify what students need to be able to do.  Circle the Verbs.</a:t>
            </a:r>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a Standard</a:t>
            </a:r>
            <a:endParaRPr lang="en-US" dirty="0"/>
          </a:p>
        </p:txBody>
      </p:sp>
      <p:sp>
        <p:nvSpPr>
          <p:cNvPr id="3" name="Content Placeholder 2"/>
          <p:cNvSpPr>
            <a:spLocks noGrp="1"/>
          </p:cNvSpPr>
          <p:nvPr>
            <p:ph idx="1"/>
          </p:nvPr>
        </p:nvSpPr>
        <p:spPr/>
        <p:txBody>
          <a:bodyPr>
            <a:normAutofit/>
          </a:bodyPr>
          <a:lstStyle/>
          <a:p>
            <a:pPr marL="457200" indent="-457200">
              <a:buNone/>
            </a:pPr>
            <a:r>
              <a:rPr lang="en-US" dirty="0" smtClean="0"/>
              <a:t>Identify the Standard</a:t>
            </a:r>
          </a:p>
          <a:p>
            <a:pPr marL="457200" indent="-457200">
              <a:buNone/>
            </a:pPr>
            <a:r>
              <a:rPr lang="en-US" dirty="0" smtClean="0"/>
              <a:t>	on page 84 Look at #7 with me.</a:t>
            </a:r>
          </a:p>
          <a:p>
            <a:pPr marL="457200" indent="-457200">
              <a:buNone/>
            </a:pPr>
            <a:r>
              <a:rPr lang="en-US" dirty="0" smtClean="0"/>
              <a:t>Identify what the students need to know</a:t>
            </a:r>
          </a:p>
          <a:p>
            <a:pPr marL="793750" lvl="1" indent="-457200"/>
            <a:r>
              <a:rPr lang="en-US" dirty="0" smtClean="0"/>
              <a:t>Nouns within the standard help clarify what the students need to know.  Underline those nouns.</a:t>
            </a:r>
          </a:p>
          <a:p>
            <a:pPr marL="793750" lvl="1" indent="-457200"/>
            <a:endParaRPr lang="en-US" dirty="0" smtClean="0"/>
          </a:p>
          <a:p>
            <a:pPr marL="457200" indent="-457200">
              <a:buNone/>
            </a:pPr>
            <a:r>
              <a:rPr lang="en-US" dirty="0" smtClean="0"/>
              <a:t>Identify what students need to be able to do</a:t>
            </a:r>
          </a:p>
          <a:p>
            <a:pPr marL="793750" lvl="1" indent="-457200"/>
            <a:r>
              <a:rPr lang="en-US" dirty="0" smtClean="0"/>
              <a:t>Verbs within the standard usually help clarify what students need to be able to do.  Circle the Verbs.</a:t>
            </a:r>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2667000" y="6356352"/>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5" name="Slide Number Placeholder 4"/>
          <p:cNvSpPr txBox="1">
            <a:spLocks noGrp="1"/>
          </p:cNvSpPr>
          <p:nvPr/>
        </p:nvSpPr>
        <p:spPr>
          <a:xfrm>
            <a:off x="7924800" y="6356352"/>
            <a:ext cx="762000" cy="365125"/>
          </a:xfrm>
          <a:prstGeom prst="rect">
            <a:avLst/>
          </a:prstGeom>
          <a:noFill/>
        </p:spPr>
        <p:txBody>
          <a:bodyPr lIns="0" tIns="0" rIns="0" bIns="0" anchor="b"/>
          <a:lstStyle/>
          <a:p>
            <a:pPr algn="r">
              <a:defRPr/>
            </a:pPr>
            <a:fld id="{A99F2802-EE9C-4266-ACC4-BC9B5E6BADA0}" type="slidenum">
              <a:rPr lang="en-US" sz="1200">
                <a:solidFill>
                  <a:schemeClr val="tx2">
                    <a:shade val="90000"/>
                  </a:schemeClr>
                </a:solidFill>
                <a:ea typeface="ＭＳ Ｐゴシック" pitchFamily="34" charset="-128"/>
                <a:cs typeface="+mn-cs"/>
              </a:rPr>
              <a:pPr algn="r">
                <a:defRPr/>
              </a:pPr>
              <a:t>5</a:t>
            </a:fld>
            <a:endParaRPr lang="en-US" sz="1200" dirty="0">
              <a:solidFill>
                <a:schemeClr val="tx2">
                  <a:shade val="90000"/>
                </a:schemeClr>
              </a:solidFill>
              <a:ea typeface="ＭＳ Ｐゴシック" pitchFamily="34" charset="-128"/>
              <a:cs typeface="+mn-cs"/>
            </a:endParaRPr>
          </a:p>
        </p:txBody>
      </p:sp>
      <p:sp>
        <p:nvSpPr>
          <p:cNvPr id="6" name="Slide Number Placeholder 2"/>
          <p:cNvSpPr txBox="1">
            <a:spLocks/>
          </p:cNvSpPr>
          <p:nvPr/>
        </p:nvSpPr>
        <p:spPr>
          <a:xfrm>
            <a:off x="7924800" y="6356352"/>
            <a:ext cx="762000" cy="365125"/>
          </a:xfrm>
          <a:prstGeom prst="rect">
            <a:avLst/>
          </a:prstGeom>
        </p:spPr>
        <p:txBody>
          <a:bodyPr lIns="0" tIns="0" rIns="0" bIns="0" anchor="b"/>
          <a:lstStyle/>
          <a:p>
            <a:pPr algn="r">
              <a:defRPr/>
            </a:pPr>
            <a:fld id="{52A67613-484D-43D3-A338-B6EAC94738FE}" type="slidenum">
              <a:rPr lang="en-US" sz="1200">
                <a:solidFill>
                  <a:schemeClr val="tx2">
                    <a:shade val="90000"/>
                  </a:schemeClr>
                </a:solidFill>
                <a:ea typeface="ＭＳ Ｐゴシック" pitchFamily="34" charset="-128"/>
                <a:cs typeface="+mn-cs"/>
              </a:rPr>
              <a:pPr algn="r">
                <a:defRPr/>
              </a:pPr>
              <a:t>5</a:t>
            </a:fld>
            <a:endParaRPr lang="en-US" sz="1200" dirty="0">
              <a:solidFill>
                <a:schemeClr val="tx2">
                  <a:shade val="90000"/>
                </a:schemeClr>
              </a:solidFill>
              <a:ea typeface="ＭＳ Ｐゴシック" pitchFamily="34" charset="-128"/>
              <a:cs typeface="+mn-cs"/>
            </a:endParaRPr>
          </a:p>
        </p:txBody>
      </p:sp>
      <p:sp>
        <p:nvSpPr>
          <p:cNvPr id="7" name="Title 1"/>
          <p:cNvSpPr txBox="1">
            <a:spLocks/>
          </p:cNvSpPr>
          <p:nvPr/>
        </p:nvSpPr>
        <p:spPr>
          <a:xfrm>
            <a:off x="609601" y="304800"/>
            <a:ext cx="7728723" cy="838200"/>
          </a:xfrm>
          <a:prstGeom prst="rect">
            <a:avLst/>
          </a:prstGeom>
        </p:spPr>
        <p:txBody>
          <a:bodyPr/>
          <a:lstStyle/>
          <a:p>
            <a:pPr>
              <a:defRPr/>
            </a:pPr>
            <a:r>
              <a:rPr lang="en-US" sz="5000" dirty="0">
                <a:solidFill>
                  <a:srgbClr val="004F8A"/>
                </a:solidFill>
                <a:effectLst>
                  <a:outerShdw blurRad="38100" dist="38100" dir="2700000" algn="tl">
                    <a:srgbClr val="C0C0C0"/>
                  </a:outerShdw>
                </a:effectLst>
              </a:rPr>
              <a:t>Ground Rules for Today</a:t>
            </a:r>
          </a:p>
        </p:txBody>
      </p:sp>
      <p:sp>
        <p:nvSpPr>
          <p:cNvPr id="8" name="Content Placeholder 2"/>
          <p:cNvSpPr txBox="1">
            <a:spLocks/>
          </p:cNvSpPr>
          <p:nvPr/>
        </p:nvSpPr>
        <p:spPr>
          <a:xfrm>
            <a:off x="609600" y="3276600"/>
            <a:ext cx="3276600" cy="2971800"/>
          </a:xfrm>
          <a:prstGeom prst="rect">
            <a:avLst/>
          </a:prstGeom>
        </p:spPr>
        <p:txBody>
          <a:bodyPr>
            <a:normAutofit/>
          </a:bodyPr>
          <a:lstStyle/>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Attentive listening</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Open mindset to receive new ideas and information</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Note-taking</a:t>
            </a:r>
          </a:p>
        </p:txBody>
      </p:sp>
      <p:sp>
        <p:nvSpPr>
          <p:cNvPr id="9" name="Rounded Rectangle 8"/>
          <p:cNvSpPr>
            <a:spLocks noChangeArrowheads="1"/>
          </p:cNvSpPr>
          <p:nvPr/>
        </p:nvSpPr>
        <p:spPr bwMode="auto">
          <a:xfrm>
            <a:off x="6096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dirty="0"/>
              <a:t>Information-Giving</a:t>
            </a:r>
          </a:p>
        </p:txBody>
      </p:sp>
      <p:sp>
        <p:nvSpPr>
          <p:cNvPr id="10" name="Rounded Rectangle 9"/>
          <p:cNvSpPr>
            <a:spLocks noChangeArrowheads="1"/>
          </p:cNvSpPr>
          <p:nvPr/>
        </p:nvSpPr>
        <p:spPr bwMode="auto">
          <a:xfrm>
            <a:off x="52578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a:t>Group Work &amp; Recording</a:t>
            </a:r>
          </a:p>
        </p:txBody>
      </p:sp>
      <p:sp>
        <p:nvSpPr>
          <p:cNvPr id="11" name="Content Placeholder 2"/>
          <p:cNvSpPr txBox="1">
            <a:spLocks/>
          </p:cNvSpPr>
          <p:nvPr/>
        </p:nvSpPr>
        <p:spPr bwMode="auto">
          <a:xfrm>
            <a:off x="4457700" y="3200400"/>
            <a:ext cx="4419600" cy="3657600"/>
          </a:xfrm>
          <a:prstGeom prst="rect">
            <a:avLst/>
          </a:prstGeom>
          <a:noFill/>
          <a:ln w="9525">
            <a:noFill/>
            <a:miter lim="800000"/>
            <a:headEnd/>
            <a:tailEnd/>
          </a:ln>
        </p:spPr>
        <p:txBody>
          <a:bodyPr/>
          <a:lstStyle/>
          <a:p>
            <a:pPr marL="273050" indent="-273050" eaLnBrk="0" hangingPunct="0">
              <a:spcBef>
                <a:spcPct val="20000"/>
              </a:spcBef>
              <a:buClr>
                <a:srgbClr val="004F8A"/>
              </a:buClr>
              <a:buSzPct val="85000"/>
              <a:buFont typeface="Wingdings 2" pitchFamily="18" charset="2"/>
              <a:buChar char=""/>
              <a:defRPr/>
            </a:pPr>
            <a:r>
              <a:rPr lang="en-US" sz="2400" kern="0" dirty="0">
                <a:latin typeface="+mj-lt"/>
                <a:ea typeface="+mn-ea"/>
                <a:cs typeface="+mn-cs"/>
              </a:rPr>
              <a:t>Open mindset</a:t>
            </a:r>
          </a:p>
          <a:p>
            <a:pPr marL="273050" indent="-273050" eaLnBrk="0" hangingPunct="0">
              <a:spcBef>
                <a:spcPct val="20000"/>
              </a:spcBef>
              <a:buClr>
                <a:srgbClr val="004F8A"/>
              </a:buClr>
              <a:buSzPct val="85000"/>
              <a:buFont typeface="Wingdings 2" pitchFamily="18" charset="2"/>
              <a:buChar char=""/>
              <a:defRPr/>
            </a:pPr>
            <a:r>
              <a:rPr lang="en-US" sz="2400" kern="0" dirty="0">
                <a:latin typeface="+mj-lt"/>
                <a:ea typeface="+mn-ea"/>
                <a:cs typeface="+mn-cs"/>
              </a:rPr>
              <a:t>Professional conversations</a:t>
            </a:r>
          </a:p>
          <a:p>
            <a:pPr marL="273050" indent="-273050" eaLnBrk="0" hangingPunct="0">
              <a:spcBef>
                <a:spcPct val="20000"/>
              </a:spcBef>
              <a:buClr>
                <a:srgbClr val="004F8A"/>
              </a:buClr>
              <a:buSzPct val="85000"/>
              <a:buFont typeface="Wingdings 2" pitchFamily="18" charset="2"/>
              <a:buChar char=""/>
              <a:defRPr/>
            </a:pPr>
            <a:r>
              <a:rPr lang="en-US" sz="2400" kern="0" dirty="0">
                <a:latin typeface="+mj-lt"/>
                <a:ea typeface="+mn-ea"/>
                <a:cs typeface="+mn-cs"/>
              </a:rPr>
              <a:t>Careful note-taking (for taking back)</a:t>
            </a:r>
          </a:p>
          <a:p>
            <a:pPr marL="273050" indent="-273050" eaLnBrk="0" hangingPunct="0">
              <a:spcBef>
                <a:spcPct val="20000"/>
              </a:spcBef>
              <a:buClr>
                <a:srgbClr val="004F8A"/>
              </a:buClr>
              <a:buSzPct val="85000"/>
              <a:buFont typeface="Wingdings 2" pitchFamily="18" charset="2"/>
              <a:buChar char=""/>
              <a:defRPr/>
            </a:pPr>
            <a:r>
              <a:rPr lang="en-US" sz="2400" kern="0" dirty="0">
                <a:latin typeface="+mj-lt"/>
                <a:ea typeface="+mn-ea"/>
                <a:cs typeface="+mn-cs"/>
              </a:rPr>
              <a:t>Deep thinking</a:t>
            </a:r>
          </a:p>
          <a:p>
            <a:pPr marL="273050" indent="-273050" eaLnBrk="0" hangingPunct="0">
              <a:spcBef>
                <a:spcPct val="20000"/>
              </a:spcBef>
              <a:buClr>
                <a:srgbClr val="004F8A"/>
              </a:buClr>
              <a:buSzPct val="85000"/>
              <a:buFont typeface="Wingdings 2" pitchFamily="18" charset="2"/>
              <a:buChar char=""/>
              <a:defRPr/>
            </a:pPr>
            <a:r>
              <a:rPr lang="en-US" sz="2400" kern="0" dirty="0">
                <a:latin typeface="+mj-lt"/>
                <a:ea typeface="+mn-ea"/>
                <a:cs typeface="+mn-cs"/>
              </a:rPr>
              <a:t>Record questions – to be addressed later</a:t>
            </a:r>
          </a:p>
        </p:txBody>
      </p:sp>
      <p:sp>
        <p:nvSpPr>
          <p:cNvPr id="12" name="Down Arrow 11"/>
          <p:cNvSpPr>
            <a:spLocks noChangeArrowheads="1"/>
          </p:cNvSpPr>
          <p:nvPr/>
        </p:nvSpPr>
        <p:spPr bwMode="auto">
          <a:xfrm>
            <a:off x="1682751"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13" name="Down Arrow 12"/>
          <p:cNvSpPr>
            <a:spLocks noChangeArrowheads="1"/>
          </p:cNvSpPr>
          <p:nvPr/>
        </p:nvSpPr>
        <p:spPr bwMode="auto">
          <a:xfrm>
            <a:off x="6324600"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grpSp>
        <p:nvGrpSpPr>
          <p:cNvPr id="2" name="Group 12"/>
          <p:cNvGrpSpPr>
            <a:grpSpLocks/>
          </p:cNvGrpSpPr>
          <p:nvPr/>
        </p:nvGrpSpPr>
        <p:grpSpPr bwMode="auto">
          <a:xfrm>
            <a:off x="3429000" y="1371600"/>
            <a:ext cx="1676400" cy="1371600"/>
            <a:chOff x="3429000" y="1371600"/>
            <a:chExt cx="1676400" cy="1371600"/>
          </a:xfrm>
        </p:grpSpPr>
        <p:sp>
          <p:nvSpPr>
            <p:cNvPr id="18449" name="Curved Up Arrow 24"/>
            <p:cNvSpPr>
              <a:spLocks noChangeArrowheads="1"/>
            </p:cNvSpPr>
            <p:nvPr/>
          </p:nvSpPr>
          <p:spPr bwMode="auto">
            <a:xfrm>
              <a:off x="3505200" y="2133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18450" name="Curved Up Arrow 25"/>
            <p:cNvSpPr>
              <a:spLocks noChangeArrowheads="1"/>
            </p:cNvSpPr>
            <p:nvPr/>
          </p:nvSpPr>
          <p:spPr bwMode="auto">
            <a:xfrm flipH="1" flipV="1">
              <a:off x="3429000" y="1371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grpSp>
      <p:sp>
        <p:nvSpPr>
          <p:cNvPr id="18444" name="TextBox 16"/>
          <p:cNvSpPr txBox="1">
            <a:spLocks noChangeArrowheads="1"/>
          </p:cNvSpPr>
          <p:nvPr/>
        </p:nvSpPr>
        <p:spPr bwMode="auto">
          <a:xfrm>
            <a:off x="2" y="6492878"/>
            <a:ext cx="9094788" cy="380873"/>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
        <p:nvSpPr>
          <p:cNvPr id="16" name="Slide Number Placeholder 15"/>
          <p:cNvSpPr>
            <a:spLocks noGrp="1"/>
          </p:cNvSpPr>
          <p:nvPr>
            <p:ph type="sldNum" sz="quarter" idx="12"/>
          </p:nvPr>
        </p:nvSpPr>
        <p:spPr/>
        <p:txBody>
          <a:bodyPr/>
          <a:lstStyle/>
          <a:p>
            <a:fld id="{95FC9D7D-E8CD-D54E-B0EF-5C077EA9611F}"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dissolve">
                                      <p:cBhvr>
                                        <p:cTn id="13" dur="500"/>
                                        <p:tgtEl>
                                          <p:spTgt spid="8">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5787" y="1069124"/>
            <a:ext cx="7340383" cy="5109091"/>
          </a:xfrm>
          <a:prstGeom prst="rect">
            <a:avLst/>
          </a:prstGeom>
        </p:spPr>
        <p:txBody>
          <a:bodyPr wrap="square">
            <a:spAutoFit/>
          </a:bodyPr>
          <a:lstStyle/>
          <a:p>
            <a:pPr marL="457200" indent="-457200">
              <a:buFont typeface="+mj-lt"/>
              <a:buAutoNum type="arabicPeriod"/>
            </a:pPr>
            <a:r>
              <a:rPr lang="en-US" sz="2800" dirty="0" smtClean="0">
                <a:solidFill>
                  <a:schemeClr val="bg1">
                    <a:lumMod val="65000"/>
                  </a:schemeClr>
                </a:solidFill>
              </a:rPr>
              <a:t>Identify the Standard</a:t>
            </a:r>
          </a:p>
          <a:p>
            <a:pPr marL="457200" indent="-457200">
              <a:buFont typeface="+mj-lt"/>
              <a:buAutoNum type="arabicPeriod"/>
            </a:pPr>
            <a:r>
              <a:rPr lang="en-US" sz="2800" dirty="0" smtClean="0">
                <a:solidFill>
                  <a:schemeClr val="bg1">
                    <a:lumMod val="65000"/>
                  </a:schemeClr>
                </a:solidFill>
              </a:rPr>
              <a:t>Identify what the students need to know </a:t>
            </a:r>
          </a:p>
          <a:p>
            <a:pPr marL="914400" lvl="1" indent="-457200">
              <a:buFont typeface="Arial" pitchFamily="34" charset="0"/>
              <a:buChar char="•"/>
            </a:pPr>
            <a:r>
              <a:rPr lang="en-US" sz="2800" dirty="0" smtClean="0">
                <a:solidFill>
                  <a:schemeClr val="bg1">
                    <a:lumMod val="65000"/>
                  </a:schemeClr>
                </a:solidFill>
              </a:rPr>
              <a:t>Nouns within the standard help clarify what the students need to know.  Underline those nouns.</a:t>
            </a:r>
          </a:p>
          <a:p>
            <a:pPr marL="457200" indent="-457200">
              <a:buFont typeface="+mj-lt"/>
              <a:buAutoNum type="arabicPeriod"/>
            </a:pPr>
            <a:r>
              <a:rPr lang="en-US" sz="2800" dirty="0" smtClean="0">
                <a:solidFill>
                  <a:schemeClr val="bg1">
                    <a:lumMod val="65000"/>
                  </a:schemeClr>
                </a:solidFill>
              </a:rPr>
              <a:t>Identify what students need to be able to do</a:t>
            </a:r>
          </a:p>
          <a:p>
            <a:pPr marL="793750" lvl="1" indent="-457200">
              <a:buFont typeface="Arial" pitchFamily="34" charset="0"/>
              <a:buChar char="•"/>
            </a:pPr>
            <a:r>
              <a:rPr lang="en-US" sz="2800" dirty="0" smtClean="0">
                <a:solidFill>
                  <a:schemeClr val="bg1">
                    <a:lumMod val="65000"/>
                  </a:schemeClr>
                </a:solidFill>
              </a:rPr>
              <a:t>Verbs within the standard usually help clarify what students need to be able to do.  Circle the Verbs.</a:t>
            </a:r>
          </a:p>
          <a:p>
            <a:pPr marL="336550" indent="-457200">
              <a:buFont typeface="+mj-lt"/>
              <a:buAutoNum type="arabicPeriod"/>
            </a:pPr>
            <a:r>
              <a:rPr lang="en-US" sz="2800" b="1" dirty="0" smtClean="0"/>
              <a:t>Identify the enduring understandings or big ideas or generalizations.</a:t>
            </a:r>
          </a:p>
          <a:p>
            <a:pPr marL="793750" lvl="1" indent="-457200"/>
            <a:endParaRPr lang="en-US" dirty="0" smtClean="0"/>
          </a:p>
        </p:txBody>
      </p:sp>
      <p:sp>
        <p:nvSpPr>
          <p:cNvPr id="4" name="TextBox 3"/>
          <p:cNvSpPr txBox="1"/>
          <p:nvPr/>
        </p:nvSpPr>
        <p:spPr>
          <a:xfrm>
            <a:off x="1467853" y="422794"/>
            <a:ext cx="5871411" cy="646331"/>
          </a:xfrm>
          <a:prstGeom prst="rect">
            <a:avLst/>
          </a:prstGeom>
          <a:noFill/>
        </p:spPr>
        <p:txBody>
          <a:bodyPr wrap="square" rtlCol="0">
            <a:spAutoFit/>
          </a:bodyPr>
          <a:lstStyle/>
          <a:p>
            <a:r>
              <a:rPr lang="en-US" sz="3600" b="1" dirty="0" smtClean="0"/>
              <a:t>Unpacking the Standard</a:t>
            </a:r>
            <a:endParaRPr lang="en-US" sz="3600" b="1" dirty="0"/>
          </a:p>
        </p:txBody>
      </p:sp>
      <p:sp>
        <p:nvSpPr>
          <p:cNvPr id="5" name="Slide Number Placeholder 4"/>
          <p:cNvSpPr>
            <a:spLocks noGrp="1"/>
          </p:cNvSpPr>
          <p:nvPr>
            <p:ph type="sldNum" sz="quarter" idx="12"/>
          </p:nvPr>
        </p:nvSpPr>
        <p:spPr/>
        <p:txBody>
          <a:bodyPr/>
          <a:lstStyle/>
          <a:p>
            <a:fld id="{95FC9D7D-E8CD-D54E-B0EF-5C077EA9611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61951"/>
            <a:ext cx="8229600" cy="1238250"/>
          </a:xfrm>
        </p:spPr>
        <p:txBody>
          <a:bodyPr>
            <a:normAutofit fontScale="90000"/>
          </a:bodyPr>
          <a:lstStyle/>
          <a:p>
            <a:r>
              <a:rPr lang="en-US" dirty="0" smtClean="0"/>
              <a:t>Generalizations or Enduring Understandings or Big Ideas are…</a:t>
            </a:r>
            <a:endParaRPr lang="en-US" dirty="0"/>
          </a:p>
        </p:txBody>
      </p:sp>
      <p:sp>
        <p:nvSpPr>
          <p:cNvPr id="5" name="Content Placeholder 2"/>
          <p:cNvSpPr>
            <a:spLocks noGrp="1"/>
          </p:cNvSpPr>
          <p:nvPr>
            <p:ph idx="1"/>
          </p:nvPr>
        </p:nvSpPr>
        <p:spPr>
          <a:xfrm>
            <a:off x="457200" y="1905000"/>
            <a:ext cx="8229600" cy="4038600"/>
          </a:xfrm>
        </p:spPr>
        <p:txBody>
          <a:bodyPr>
            <a:normAutofit/>
          </a:bodyPr>
          <a:lstStyle/>
          <a:p>
            <a:pPr algn="ctr">
              <a:buNone/>
            </a:pPr>
            <a:r>
              <a:rPr lang="en-US" altLang="en-US" sz="3600" dirty="0" smtClean="0"/>
              <a:t>Two or more concepts in a relationship</a:t>
            </a:r>
          </a:p>
          <a:p>
            <a:pPr algn="ctr">
              <a:buNone/>
            </a:pPr>
            <a:endParaRPr lang="en-US" sz="3600" dirty="0" smtClean="0"/>
          </a:p>
          <a:p>
            <a:pPr algn="ctr">
              <a:buNone/>
            </a:pPr>
            <a:r>
              <a:rPr lang="en-US" altLang="en-US" sz="3600" dirty="0" smtClean="0"/>
              <a:t>What do I understand as a result of my study that I can transfer to new situations?</a:t>
            </a:r>
          </a:p>
        </p:txBody>
      </p:sp>
      <p:sp>
        <p:nvSpPr>
          <p:cNvPr id="6" name="Slide Number Placeholder 5"/>
          <p:cNvSpPr>
            <a:spLocks noGrp="1"/>
          </p:cNvSpPr>
          <p:nvPr>
            <p:ph type="sldNum" sz="quarter" idx="12"/>
          </p:nvPr>
        </p:nvSpPr>
        <p:spPr/>
        <p:txBody>
          <a:bodyPr/>
          <a:lstStyle/>
          <a:p>
            <a:fld id="{95FC9D7D-E8CD-D54E-B0EF-5C077EA9611F}" type="slidenum">
              <a:rPr lang="en-US" smtClean="0"/>
              <a:pPr/>
              <a:t>51</a:t>
            </a:fld>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466" y="1935126"/>
            <a:ext cx="7903836" cy="4401205"/>
          </a:xfrm>
          <a:prstGeom prst="rect">
            <a:avLst/>
          </a:prstGeom>
          <a:noFill/>
        </p:spPr>
        <p:txBody>
          <a:bodyPr wrap="square" rtlCol="0">
            <a:spAutoFit/>
          </a:bodyPr>
          <a:lstStyle/>
          <a:p>
            <a:r>
              <a:rPr lang="en-US" sz="3200" dirty="0" smtClean="0"/>
              <a:t>Learning Progressions</a:t>
            </a:r>
          </a:p>
          <a:p>
            <a:r>
              <a:rPr lang="en-US" sz="2800" dirty="0" smtClean="0">
                <a:hlinkClick r:id="rId3"/>
              </a:rPr>
              <a:t>http://</a:t>
            </a:r>
            <a:r>
              <a:rPr lang="en-US" sz="2800" dirty="0" smtClean="0">
                <a:hlinkClick r:id="rId3"/>
              </a:rPr>
              <a:t>www.doe.k12.de.us/commoncore/math/files/Delware_Learning_Progressions.pdf</a:t>
            </a:r>
            <a:endParaRPr lang="en-US" sz="2800" dirty="0" smtClean="0"/>
          </a:p>
          <a:p>
            <a:endParaRPr lang="en-US" sz="3200" dirty="0" smtClean="0"/>
          </a:p>
          <a:p>
            <a:endParaRPr lang="en-US" sz="3200" dirty="0" smtClean="0"/>
          </a:p>
          <a:p>
            <a:r>
              <a:rPr lang="en-US" sz="3200" dirty="0" smtClean="0"/>
              <a:t>Standards Insight</a:t>
            </a:r>
            <a:endParaRPr lang="en-US" sz="3200" dirty="0" smtClean="0"/>
          </a:p>
          <a:p>
            <a:r>
              <a:rPr lang="en-US" sz="3200" dirty="0" smtClean="0">
                <a:hlinkClick r:id="rId4"/>
              </a:rPr>
              <a:t>http://aea8.ia.standardsinsight.org/</a:t>
            </a:r>
            <a:endParaRPr lang="en-US" sz="3200" dirty="0" smtClean="0"/>
          </a:p>
          <a:p>
            <a:endParaRPr lang="en-US" sz="3200" dirty="0" smtClean="0"/>
          </a:p>
          <a:p>
            <a:endParaRPr lang="en-US" sz="3200" dirty="0"/>
          </a:p>
        </p:txBody>
      </p:sp>
      <p:sp>
        <p:nvSpPr>
          <p:cNvPr id="58370" name="AutoShape 2" descr="CID:%7b88F812D4-37B9-4ED1-8FB3-AC2E5469A0E7%7d/SI_screen_shot.png"/>
          <p:cNvSpPr>
            <a:spLocks noChangeAspect="1" noChangeArrowheads="1"/>
          </p:cNvSpPr>
          <p:nvPr/>
        </p:nvSpPr>
        <p:spPr bwMode="auto">
          <a:xfrm>
            <a:off x="4572000" y="-46036"/>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ID:%7b88F812D4-37B9-4ED1-8FB3-AC2E5469A0E7%7d/SI_screen_shot.png"/>
          <p:cNvSpPr>
            <a:spLocks noChangeAspect="1" noChangeArrowheads="1"/>
          </p:cNvSpPr>
          <p:nvPr/>
        </p:nvSpPr>
        <p:spPr bwMode="auto">
          <a:xfrm>
            <a:off x="4572000" y="-46036"/>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tandardinsight logo pic.png"/>
          <p:cNvPicPr>
            <a:picLocks noChangeAspect="1"/>
          </p:cNvPicPr>
          <p:nvPr/>
        </p:nvPicPr>
        <p:blipFill>
          <a:blip r:embed="rId5"/>
          <a:stretch>
            <a:fillRect/>
          </a:stretch>
        </p:blipFill>
        <p:spPr>
          <a:xfrm>
            <a:off x="0" y="678972"/>
            <a:ext cx="9144000" cy="840415"/>
          </a:xfrm>
          <a:prstGeom prst="rect">
            <a:avLst/>
          </a:prstGeom>
        </p:spPr>
      </p:pic>
      <p:sp>
        <p:nvSpPr>
          <p:cNvPr id="8" name="Slide Number Placeholder 7"/>
          <p:cNvSpPr>
            <a:spLocks noGrp="1"/>
          </p:cNvSpPr>
          <p:nvPr>
            <p:ph type="sldNum" sz="quarter" idx="12"/>
          </p:nvPr>
        </p:nvSpPr>
        <p:spPr/>
        <p:txBody>
          <a:bodyPr/>
          <a:lstStyle/>
          <a:p>
            <a:fld id="{95FC9D7D-E8CD-D54E-B0EF-5C077EA9611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 </a:t>
            </a:r>
            <a:r>
              <a:rPr lang="en-US" dirty="0" err="1" smtClean="0"/>
              <a:t>Prob</a:t>
            </a:r>
            <a:r>
              <a:rPr lang="en-US" dirty="0" smtClean="0"/>
              <a:t> &amp; Stat Discuss</a:t>
            </a:r>
            <a:endParaRPr lang="en-US" dirty="0"/>
          </a:p>
        </p:txBody>
      </p:sp>
      <p:sp>
        <p:nvSpPr>
          <p:cNvPr id="3" name="Content Placeholder 2"/>
          <p:cNvSpPr>
            <a:spLocks noGrp="1"/>
          </p:cNvSpPr>
          <p:nvPr>
            <p:ph idx="1"/>
          </p:nvPr>
        </p:nvSpPr>
        <p:spPr>
          <a:xfrm>
            <a:off x="549277" y="2200277"/>
            <a:ext cx="8347075" cy="2790825"/>
          </a:xfrm>
        </p:spPr>
        <p:txBody>
          <a:bodyPr>
            <a:noAutofit/>
          </a:bodyPr>
          <a:lstStyle/>
          <a:p>
            <a:pPr>
              <a:buNone/>
            </a:pPr>
            <a:r>
              <a:rPr lang="en-US" sz="3200" b="1" dirty="0" smtClean="0"/>
              <a:t>Journal – </a:t>
            </a:r>
          </a:p>
          <a:p>
            <a:pPr>
              <a:buNone/>
            </a:pPr>
            <a:r>
              <a:rPr lang="en-US" sz="3200" b="1" dirty="0" smtClean="0"/>
              <a:t>What are my most important takeaways so far about the standards for Statistics and Probability?</a:t>
            </a:r>
          </a:p>
        </p:txBody>
      </p:sp>
      <p:sp>
        <p:nvSpPr>
          <p:cNvPr id="4" name="Slide Number Placeholder 3"/>
          <p:cNvSpPr>
            <a:spLocks noGrp="1"/>
          </p:cNvSpPr>
          <p:nvPr>
            <p:ph type="sldNum" sz="quarter" idx="12"/>
          </p:nvPr>
        </p:nvSpPr>
        <p:spPr/>
        <p:txBody>
          <a:bodyPr/>
          <a:lstStyle/>
          <a:p>
            <a:fld id="{95FC9D7D-E8CD-D54E-B0EF-5C077EA9611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p:txBody>
          <a:bodyPr>
            <a:normAutofit/>
          </a:bodyPr>
          <a:lstStyle/>
          <a:p>
            <a:r>
              <a:rPr lang="en-US" sz="2800" dirty="0" smtClean="0">
                <a:hlinkClick r:id="rId3"/>
              </a:rPr>
              <a:t>http://</a:t>
            </a:r>
            <a:r>
              <a:rPr lang="en-US" sz="2800" dirty="0" smtClean="0">
                <a:hlinkClick r:id="rId3"/>
              </a:rPr>
              <a:t>www.polleverywhere.com/multiple_choice_polls/LTM3MDA2ODk0OA</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a:t>
            </a:r>
            <a:endParaRPr lang="en-US" dirty="0"/>
          </a:p>
        </p:txBody>
      </p:sp>
      <p:sp>
        <p:nvSpPr>
          <p:cNvPr id="3" name="Content Placeholder 2"/>
          <p:cNvSpPr>
            <a:spLocks noGrp="1"/>
          </p:cNvSpPr>
          <p:nvPr>
            <p:ph idx="1"/>
          </p:nvPr>
        </p:nvSpPr>
        <p:spPr/>
        <p:txBody>
          <a:bodyPr>
            <a:normAutofit/>
          </a:bodyPr>
          <a:lstStyle/>
          <a:p>
            <a:pPr marL="9525" indent="-9525">
              <a:buNone/>
            </a:pPr>
            <a:r>
              <a:rPr lang="en-US" dirty="0" smtClean="0"/>
              <a:t>	Solve this problem, and then we will use this as an entry point to help us understand the Algebra Standards.</a:t>
            </a:r>
          </a:p>
          <a:p>
            <a:pPr>
              <a:buNone/>
            </a:pPr>
            <a:r>
              <a:rPr lang="en-US" dirty="0" smtClean="0"/>
              <a:t>Solve this system:</a:t>
            </a:r>
          </a:p>
          <a:p>
            <a:pPr>
              <a:buNone/>
            </a:pPr>
            <a:endParaRPr lang="en-US" dirty="0" smtClean="0"/>
          </a:p>
          <a:p>
            <a:pPr marL="0" indent="3175">
              <a:buNone/>
            </a:pPr>
            <a:endParaRPr lang="en-US" dirty="0" smtClean="0"/>
          </a:p>
          <a:p>
            <a:pPr marL="0" indent="3175">
              <a:buNone/>
            </a:pPr>
            <a:r>
              <a:rPr lang="en-US" dirty="0" smtClean="0"/>
              <a:t>Compare your solution with a neighbor’s solution. And look at the method used to solve it.</a:t>
            </a:r>
          </a:p>
          <a:p>
            <a:pPr marL="0" indent="3175">
              <a:buNone/>
            </a:pPr>
            <a:r>
              <a:rPr lang="en-US" dirty="0" smtClean="0"/>
              <a:t>Describe other possible solution methods.</a:t>
            </a:r>
          </a:p>
        </p:txBody>
      </p:sp>
      <p:graphicFrame>
        <p:nvGraphicFramePr>
          <p:cNvPr id="4" name="Object 3"/>
          <p:cNvGraphicFramePr>
            <a:graphicFrameLocks noChangeAspect="1"/>
          </p:cNvGraphicFramePr>
          <p:nvPr/>
        </p:nvGraphicFramePr>
        <p:xfrm>
          <a:off x="4197352" y="3232152"/>
          <a:ext cx="1435169" cy="754072"/>
        </p:xfrm>
        <a:graphic>
          <a:graphicData uri="http://schemas.openxmlformats.org/presentationml/2006/ole">
            <p:oleObj spid="_x0000_s44034" name="Equation" r:id="rId4" imgW="749300" imgH="393700" progId="Equation.3">
              <p:embed/>
            </p:oleObj>
          </a:graphicData>
        </a:graphic>
      </p:graphicFrame>
      <p:sp>
        <p:nvSpPr>
          <p:cNvPr id="5" name="Slide Number Placeholder 4"/>
          <p:cNvSpPr>
            <a:spLocks noGrp="1"/>
          </p:cNvSpPr>
          <p:nvPr>
            <p:ph type="sldNum" sz="quarter" idx="12"/>
          </p:nvPr>
        </p:nvSpPr>
        <p:spPr/>
        <p:txBody>
          <a:bodyPr/>
          <a:lstStyle/>
          <a:p>
            <a:fld id="{95FC9D7D-E8CD-D54E-B0EF-5C077EA9611F}"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68"/>
            <a:ext cx="8229600" cy="1143000"/>
          </a:xfrm>
        </p:spPr>
        <p:txBody>
          <a:bodyPr/>
          <a:lstStyle/>
          <a:p>
            <a:r>
              <a:rPr lang="en-US" dirty="0" smtClean="0"/>
              <a:t>Algebra</a:t>
            </a:r>
            <a:endParaRPr lang="en-US" dirty="0"/>
          </a:p>
        </p:txBody>
      </p:sp>
      <p:sp>
        <p:nvSpPr>
          <p:cNvPr id="3" name="Content Placeholder 2"/>
          <p:cNvSpPr>
            <a:spLocks noGrp="1"/>
          </p:cNvSpPr>
          <p:nvPr>
            <p:ph idx="1"/>
          </p:nvPr>
        </p:nvSpPr>
        <p:spPr>
          <a:xfrm>
            <a:off x="549275" y="1600202"/>
            <a:ext cx="8042276" cy="4876799"/>
          </a:xfrm>
        </p:spPr>
        <p:txBody>
          <a:bodyPr>
            <a:normAutofit/>
          </a:bodyPr>
          <a:lstStyle/>
          <a:p>
            <a:pPr>
              <a:buNone/>
            </a:pPr>
            <a:r>
              <a:rPr lang="en-US" dirty="0" smtClean="0"/>
              <a:t>Work and discuss with a neighbor:</a:t>
            </a:r>
          </a:p>
          <a:p>
            <a:r>
              <a:rPr lang="en-US" dirty="0" smtClean="0"/>
              <a:t>At what grade level and in what course is this problem and topic typically taught currently?</a:t>
            </a:r>
          </a:p>
          <a:p>
            <a:endParaRPr lang="en-US" dirty="0" smtClean="0"/>
          </a:p>
          <a:p>
            <a:endParaRPr lang="en-US" dirty="0" smtClean="0"/>
          </a:p>
          <a:p>
            <a:r>
              <a:rPr lang="en-US" dirty="0" smtClean="0"/>
              <a:t>Examine the Iowa Core Mathematics document to find out where this topic appears in the standards.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386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a:xfrm>
            <a:off x="4038600" y="2667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dirty="0" smtClean="0"/>
              <a:t>Iowa Core Mathematics Transition for Algebra I</a:t>
            </a:r>
          </a:p>
        </p:txBody>
      </p:sp>
      <p:sp>
        <p:nvSpPr>
          <p:cNvPr id="2053" name="Content Placeholder 4"/>
          <p:cNvSpPr>
            <a:spLocks noGrp="1"/>
          </p:cNvSpPr>
          <p:nvPr>
            <p:ph idx="1"/>
          </p:nvPr>
        </p:nvSpPr>
        <p:spPr>
          <a:xfrm>
            <a:off x="457200" y="1524000"/>
            <a:ext cx="8458200" cy="5105400"/>
          </a:xfrm>
        </p:spPr>
        <p:txBody>
          <a:bodyPr/>
          <a:lstStyle/>
          <a:p>
            <a:pPr eaLnBrk="1" hangingPunct="1">
              <a:buFont typeface="Arial" charset="0"/>
              <a:buNone/>
            </a:pPr>
            <a:r>
              <a:rPr lang="en-US" smtClean="0"/>
              <a:t>Traditional Curriculum in Iowa</a:t>
            </a:r>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z="1600" smtClean="0"/>
          </a:p>
          <a:p>
            <a:pPr eaLnBrk="1" hangingPunct="1">
              <a:buFont typeface="Arial" charset="0"/>
              <a:buNone/>
            </a:pPr>
            <a:r>
              <a:rPr lang="en-US" smtClean="0"/>
              <a:t>Iowa Core Curriculum</a:t>
            </a:r>
          </a:p>
        </p:txBody>
      </p:sp>
      <p:sp>
        <p:nvSpPr>
          <p:cNvPr id="6" name="Rectangle 5"/>
          <p:cNvSpPr/>
          <p:nvPr/>
        </p:nvSpPr>
        <p:spPr>
          <a:xfrm>
            <a:off x="6858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3622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7150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73914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762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2438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114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791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467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3" name="TextBox 15"/>
          <p:cNvSpPr txBox="1">
            <a:spLocks noChangeArrowheads="1"/>
          </p:cNvSpPr>
          <p:nvPr/>
        </p:nvSpPr>
        <p:spPr bwMode="auto">
          <a:xfrm>
            <a:off x="838202" y="2514601"/>
            <a:ext cx="1098551" cy="369332"/>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2064" name="TextBox 16"/>
          <p:cNvSpPr txBox="1">
            <a:spLocks noChangeArrowheads="1"/>
          </p:cNvSpPr>
          <p:nvPr/>
        </p:nvSpPr>
        <p:spPr bwMode="auto">
          <a:xfrm>
            <a:off x="2514602" y="2514601"/>
            <a:ext cx="1098551" cy="369332"/>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065" name="TextBox 18"/>
          <p:cNvSpPr txBox="1">
            <a:spLocks noChangeArrowheads="1"/>
          </p:cNvSpPr>
          <p:nvPr/>
        </p:nvSpPr>
        <p:spPr bwMode="auto">
          <a:xfrm>
            <a:off x="7467602" y="2514601"/>
            <a:ext cx="1098551" cy="369332"/>
          </a:xfrm>
          <a:prstGeom prst="rect">
            <a:avLst/>
          </a:prstGeom>
          <a:noFill/>
          <a:ln w="9525">
            <a:noFill/>
            <a:miter lim="800000"/>
            <a:headEnd/>
            <a:tailEnd/>
          </a:ln>
        </p:spPr>
        <p:txBody>
          <a:bodyPr>
            <a:spAutoFit/>
          </a:bodyPr>
          <a:lstStyle/>
          <a:p>
            <a:r>
              <a:rPr lang="en-US">
                <a:latin typeface="Calibri" pitchFamily="34" charset="0"/>
              </a:rPr>
              <a:t>Algebra 2</a:t>
            </a:r>
          </a:p>
        </p:txBody>
      </p:sp>
      <p:sp>
        <p:nvSpPr>
          <p:cNvPr id="2066" name="TextBox 19"/>
          <p:cNvSpPr txBox="1">
            <a:spLocks noChangeArrowheads="1"/>
          </p:cNvSpPr>
          <p:nvPr/>
        </p:nvSpPr>
        <p:spPr bwMode="auto">
          <a:xfrm>
            <a:off x="5867400" y="2514601"/>
            <a:ext cx="1219200" cy="369332"/>
          </a:xfrm>
          <a:prstGeom prst="rect">
            <a:avLst/>
          </a:prstGeom>
          <a:noFill/>
          <a:ln w="9525">
            <a:noFill/>
            <a:miter lim="800000"/>
            <a:headEnd/>
            <a:tailEnd/>
          </a:ln>
        </p:spPr>
        <p:txBody>
          <a:bodyPr>
            <a:spAutoFit/>
          </a:bodyPr>
          <a:lstStyle/>
          <a:p>
            <a:r>
              <a:rPr lang="en-US">
                <a:latin typeface="Calibri" pitchFamily="34" charset="0"/>
              </a:rPr>
              <a:t>Geometry</a:t>
            </a:r>
          </a:p>
        </p:txBody>
      </p:sp>
      <p:sp>
        <p:nvSpPr>
          <p:cNvPr id="19" name="Teardrop 18"/>
          <p:cNvSpPr/>
          <p:nvPr/>
        </p:nvSpPr>
        <p:spPr>
          <a:xfrm rot="19482499">
            <a:off x="4373565" y="3517900"/>
            <a:ext cx="473075" cy="520700"/>
          </a:xfrm>
          <a:prstGeom prst="teardrop">
            <a:avLst>
              <a:gd name="adj" fmla="val 183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8" name="TextBox 18"/>
          <p:cNvSpPr txBox="1">
            <a:spLocks noChangeArrowheads="1"/>
          </p:cNvSpPr>
          <p:nvPr/>
        </p:nvSpPr>
        <p:spPr bwMode="auto">
          <a:xfrm>
            <a:off x="7620002" y="5257801"/>
            <a:ext cx="1098551" cy="369332"/>
          </a:xfrm>
          <a:prstGeom prst="rect">
            <a:avLst/>
          </a:prstGeom>
          <a:noFill/>
          <a:ln w="9525">
            <a:noFill/>
            <a:miter lim="800000"/>
            <a:headEnd/>
            <a:tailEnd/>
          </a:ln>
        </p:spPr>
        <p:txBody>
          <a:bodyPr>
            <a:spAutoFit/>
          </a:bodyPr>
          <a:lstStyle/>
          <a:p>
            <a:r>
              <a:rPr lang="en-US">
                <a:latin typeface="Calibri" pitchFamily="34" charset="0"/>
              </a:rPr>
              <a:t>Algebra 2</a:t>
            </a:r>
          </a:p>
        </p:txBody>
      </p:sp>
      <p:sp>
        <p:nvSpPr>
          <p:cNvPr id="2069" name="TextBox 19"/>
          <p:cNvSpPr txBox="1">
            <a:spLocks noChangeArrowheads="1"/>
          </p:cNvSpPr>
          <p:nvPr/>
        </p:nvSpPr>
        <p:spPr bwMode="auto">
          <a:xfrm>
            <a:off x="5867400" y="5334001"/>
            <a:ext cx="1219200" cy="369332"/>
          </a:xfrm>
          <a:prstGeom prst="rect">
            <a:avLst/>
          </a:prstGeom>
          <a:noFill/>
          <a:ln w="9525">
            <a:noFill/>
            <a:miter lim="800000"/>
            <a:headEnd/>
            <a:tailEnd/>
          </a:ln>
        </p:spPr>
        <p:txBody>
          <a:bodyPr>
            <a:spAutoFit/>
          </a:bodyPr>
          <a:lstStyle/>
          <a:p>
            <a:r>
              <a:rPr lang="en-US">
                <a:latin typeface="Calibri" pitchFamily="34" charset="0"/>
              </a:rPr>
              <a:t>Geometry</a:t>
            </a:r>
          </a:p>
        </p:txBody>
      </p:sp>
      <p:sp>
        <p:nvSpPr>
          <p:cNvPr id="2070" name="TextBox 17"/>
          <p:cNvSpPr txBox="1">
            <a:spLocks noChangeArrowheads="1"/>
          </p:cNvSpPr>
          <p:nvPr/>
        </p:nvSpPr>
        <p:spPr bwMode="auto">
          <a:xfrm>
            <a:off x="4267202" y="5334001"/>
            <a:ext cx="1098551" cy="369332"/>
          </a:xfrm>
          <a:prstGeom prst="rect">
            <a:avLst/>
          </a:prstGeom>
          <a:noFill/>
          <a:ln w="9525">
            <a:noFill/>
            <a:miter lim="800000"/>
            <a:headEnd/>
            <a:tailEnd/>
          </a:ln>
        </p:spPr>
        <p:txBody>
          <a:bodyPr>
            <a:spAutoFit/>
          </a:bodyPr>
          <a:lstStyle/>
          <a:p>
            <a:r>
              <a:rPr lang="en-US">
                <a:latin typeface="Calibri" pitchFamily="34" charset="0"/>
              </a:rPr>
              <a:t>Algebra 1</a:t>
            </a:r>
          </a:p>
        </p:txBody>
      </p:sp>
      <p:sp>
        <p:nvSpPr>
          <p:cNvPr id="2071" name="TextBox 16"/>
          <p:cNvSpPr txBox="1">
            <a:spLocks noChangeArrowheads="1"/>
          </p:cNvSpPr>
          <p:nvPr/>
        </p:nvSpPr>
        <p:spPr bwMode="auto">
          <a:xfrm>
            <a:off x="2590802" y="5257801"/>
            <a:ext cx="1098551" cy="369332"/>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072" name="TextBox 15"/>
          <p:cNvSpPr txBox="1">
            <a:spLocks noChangeArrowheads="1"/>
          </p:cNvSpPr>
          <p:nvPr/>
        </p:nvSpPr>
        <p:spPr bwMode="auto">
          <a:xfrm>
            <a:off x="914402" y="5257801"/>
            <a:ext cx="1098551" cy="369332"/>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35" name="Rectangle 34"/>
          <p:cNvSpPr/>
          <p:nvPr/>
        </p:nvSpPr>
        <p:spPr>
          <a:xfrm>
            <a:off x="4038600" y="2133600"/>
            <a:ext cx="1371600" cy="304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620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ardrop 36"/>
          <p:cNvSpPr/>
          <p:nvPr/>
        </p:nvSpPr>
        <p:spPr>
          <a:xfrm rot="9048153">
            <a:off x="4252915" y="2503490"/>
            <a:ext cx="1028700" cy="523875"/>
          </a:xfrm>
          <a:prstGeom prst="teardrop">
            <a:avLst>
              <a:gd name="adj" fmla="val 1426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ardrop 39"/>
          <p:cNvSpPr/>
          <p:nvPr/>
        </p:nvSpPr>
        <p:spPr>
          <a:xfrm rot="19381386">
            <a:off x="3614741" y="3852863"/>
            <a:ext cx="871537" cy="657225"/>
          </a:xfrm>
          <a:prstGeom prst="teardrop">
            <a:avLst>
              <a:gd name="adj" fmla="val 192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ounded Rectangle 43"/>
          <p:cNvSpPr/>
          <p:nvPr/>
        </p:nvSpPr>
        <p:spPr>
          <a:xfrm>
            <a:off x="24384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038600" y="2133600"/>
            <a:ext cx="1371600" cy="609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ardrop 45"/>
          <p:cNvSpPr/>
          <p:nvPr/>
        </p:nvSpPr>
        <p:spPr>
          <a:xfrm rot="17640247">
            <a:off x="4187826" y="2589214"/>
            <a:ext cx="463550" cy="460375"/>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1148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reeform 62"/>
          <p:cNvSpPr/>
          <p:nvPr/>
        </p:nvSpPr>
        <p:spPr>
          <a:xfrm>
            <a:off x="4114802" y="3352800"/>
            <a:ext cx="1697039" cy="3429000"/>
          </a:xfrm>
          <a:custGeom>
            <a:avLst/>
            <a:gdLst>
              <a:gd name="connsiteX0" fmla="*/ 1248770 w 1696872"/>
              <a:gd name="connsiteY0" fmla="*/ 0 h 3889612"/>
              <a:gd name="connsiteX1" fmla="*/ 1603612 w 1696872"/>
              <a:gd name="connsiteY1" fmla="*/ 750627 h 3889612"/>
              <a:gd name="connsiteX2" fmla="*/ 1603612 w 1696872"/>
              <a:gd name="connsiteY2" fmla="*/ 1433015 h 3889612"/>
              <a:gd name="connsiteX3" fmla="*/ 1480782 w 1696872"/>
              <a:gd name="connsiteY3" fmla="*/ 1746913 h 3889612"/>
              <a:gd name="connsiteX4" fmla="*/ 1617260 w 1696872"/>
              <a:gd name="connsiteY4" fmla="*/ 2524836 h 3889612"/>
              <a:gd name="connsiteX5" fmla="*/ 1467135 w 1696872"/>
              <a:gd name="connsiteY5" fmla="*/ 3507475 h 3889612"/>
              <a:gd name="connsiteX6" fmla="*/ 238836 w 1696872"/>
              <a:gd name="connsiteY6" fmla="*/ 3480179 h 3889612"/>
              <a:gd name="connsiteX7" fmla="*/ 34120 w 1696872"/>
              <a:gd name="connsiteY7" fmla="*/ 3889612 h 3889612"/>
              <a:gd name="connsiteX8" fmla="*/ 34120 w 1696872"/>
              <a:gd name="connsiteY8" fmla="*/ 3889612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872" h="3889612">
                <a:moveTo>
                  <a:pt x="1248770" y="0"/>
                </a:moveTo>
                <a:cubicBezTo>
                  <a:pt x="1396621" y="255895"/>
                  <a:pt x="1544472" y="511791"/>
                  <a:pt x="1603612" y="750627"/>
                </a:cubicBezTo>
                <a:cubicBezTo>
                  <a:pt x="1662752" y="989463"/>
                  <a:pt x="1624084" y="1266967"/>
                  <a:pt x="1603612" y="1433015"/>
                </a:cubicBezTo>
                <a:cubicBezTo>
                  <a:pt x="1583140" y="1599063"/>
                  <a:pt x="1478507" y="1564943"/>
                  <a:pt x="1480782" y="1746913"/>
                </a:cubicBezTo>
                <a:cubicBezTo>
                  <a:pt x="1483057" y="1928883"/>
                  <a:pt x="1619534" y="2231409"/>
                  <a:pt x="1617260" y="2524836"/>
                </a:cubicBezTo>
                <a:cubicBezTo>
                  <a:pt x="1614986" y="2818263"/>
                  <a:pt x="1696872" y="3348251"/>
                  <a:pt x="1467135" y="3507475"/>
                </a:cubicBezTo>
                <a:cubicBezTo>
                  <a:pt x="1237398" y="3666699"/>
                  <a:pt x="477672" y="3416490"/>
                  <a:pt x="238836" y="3480179"/>
                </a:cubicBezTo>
                <a:cubicBezTo>
                  <a:pt x="0" y="3543868"/>
                  <a:pt x="34120" y="3889612"/>
                  <a:pt x="34120" y="3889612"/>
                </a:cubicBezTo>
                <a:lnTo>
                  <a:pt x="34120" y="3889612"/>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Flowchart: Connector 63"/>
          <p:cNvSpPr/>
          <p:nvPr/>
        </p:nvSpPr>
        <p:spPr>
          <a:xfrm>
            <a:off x="5334000" y="30480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lowchart: Connector 69"/>
          <p:cNvSpPr/>
          <p:nvPr/>
        </p:nvSpPr>
        <p:spPr>
          <a:xfrm>
            <a:off x="52578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lowchart: Connector 70"/>
          <p:cNvSpPr/>
          <p:nvPr/>
        </p:nvSpPr>
        <p:spPr>
          <a:xfrm>
            <a:off x="51816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lowchart: Connector 71"/>
          <p:cNvSpPr/>
          <p:nvPr/>
        </p:nvSpPr>
        <p:spPr>
          <a:xfrm>
            <a:off x="5257800" y="29718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6" name="TextBox 17"/>
          <p:cNvSpPr txBox="1">
            <a:spLocks noChangeArrowheads="1"/>
          </p:cNvSpPr>
          <p:nvPr/>
        </p:nvSpPr>
        <p:spPr bwMode="auto">
          <a:xfrm>
            <a:off x="4114802" y="2514601"/>
            <a:ext cx="1098551" cy="369332"/>
          </a:xfrm>
          <a:prstGeom prst="rect">
            <a:avLst/>
          </a:prstGeom>
          <a:noFill/>
          <a:ln w="9525">
            <a:noFill/>
            <a:miter lim="800000"/>
            <a:headEnd/>
            <a:tailEnd/>
          </a:ln>
        </p:spPr>
        <p:txBody>
          <a:bodyPr>
            <a:spAutoFit/>
          </a:bodyPr>
          <a:lstStyle/>
          <a:p>
            <a:r>
              <a:rPr lang="en-US">
                <a:latin typeface="Calibri" pitchFamily="34" charset="0"/>
              </a:rPr>
              <a:t>Algebra 1</a:t>
            </a:r>
          </a:p>
        </p:txBody>
      </p:sp>
      <p:sp>
        <p:nvSpPr>
          <p:cNvPr id="39" name="Rectangle 38"/>
          <p:cNvSpPr/>
          <p:nvPr/>
        </p:nvSpPr>
        <p:spPr>
          <a:xfrm>
            <a:off x="4038600" y="3048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Slide Number Placeholder 40"/>
          <p:cNvSpPr>
            <a:spLocks noGrp="1"/>
          </p:cNvSpPr>
          <p:nvPr>
            <p:ph type="sldNum" sz="quarter" idx="12"/>
          </p:nvPr>
        </p:nvSpPr>
        <p:spPr/>
        <p:txBody>
          <a:bodyPr/>
          <a:lstStyle/>
          <a:p>
            <a:fld id="{95FC9D7D-E8CD-D54E-B0EF-5C077EA9611F}" type="slidenum">
              <a:rPr lang="en-US" smtClean="0"/>
              <a:pPr/>
              <a:t>57</a:t>
            </a:fld>
            <a:endParaRPr lang="en-US"/>
          </a:p>
        </p:txBody>
      </p:sp>
    </p:spTree>
    <p:custDataLst>
      <p:tags r:id="rId1"/>
    </p:custDataLst>
  </p:cSld>
  <p:clrMapOvr>
    <a:masterClrMapping/>
  </p:clrMapOvr>
  <p:transition spd="slow" advTm="62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150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0" fill="hold"/>
                                        <p:tgtEl>
                                          <p:spTgt spid="35"/>
                                        </p:tgtEl>
                                        <p:attrNameLst>
                                          <p:attrName>ppt_x</p:attrName>
                                        </p:attrNameLst>
                                      </p:cBhvr>
                                      <p:tavLst>
                                        <p:tav tm="0">
                                          <p:val>
                                            <p:strVal val="#ppt_x"/>
                                          </p:val>
                                        </p:tav>
                                        <p:tav tm="100000">
                                          <p:val>
                                            <p:strVal val="#ppt_x"/>
                                          </p:val>
                                        </p:tav>
                                      </p:tavLst>
                                    </p:anim>
                                    <p:anim calcmode="lin" valueType="num">
                                      <p:cBhvr>
                                        <p:cTn id="8" dur="5000" fill="hold"/>
                                        <p:tgtEl>
                                          <p:spTgt spid="35"/>
                                        </p:tgtEl>
                                        <p:attrNameLst>
                                          <p:attrName>ppt_y</p:attrName>
                                        </p:attrNameLst>
                                      </p:cBhvr>
                                      <p:tavLst>
                                        <p:tav tm="0">
                                          <p:val>
                                            <p:strVal val="#ppt_y-#ppt_h/2"/>
                                          </p:val>
                                        </p:tav>
                                        <p:tav tm="100000">
                                          <p:val>
                                            <p:strVal val="#ppt_y"/>
                                          </p:val>
                                        </p:tav>
                                      </p:tavLst>
                                    </p:anim>
                                    <p:anim calcmode="lin" valueType="num">
                                      <p:cBhvr>
                                        <p:cTn id="9" dur="5000" fill="hold"/>
                                        <p:tgtEl>
                                          <p:spTgt spid="35"/>
                                        </p:tgtEl>
                                        <p:attrNameLst>
                                          <p:attrName>ppt_w</p:attrName>
                                        </p:attrNameLst>
                                      </p:cBhvr>
                                      <p:tavLst>
                                        <p:tav tm="0">
                                          <p:val>
                                            <p:strVal val="#ppt_w"/>
                                          </p:val>
                                        </p:tav>
                                        <p:tav tm="100000">
                                          <p:val>
                                            <p:strVal val="#ppt_w"/>
                                          </p:val>
                                        </p:tav>
                                      </p:tavLst>
                                    </p:anim>
                                    <p:anim calcmode="lin" valueType="num">
                                      <p:cBhvr>
                                        <p:cTn id="10" dur="5000" fill="hold"/>
                                        <p:tgtEl>
                                          <p:spTgt spid="35"/>
                                        </p:tgtEl>
                                        <p:attrNameLst>
                                          <p:attrName>ppt_h</p:attrName>
                                        </p:attrNameLst>
                                      </p:cBhvr>
                                      <p:tavLst>
                                        <p:tav tm="0">
                                          <p:val>
                                            <p:fltVal val="0"/>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0" fill="hold"/>
                                        <p:tgtEl>
                                          <p:spTgt spid="19"/>
                                        </p:tgtEl>
                                        <p:attrNameLst>
                                          <p:attrName>ppt_x</p:attrName>
                                        </p:attrNameLst>
                                      </p:cBhvr>
                                      <p:tavLst>
                                        <p:tav tm="0">
                                          <p:val>
                                            <p:strVal val="#ppt_x+#ppt_w/2"/>
                                          </p:val>
                                        </p:tav>
                                        <p:tav tm="100000">
                                          <p:val>
                                            <p:strVal val="#ppt_x"/>
                                          </p:val>
                                        </p:tav>
                                      </p:tavLst>
                                    </p:anim>
                                    <p:anim calcmode="lin" valueType="num">
                                      <p:cBhvr>
                                        <p:cTn id="14" dur="5000" fill="hold"/>
                                        <p:tgtEl>
                                          <p:spTgt spid="19"/>
                                        </p:tgtEl>
                                        <p:attrNameLst>
                                          <p:attrName>ppt_y</p:attrName>
                                        </p:attrNameLst>
                                      </p:cBhvr>
                                      <p:tavLst>
                                        <p:tav tm="0">
                                          <p:val>
                                            <p:strVal val="#ppt_y"/>
                                          </p:val>
                                        </p:tav>
                                        <p:tav tm="100000">
                                          <p:val>
                                            <p:strVal val="#ppt_y"/>
                                          </p:val>
                                        </p:tav>
                                      </p:tavLst>
                                    </p:anim>
                                    <p:anim calcmode="lin" valueType="num">
                                      <p:cBhvr>
                                        <p:cTn id="15" dur="5000" fill="hold"/>
                                        <p:tgtEl>
                                          <p:spTgt spid="19"/>
                                        </p:tgtEl>
                                        <p:attrNameLst>
                                          <p:attrName>ppt_w</p:attrName>
                                        </p:attrNameLst>
                                      </p:cBhvr>
                                      <p:tavLst>
                                        <p:tav tm="0">
                                          <p:val>
                                            <p:fltVal val="0"/>
                                          </p:val>
                                        </p:tav>
                                        <p:tav tm="100000">
                                          <p:val>
                                            <p:strVal val="#ppt_w"/>
                                          </p:val>
                                        </p:tav>
                                      </p:tavLst>
                                    </p:anim>
                                    <p:anim calcmode="lin" valueType="num">
                                      <p:cBhvr>
                                        <p:cTn id="16" dur="5000" fill="hold"/>
                                        <p:tgtEl>
                                          <p:spTgt spid="19"/>
                                        </p:tgtEl>
                                        <p:attrNameLst>
                                          <p:attrName>ppt_h</p:attrName>
                                        </p:attrNameLst>
                                      </p:cBhvr>
                                      <p:tavLst>
                                        <p:tav tm="0">
                                          <p:val>
                                            <p:strVal val="#ppt_h"/>
                                          </p:val>
                                        </p:tav>
                                        <p:tav tm="100000">
                                          <p:val>
                                            <p:strVal val="#ppt_h"/>
                                          </p:val>
                                        </p:tav>
                                      </p:tavLst>
                                    </p:anim>
                                  </p:childTnLst>
                                </p:cTn>
                              </p:par>
                              <p:par>
                                <p:cTn id="17" presetID="0" presetClass="path" presetSubtype="0" accel="50000" decel="50000" fill="hold" nodeType="withEffect">
                                  <p:stCondLst>
                                    <p:cond delay="0"/>
                                  </p:stCondLst>
                                  <p:childTnLst>
                                    <p:animMotion origin="layout" path="M 0.00173 -0.04741 C -0.15122 0.04324 -0.30417 0.1339 -0.36528 0.19125 C -0.42639 0.24861 -0.39584 0.27243 -0.36528 0.29648 " pathEditMode="relative" ptsTypes="aaA">
                                      <p:cBhvr>
                                        <p:cTn id="18" dur="7000" fill="hold"/>
                                        <p:tgtEl>
                                          <p:spTgt spid="19"/>
                                        </p:tgtEl>
                                        <p:attrNameLst>
                                          <p:attrName>ppt_x</p:attrName>
                                          <p:attrName>ppt_y</p:attrName>
                                        </p:attrNameLst>
                                      </p:cBhvr>
                                    </p:animMotion>
                                  </p:childTnLst>
                                </p:cTn>
                              </p:par>
                            </p:childTnLst>
                          </p:cTn>
                        </p:par>
                        <p:par>
                          <p:cTn id="19" fill="hold">
                            <p:stCondLst>
                              <p:cond delay="7000"/>
                            </p:stCondLst>
                            <p:childTnLst>
                              <p:par>
                                <p:cTn id="20" presetID="17"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0" fill="hold"/>
                                        <p:tgtEl>
                                          <p:spTgt spid="36"/>
                                        </p:tgtEl>
                                        <p:attrNameLst>
                                          <p:attrName>ppt_x</p:attrName>
                                        </p:attrNameLst>
                                      </p:cBhvr>
                                      <p:tavLst>
                                        <p:tav tm="0">
                                          <p:val>
                                            <p:strVal val="#ppt_x"/>
                                          </p:val>
                                        </p:tav>
                                        <p:tav tm="100000">
                                          <p:val>
                                            <p:strVal val="#ppt_x"/>
                                          </p:val>
                                        </p:tav>
                                      </p:tavLst>
                                    </p:anim>
                                    <p:anim calcmode="lin" valueType="num">
                                      <p:cBhvr>
                                        <p:cTn id="23" dur="3000" fill="hold"/>
                                        <p:tgtEl>
                                          <p:spTgt spid="36"/>
                                        </p:tgtEl>
                                        <p:attrNameLst>
                                          <p:attrName>ppt_y</p:attrName>
                                        </p:attrNameLst>
                                      </p:cBhvr>
                                      <p:tavLst>
                                        <p:tav tm="0">
                                          <p:val>
                                            <p:strVal val="#ppt_y+#ppt_h/2"/>
                                          </p:val>
                                        </p:tav>
                                        <p:tav tm="100000">
                                          <p:val>
                                            <p:strVal val="#ppt_y"/>
                                          </p:val>
                                        </p:tav>
                                      </p:tavLst>
                                    </p:anim>
                                    <p:anim calcmode="lin" valueType="num">
                                      <p:cBhvr>
                                        <p:cTn id="24" dur="3000" fill="hold"/>
                                        <p:tgtEl>
                                          <p:spTgt spid="36"/>
                                        </p:tgtEl>
                                        <p:attrNameLst>
                                          <p:attrName>ppt_w</p:attrName>
                                        </p:attrNameLst>
                                      </p:cBhvr>
                                      <p:tavLst>
                                        <p:tav tm="0">
                                          <p:val>
                                            <p:strVal val="#ppt_w"/>
                                          </p:val>
                                        </p:tav>
                                        <p:tav tm="100000">
                                          <p:val>
                                            <p:strVal val="#ppt_w"/>
                                          </p:val>
                                        </p:tav>
                                      </p:tavLst>
                                    </p:anim>
                                    <p:anim calcmode="lin" valueType="num">
                                      <p:cBhvr>
                                        <p:cTn id="25" dur="3000" fill="hold"/>
                                        <p:tgtEl>
                                          <p:spTgt spid="36"/>
                                        </p:tgtEl>
                                        <p:attrNameLst>
                                          <p:attrName>ppt_h</p:attrName>
                                        </p:attrNameLst>
                                      </p:cBhvr>
                                      <p:tavLst>
                                        <p:tav tm="0">
                                          <p:val>
                                            <p:fltVal val="0"/>
                                          </p:val>
                                        </p:tav>
                                        <p:tav tm="100000">
                                          <p:val>
                                            <p:strVal val="#ppt_h"/>
                                          </p:val>
                                        </p:tav>
                                      </p:tavLst>
                                    </p:anim>
                                  </p:childTnLst>
                                </p:cTn>
                              </p:par>
                              <p:par>
                                <p:cTn id="26" presetID="5" presetClass="entr" presetSubtype="10" fill="hold" nodeType="withEffect">
                                  <p:stCondLst>
                                    <p:cond delay="1500"/>
                                  </p:stCondLst>
                                  <p:childTnLst>
                                    <p:set>
                                      <p:cBhvr>
                                        <p:cTn id="27" dur="1" fill="hold">
                                          <p:stCondLst>
                                            <p:cond delay="0"/>
                                          </p:stCondLst>
                                        </p:cTn>
                                        <p:tgtEl>
                                          <p:spTgt spid="37"/>
                                        </p:tgtEl>
                                        <p:attrNameLst>
                                          <p:attrName>style.visibility</p:attrName>
                                        </p:attrNameLst>
                                      </p:cBhvr>
                                      <p:to>
                                        <p:strVal val="visible"/>
                                      </p:to>
                                    </p:set>
                                    <p:animEffect transition="in" filter="checkerboard(across)">
                                      <p:cBhvr>
                                        <p:cTn id="28" dur="3000"/>
                                        <p:tgtEl>
                                          <p:spTgt spid="37"/>
                                        </p:tgtEl>
                                      </p:cBhvr>
                                    </p:animEffect>
                                  </p:childTnLst>
                                </p:cTn>
                              </p:par>
                              <p:par>
                                <p:cTn id="29" presetID="17" presetClass="exit" presetSubtype="10" fill="hold" nodeType="with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strVal val="ppt_h"/>
                                          </p:val>
                                        </p:tav>
                                      </p:tavLst>
                                    </p:anim>
                                    <p:set>
                                      <p:cBhvr>
                                        <p:cTn id="32" dur="1" fill="hold">
                                          <p:stCondLst>
                                            <p:cond delay="499"/>
                                          </p:stCondLst>
                                        </p:cTn>
                                        <p:tgtEl>
                                          <p:spTgt spid="19"/>
                                        </p:tgtEl>
                                        <p:attrNameLst>
                                          <p:attrName>style.visibility</p:attrName>
                                        </p:attrNameLst>
                                      </p:cBhvr>
                                      <p:to>
                                        <p:strVal val="hidden"/>
                                      </p:to>
                                    </p:set>
                                  </p:childTnLst>
                                </p:cTn>
                              </p:par>
                            </p:childTnLst>
                          </p:cTn>
                        </p:par>
                        <p:par>
                          <p:cTn id="33" fill="hold">
                            <p:stCondLst>
                              <p:cond delay="11500"/>
                            </p:stCondLst>
                            <p:childTnLst>
                              <p:par>
                                <p:cTn id="34" presetID="1" presetClass="entr" presetSubtype="0" fill="hold" nodeType="afterEffect">
                                  <p:stCondLst>
                                    <p:cond delay="1500"/>
                                  </p:stCondLst>
                                  <p:childTnLst>
                                    <p:set>
                                      <p:cBhvr>
                                        <p:cTn id="35" dur="1" fill="hold">
                                          <p:stCondLst>
                                            <p:cond delay="0"/>
                                          </p:stCondLst>
                                        </p:cTn>
                                        <p:tgtEl>
                                          <p:spTgt spid="40"/>
                                        </p:tgtEl>
                                        <p:attrNameLst>
                                          <p:attrName>style.visibility</p:attrName>
                                        </p:attrNameLst>
                                      </p:cBhvr>
                                      <p:to>
                                        <p:strVal val="visible"/>
                                      </p:to>
                                    </p:set>
                                  </p:childTnLst>
                                </p:cTn>
                              </p:par>
                            </p:childTnLst>
                          </p:cTn>
                        </p:par>
                        <p:par>
                          <p:cTn id="36" fill="hold">
                            <p:stCondLst>
                              <p:cond delay="13000"/>
                            </p:stCondLst>
                            <p:childTnLst>
                              <p:par>
                                <p:cTn id="37" presetID="5" presetClass="exit" presetSubtype="10" fill="hold" nodeType="afterEffect">
                                  <p:stCondLst>
                                    <p:cond delay="1500"/>
                                  </p:stCondLst>
                                  <p:childTnLst>
                                    <p:animEffect transition="out" filter="checkerboard(across)">
                                      <p:cBhvr>
                                        <p:cTn id="38" dur="3000"/>
                                        <p:tgtEl>
                                          <p:spTgt spid="37"/>
                                        </p:tgtEl>
                                      </p:cBhvr>
                                    </p:animEffect>
                                    <p:set>
                                      <p:cBhvr>
                                        <p:cTn id="39" dur="1" fill="hold">
                                          <p:stCondLst>
                                            <p:cond delay="2999"/>
                                          </p:stCondLst>
                                        </p:cTn>
                                        <p:tgtEl>
                                          <p:spTgt spid="37"/>
                                        </p:tgtEl>
                                        <p:attrNameLst>
                                          <p:attrName>style.visibility</p:attrName>
                                        </p:attrNameLst>
                                      </p:cBhvr>
                                      <p:to>
                                        <p:strVal val="hidden"/>
                                      </p:to>
                                    </p:set>
                                  </p:childTnLst>
                                </p:cTn>
                              </p:par>
                              <p:par>
                                <p:cTn id="40" presetID="0" presetClass="path" presetSubtype="0" accel="50000" decel="50000" fill="hold" nodeType="withEffect">
                                  <p:stCondLst>
                                    <p:cond delay="0"/>
                                  </p:stCondLst>
                                  <p:childTnLst>
                                    <p:animMotion origin="layout" path="M 0 0 C -0.04583 0.01804 -0.09166 0.03608 -0.11336 0.07354 C -0.13507 0.11101 -0.12708 0.19773 -0.12986 0.22479 C -0.13263 0.25185 -0.13125 0.24422 -0.12986 0.23658 " pathEditMode="relative" ptsTypes="aaaA">
                                      <p:cBhvr>
                                        <p:cTn id="41" dur="5000" fill="hold"/>
                                        <p:tgtEl>
                                          <p:spTgt spid="40"/>
                                        </p:tgtEl>
                                        <p:attrNameLst>
                                          <p:attrName>ppt_x</p:attrName>
                                          <p:attrName>ppt_y</p:attrName>
                                        </p:attrNameLst>
                                      </p:cBhvr>
                                    </p:animMotion>
                                  </p:childTnLst>
                                </p:cTn>
                              </p:par>
                            </p:childTnLst>
                          </p:cTn>
                        </p:par>
                        <p:par>
                          <p:cTn id="42" fill="hold">
                            <p:stCondLst>
                              <p:cond delay="18000"/>
                            </p:stCondLst>
                            <p:childTnLst>
                              <p:par>
                                <p:cTn id="43" presetID="17" presetClass="entr" presetSubtype="4" fill="hold" grpId="0" nodeType="afterEffect">
                                  <p:stCondLst>
                                    <p:cond delay="15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0" fill="hold"/>
                                        <p:tgtEl>
                                          <p:spTgt spid="44"/>
                                        </p:tgtEl>
                                        <p:attrNameLst>
                                          <p:attrName>ppt_x</p:attrName>
                                        </p:attrNameLst>
                                      </p:cBhvr>
                                      <p:tavLst>
                                        <p:tav tm="0">
                                          <p:val>
                                            <p:strVal val="#ppt_x"/>
                                          </p:val>
                                        </p:tav>
                                        <p:tav tm="100000">
                                          <p:val>
                                            <p:strVal val="#ppt_x"/>
                                          </p:val>
                                        </p:tav>
                                      </p:tavLst>
                                    </p:anim>
                                    <p:anim calcmode="lin" valueType="num">
                                      <p:cBhvr>
                                        <p:cTn id="46" dur="5000" fill="hold"/>
                                        <p:tgtEl>
                                          <p:spTgt spid="44"/>
                                        </p:tgtEl>
                                        <p:attrNameLst>
                                          <p:attrName>ppt_y</p:attrName>
                                        </p:attrNameLst>
                                      </p:cBhvr>
                                      <p:tavLst>
                                        <p:tav tm="0">
                                          <p:val>
                                            <p:strVal val="#ppt_y+#ppt_h/2"/>
                                          </p:val>
                                        </p:tav>
                                        <p:tav tm="100000">
                                          <p:val>
                                            <p:strVal val="#ppt_y"/>
                                          </p:val>
                                        </p:tav>
                                      </p:tavLst>
                                    </p:anim>
                                    <p:anim calcmode="lin" valueType="num">
                                      <p:cBhvr>
                                        <p:cTn id="47" dur="5000" fill="hold"/>
                                        <p:tgtEl>
                                          <p:spTgt spid="44"/>
                                        </p:tgtEl>
                                        <p:attrNameLst>
                                          <p:attrName>ppt_w</p:attrName>
                                        </p:attrNameLst>
                                      </p:cBhvr>
                                      <p:tavLst>
                                        <p:tav tm="0">
                                          <p:val>
                                            <p:strVal val="#ppt_w"/>
                                          </p:val>
                                        </p:tav>
                                        <p:tav tm="100000">
                                          <p:val>
                                            <p:strVal val="#ppt_w"/>
                                          </p:val>
                                        </p:tav>
                                      </p:tavLst>
                                    </p:anim>
                                    <p:anim calcmode="lin" valueType="num">
                                      <p:cBhvr>
                                        <p:cTn id="48" dur="5000" fill="hold"/>
                                        <p:tgtEl>
                                          <p:spTgt spid="44"/>
                                        </p:tgtEl>
                                        <p:attrNameLst>
                                          <p:attrName>ppt_h</p:attrName>
                                        </p:attrNameLst>
                                      </p:cBhvr>
                                      <p:tavLst>
                                        <p:tav tm="0">
                                          <p:val>
                                            <p:fltVal val="0"/>
                                          </p:val>
                                        </p:tav>
                                        <p:tav tm="100000">
                                          <p:val>
                                            <p:strVal val="#ppt_h"/>
                                          </p:val>
                                        </p:tav>
                                      </p:tavLst>
                                    </p:anim>
                                  </p:childTnLst>
                                </p:cTn>
                              </p:par>
                            </p:childTnLst>
                          </p:cTn>
                        </p:par>
                        <p:par>
                          <p:cTn id="49" fill="hold">
                            <p:stCondLst>
                              <p:cond delay="24500"/>
                            </p:stCondLst>
                            <p:childTnLst>
                              <p:par>
                                <p:cTn id="50" presetID="1" presetClass="entr" presetSubtype="0" fill="hold" grpId="0" nodeType="afterEffect">
                                  <p:stCondLst>
                                    <p:cond delay="1500"/>
                                  </p:stCondLst>
                                  <p:childTnLst>
                                    <p:set>
                                      <p:cBhvr>
                                        <p:cTn id="51" dur="1" fill="hold">
                                          <p:stCondLst>
                                            <p:cond delay="0"/>
                                          </p:stCondLst>
                                        </p:cTn>
                                        <p:tgtEl>
                                          <p:spTgt spid="45"/>
                                        </p:tgtEl>
                                        <p:attrNameLst>
                                          <p:attrName>style.visibility</p:attrName>
                                        </p:attrNameLst>
                                      </p:cBhvr>
                                      <p:to>
                                        <p:strVal val="visible"/>
                                      </p:to>
                                    </p:set>
                                  </p:childTnLst>
                                </p:cTn>
                              </p:par>
                            </p:childTnLst>
                          </p:cTn>
                        </p:par>
                        <p:par>
                          <p:cTn id="52" fill="hold">
                            <p:stCondLst>
                              <p:cond delay="26000"/>
                            </p:stCondLst>
                            <p:childTnLst>
                              <p:par>
                                <p:cTn id="53" presetID="17" presetClass="exit" presetSubtype="4" fill="hold" nodeType="afterEffect">
                                  <p:stCondLst>
                                    <p:cond delay="500"/>
                                  </p:stCondLst>
                                  <p:childTnLst>
                                    <p:anim calcmode="lin" valueType="num">
                                      <p:cBhvr>
                                        <p:cTn id="54" dur="5000"/>
                                        <p:tgtEl>
                                          <p:spTgt spid="40"/>
                                        </p:tgtEl>
                                        <p:attrNameLst>
                                          <p:attrName>ppt_x</p:attrName>
                                        </p:attrNameLst>
                                      </p:cBhvr>
                                      <p:tavLst>
                                        <p:tav tm="0">
                                          <p:val>
                                            <p:strVal val="ppt_x"/>
                                          </p:val>
                                        </p:tav>
                                        <p:tav tm="100000">
                                          <p:val>
                                            <p:strVal val="ppt_x"/>
                                          </p:val>
                                        </p:tav>
                                      </p:tavLst>
                                    </p:anim>
                                    <p:anim calcmode="lin" valueType="num">
                                      <p:cBhvr>
                                        <p:cTn id="55" dur="5000"/>
                                        <p:tgtEl>
                                          <p:spTgt spid="40"/>
                                        </p:tgtEl>
                                        <p:attrNameLst>
                                          <p:attrName>ppt_y</p:attrName>
                                        </p:attrNameLst>
                                      </p:cBhvr>
                                      <p:tavLst>
                                        <p:tav tm="0">
                                          <p:val>
                                            <p:strVal val="ppt_y"/>
                                          </p:val>
                                        </p:tav>
                                        <p:tav tm="100000">
                                          <p:val>
                                            <p:strVal val="ppt_y+ppt_h/2"/>
                                          </p:val>
                                        </p:tav>
                                      </p:tavLst>
                                    </p:anim>
                                    <p:anim calcmode="lin" valueType="num">
                                      <p:cBhvr>
                                        <p:cTn id="56" dur="5000"/>
                                        <p:tgtEl>
                                          <p:spTgt spid="40"/>
                                        </p:tgtEl>
                                        <p:attrNameLst>
                                          <p:attrName>ppt_w</p:attrName>
                                        </p:attrNameLst>
                                      </p:cBhvr>
                                      <p:tavLst>
                                        <p:tav tm="0">
                                          <p:val>
                                            <p:strVal val="ppt_w"/>
                                          </p:val>
                                        </p:tav>
                                        <p:tav tm="100000">
                                          <p:val>
                                            <p:strVal val="ppt_w"/>
                                          </p:val>
                                        </p:tav>
                                      </p:tavLst>
                                    </p:anim>
                                    <p:anim calcmode="lin" valueType="num">
                                      <p:cBhvr>
                                        <p:cTn id="57" dur="5000"/>
                                        <p:tgtEl>
                                          <p:spTgt spid="40"/>
                                        </p:tgtEl>
                                        <p:attrNameLst>
                                          <p:attrName>ppt_h</p:attrName>
                                        </p:attrNameLst>
                                      </p:cBhvr>
                                      <p:tavLst>
                                        <p:tav tm="0">
                                          <p:val>
                                            <p:strVal val="ppt_h"/>
                                          </p:val>
                                        </p:tav>
                                        <p:tav tm="100000">
                                          <p:val>
                                            <p:fltVal val="0"/>
                                          </p:val>
                                        </p:tav>
                                      </p:tavLst>
                                    </p:anim>
                                    <p:set>
                                      <p:cBhvr>
                                        <p:cTn id="58" dur="1" fill="hold">
                                          <p:stCondLst>
                                            <p:cond delay="4999"/>
                                          </p:stCondLst>
                                        </p:cTn>
                                        <p:tgtEl>
                                          <p:spTgt spid="40"/>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54" presetClass="path" presetSubtype="0" accel="50000" decel="50000" fill="hold" nodeType="withEffect">
                                  <p:stCondLst>
                                    <p:cond delay="0"/>
                                  </p:stCondLst>
                                  <p:childTnLst>
                                    <p:animMotion origin="layout" path="M -3.33333E-6 0.00046 C 0.00139 -0.01551 0.00834 -0.03055 0.01094 -0.03055 C 0.02674 -0.03055 0.04289 0.21736 0.04289 0.46667 C 0.04289 0.34051 0.05105 0.21736 0.05868 0.21736 C 0.06684 0.21736 0.07448 0.34283 0.07448 0.46667 C 0.07448 0.4037 0.07865 0.34051 0.0823 0.34051 C 0.08664 0.34051 0.09063 0.40208 0.09063 0.46667 C 0.09063 0.4338 0.09254 0.4037 0.0948 0.4037 C 0.0967 0.4037 0.09896 0.43542 0.09896 0.46667 C 0.09896 0.45 0.1 0.4338 0.10087 0.4338 C 0.10157 0.4338 0.10295 0.45 0.10295 0.46667 C 0.10295 0.45787 0.1033 0.45 0.10382 0.45 C 0.10382 0.45208 0.10521 0.45787 0.10521 0.46667 C 0.10521 0.46134 0.10521 0.45787 0.10556 0.45787 C 0.10556 0.45972 0.10608 0.46158 0.10608 0.46667 C 0.10608 0.46366 0.10608 0.46134 0.10608 0.45972 C 0.10677 0.45972 0.10677 0.46158 0.10677 0.46389 C 0.10712 0.46389 0.10712 0.46158 0.10712 0.45972 C 0.10834 0.45972 0.10834 0.46158 0.10834 0.46389 " pathEditMode="relative" rAng="0" ptsTypes="fffffffffffffffffff">
                                      <p:cBhvr>
                                        <p:cTn id="62" dur="8000" fill="hold"/>
                                        <p:tgtEl>
                                          <p:spTgt spid="46"/>
                                        </p:tgtEl>
                                        <p:attrNameLst>
                                          <p:attrName>ppt_x</p:attrName>
                                          <p:attrName>ppt_y</p:attrName>
                                        </p:attrNameLst>
                                      </p:cBhvr>
                                      <p:rCtr x="54" y="218"/>
                                    </p:animMotion>
                                  </p:childTnLst>
                                </p:cTn>
                              </p:par>
                              <p:par>
                                <p:cTn id="63" presetID="17" presetClass="entr" presetSubtype="4"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0" fill="hold"/>
                                        <p:tgtEl>
                                          <p:spTgt spid="47"/>
                                        </p:tgtEl>
                                        <p:attrNameLst>
                                          <p:attrName>ppt_x</p:attrName>
                                        </p:attrNameLst>
                                      </p:cBhvr>
                                      <p:tavLst>
                                        <p:tav tm="0">
                                          <p:val>
                                            <p:strVal val="#ppt_x"/>
                                          </p:val>
                                        </p:tav>
                                        <p:tav tm="100000">
                                          <p:val>
                                            <p:strVal val="#ppt_x"/>
                                          </p:val>
                                        </p:tav>
                                      </p:tavLst>
                                    </p:anim>
                                    <p:anim calcmode="lin" valueType="num">
                                      <p:cBhvr>
                                        <p:cTn id="66" dur="5000" fill="hold"/>
                                        <p:tgtEl>
                                          <p:spTgt spid="47"/>
                                        </p:tgtEl>
                                        <p:attrNameLst>
                                          <p:attrName>ppt_y</p:attrName>
                                        </p:attrNameLst>
                                      </p:cBhvr>
                                      <p:tavLst>
                                        <p:tav tm="0">
                                          <p:val>
                                            <p:strVal val="#ppt_y+#ppt_h/2"/>
                                          </p:val>
                                        </p:tav>
                                        <p:tav tm="100000">
                                          <p:val>
                                            <p:strVal val="#ppt_y"/>
                                          </p:val>
                                        </p:tav>
                                      </p:tavLst>
                                    </p:anim>
                                    <p:anim calcmode="lin" valueType="num">
                                      <p:cBhvr>
                                        <p:cTn id="67" dur="5000" fill="hold"/>
                                        <p:tgtEl>
                                          <p:spTgt spid="47"/>
                                        </p:tgtEl>
                                        <p:attrNameLst>
                                          <p:attrName>ppt_w</p:attrName>
                                        </p:attrNameLst>
                                      </p:cBhvr>
                                      <p:tavLst>
                                        <p:tav tm="0">
                                          <p:val>
                                            <p:strVal val="#ppt_w"/>
                                          </p:val>
                                        </p:tav>
                                        <p:tav tm="100000">
                                          <p:val>
                                            <p:strVal val="#ppt_w"/>
                                          </p:val>
                                        </p:tav>
                                      </p:tavLst>
                                    </p:anim>
                                    <p:anim calcmode="lin" valueType="num">
                                      <p:cBhvr>
                                        <p:cTn id="68" dur="5000" fill="hold"/>
                                        <p:tgtEl>
                                          <p:spTgt spid="47"/>
                                        </p:tgtEl>
                                        <p:attrNameLst>
                                          <p:attrName>ppt_h</p:attrName>
                                        </p:attrNameLst>
                                      </p:cBhvr>
                                      <p:tavLst>
                                        <p:tav tm="0">
                                          <p:val>
                                            <p:fltVal val="0"/>
                                          </p:val>
                                        </p:tav>
                                        <p:tav tm="100000">
                                          <p:val>
                                            <p:strVal val="#ppt_h"/>
                                          </p:val>
                                        </p:tav>
                                      </p:tavLst>
                                    </p:anim>
                                  </p:childTnLst>
                                </p:cTn>
                              </p:par>
                            </p:childTnLst>
                          </p:cTn>
                        </p:par>
                        <p:par>
                          <p:cTn id="69" fill="hold">
                            <p:stCondLst>
                              <p:cond delay="34000"/>
                            </p:stCondLst>
                            <p:childTnLst>
                              <p:par>
                                <p:cTn id="70" presetID="1" presetClass="exit" presetSubtype="0" fill="hold" nodeType="afterEffect">
                                  <p:stCondLst>
                                    <p:cond delay="0"/>
                                  </p:stCondLst>
                                  <p:childTnLst>
                                    <p:set>
                                      <p:cBhvr>
                                        <p:cTn id="71" dur="1" fill="hold">
                                          <p:stCondLst>
                                            <p:cond delay="0"/>
                                          </p:stCondLst>
                                        </p:cTn>
                                        <p:tgtEl>
                                          <p:spTgt spid="46"/>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63"/>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64"/>
                                        </p:tgtEl>
                                        <p:attrNameLst>
                                          <p:attrName>style.visibility</p:attrName>
                                        </p:attrNameLst>
                                      </p:cBhvr>
                                      <p:to>
                                        <p:strVal val="visible"/>
                                      </p:to>
                                    </p:set>
                                  </p:childTnLst>
                                </p:cTn>
                              </p:par>
                              <p:par>
                                <p:cTn id="76" presetID="17" presetClass="entr" presetSubtype="1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0" fill="hold"/>
                                        <p:tgtEl>
                                          <p:spTgt spid="38"/>
                                        </p:tgtEl>
                                        <p:attrNameLst>
                                          <p:attrName>ppt_w</p:attrName>
                                        </p:attrNameLst>
                                      </p:cBhvr>
                                      <p:tavLst>
                                        <p:tav tm="0">
                                          <p:val>
                                            <p:fltVal val="0"/>
                                          </p:val>
                                        </p:tav>
                                        <p:tav tm="100000">
                                          <p:val>
                                            <p:strVal val="#ppt_w"/>
                                          </p:val>
                                        </p:tav>
                                      </p:tavLst>
                                    </p:anim>
                                    <p:anim calcmode="lin" valueType="num">
                                      <p:cBhvr>
                                        <p:cTn id="79" dur="5000" fill="hold"/>
                                        <p:tgtEl>
                                          <p:spTgt spid="38"/>
                                        </p:tgtEl>
                                        <p:attrNameLst>
                                          <p:attrName>ppt_h</p:attrName>
                                        </p:attrNameLst>
                                      </p:cBhvr>
                                      <p:tavLst>
                                        <p:tav tm="0">
                                          <p:val>
                                            <p:strVal val="#ppt_h"/>
                                          </p:val>
                                        </p:tav>
                                        <p:tav tm="100000">
                                          <p:val>
                                            <p:strVal val="#ppt_h"/>
                                          </p:val>
                                        </p:tav>
                                      </p:tavLst>
                                    </p:anim>
                                  </p:childTnLst>
                                </p:cTn>
                              </p:par>
                              <p:par>
                                <p:cTn id="80" presetID="0" presetClass="path" presetSubtype="0" accel="50000" decel="50000" fill="hold" grpId="0" nodeType="withEffect">
                                  <p:stCondLst>
                                    <p:cond delay="0"/>
                                  </p:stCondLst>
                                  <p:childTnLst>
                                    <p:animMotion origin="layout" path="M -0.00504 0.03333 C 0.01041 0.0574 0.02639 0.08148 0.03385 0.10347 C 0.04166 0.12546 0.03958 0.14421 0.03993 0.16458 C 0.04027 0.18518 0.03871 0.21157 0.03541 0.22592 C 0.03211 0.24004 0.02239 0.24004 0.02083 0.25 C 0.01961 0.25995 0.02378 0.26944 0.02673 0.28518 C 0.02968 0.30092 0.03611 0.32592 0.03836 0.34444 C 0.04062 0.36296 0.04062 0.37592 0.03993 0.39629 C 0.03923 0.41666 0.03784 0.45 0.03385 0.46643 C 0.03021 0.4831 0.02552 0.49004 0.01666 0.49629 C 0.00781 0.50254 -0.00573 0.50347 -0.01962 0.5037 C -0.03351 0.5037 -0.05122 0.49976 -0.06598 0.49814 C -0.08039 0.49652 -0.09723 0.48958 -0.10782 0.49236 C -0.11841 0.49537 -0.12535 0.5081 -0.12952 0.51643 C -0.13334 0.52523 -0.13316 0.53472 -0.13247 0.54444 " pathEditMode="relative" rAng="0" ptsTypes="aaaaaaaaaaaaaaA">
                                      <p:cBhvr>
                                        <p:cTn id="81" dur="8000" fill="hold"/>
                                        <p:tgtEl>
                                          <p:spTgt spid="64"/>
                                        </p:tgtEl>
                                        <p:attrNameLst>
                                          <p:attrName>ppt_x</p:attrName>
                                          <p:attrName>ppt_y</p:attrName>
                                        </p:attrNameLst>
                                      </p:cBhvr>
                                      <p:rCtr x="-41" y="256"/>
                                    </p:animMotion>
                                  </p:childTnLst>
                                </p:cTn>
                              </p:par>
                            </p:childTnLst>
                          </p:cTn>
                        </p:par>
                        <p:par>
                          <p:cTn id="82" fill="hold">
                            <p:stCondLst>
                              <p:cond delay="42000"/>
                            </p:stCondLst>
                            <p:childTnLst>
                              <p:par>
                                <p:cTn id="83" presetID="1" presetClass="exit" presetSubtype="0" fill="hold" grpId="1" nodeType="afterEffect">
                                  <p:stCondLst>
                                    <p:cond delay="0"/>
                                  </p:stCondLst>
                                  <p:childTnLst>
                                    <p:set>
                                      <p:cBhvr>
                                        <p:cTn id="84" dur="1" fill="hold">
                                          <p:stCondLst>
                                            <p:cond delay="0"/>
                                          </p:stCondLst>
                                        </p:cTn>
                                        <p:tgtEl>
                                          <p:spTgt spid="6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00313 0.04441 C 0.01563 0.07795 0.02865 0.11196 0.03334 0.1411 C 0.03837 0.17002 0.0349 0.19824 0.0323 0.21836 C 0.03004 0.23872 0.01962 0.2489 0.01823 0.26231 C 0.01702 0.2755 0.0224 0.27827 0.025 0.2984 C 0.02743 0.31852 0.03282 0.34975 0.03334 0.38353 C 0.03403 0.4173 0.04167 0.47952 0.02865 0.50081 C 0.01598 0.52209 -0.02135 0.51145 -0.04305 0.51122 C -0.06493 0.51098 -0.08802 0.49225 -0.10173 0.49965 C -0.11527 0.50682 -0.12135 0.54591 -0.125 0.55517 " pathEditMode="relative" rAng="0" ptsTypes="aaaaaaaaaA">
                                      <p:cBhvr>
                                        <p:cTn id="88" dur="5000" fill="hold"/>
                                        <p:tgtEl>
                                          <p:spTgt spid="72"/>
                                        </p:tgtEl>
                                        <p:attrNameLst>
                                          <p:attrName>ppt_x</p:attrName>
                                          <p:attrName>ppt_y</p:attrName>
                                        </p:attrNameLst>
                                      </p:cBhvr>
                                      <p:rCtr x="-45" y="255"/>
                                    </p:animMotion>
                                  </p:childTnLst>
                                </p:cTn>
                              </p:par>
                            </p:childTnLst>
                          </p:cTn>
                        </p:par>
                        <p:par>
                          <p:cTn id="89" fill="hold">
                            <p:stCondLst>
                              <p:cond delay="47000"/>
                            </p:stCondLst>
                            <p:childTnLst>
                              <p:par>
                                <p:cTn id="90" presetID="1" presetClass="exit" presetSubtype="0" fill="hold" grpId="2" nodeType="afterEffect">
                                  <p:stCondLst>
                                    <p:cond delay="0"/>
                                  </p:stCondLst>
                                  <p:childTnLst>
                                    <p:set>
                                      <p:cBhvr>
                                        <p:cTn id="91" dur="1" fill="hold">
                                          <p:stCondLst>
                                            <p:cond delay="0"/>
                                          </p:stCondLst>
                                        </p:cTn>
                                        <p:tgtEl>
                                          <p:spTgt spid="7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childTnLst>
                                </p:cTn>
                              </p:par>
                              <p:par>
                                <p:cTn id="94" presetID="0" presetClass="path" presetSubtype="0" accel="50000" decel="50000" fill="hold" grpId="1" nodeType="withEffect">
                                  <p:stCondLst>
                                    <p:cond delay="0"/>
                                  </p:stCondLst>
                                  <p:childTnLst>
                                    <p:animMotion origin="layout" path="M 0.00903 0.06667 C 0.01701 0.08634 0.02483 0.10625 0.0316 0.12755 C 0.03854 0.14884 0.04757 0.17222 0.05017 0.19468 C 0.05278 0.21713 0.05017 0.24607 0.04705 0.26181 C 0.04392 0.27755 0.03247 0.27315 0.0316 0.28935 C 0.03073 0.30533 0.03889 0.33472 0.04184 0.35903 C 0.04497 0.3831 0.04896 0.41297 0.05017 0.43472 C 0.05139 0.45648 0.05208 0.47246 0.04913 0.48959 C 0.04618 0.50672 0.04705 0.53218 0.03264 0.5382 C 0.0184 0.54422 -0.01441 0.52871 -0.03715 0.5257 C -0.0599 0.52246 -0.0908 0.51736 -0.10382 0.51945 C -0.11667 0.52153 -0.11319 0.53496 -0.1151 0.5382 " pathEditMode="relative" rAng="0" ptsTypes="aaaaaaaaaaaA">
                                      <p:cBhvr>
                                        <p:cTn id="95" dur="5000" fill="hold"/>
                                        <p:tgtEl>
                                          <p:spTgt spid="71"/>
                                        </p:tgtEl>
                                        <p:attrNameLst>
                                          <p:attrName>ppt_x</p:attrName>
                                          <p:attrName>ppt_y</p:attrName>
                                        </p:attrNameLst>
                                      </p:cBhvr>
                                      <p:rCtr x="-41" y="239"/>
                                    </p:animMotion>
                                  </p:childTnLst>
                                </p:cTn>
                              </p:par>
                            </p:childTnLst>
                          </p:cTn>
                        </p:par>
                        <p:par>
                          <p:cTn id="96" fill="hold">
                            <p:stCondLst>
                              <p:cond delay="52000"/>
                            </p:stCondLst>
                            <p:childTnLst>
                              <p:par>
                                <p:cTn id="97" presetID="1" presetClass="exit" presetSubtype="0" fill="hold" grpId="2" nodeType="afterEffect">
                                  <p:stCondLst>
                                    <p:cond delay="0"/>
                                  </p:stCondLst>
                                  <p:childTnLst>
                                    <p:set>
                                      <p:cBhvr>
                                        <p:cTn id="98" dur="1" fill="hold">
                                          <p:stCondLst>
                                            <p:cond delay="0"/>
                                          </p:stCondLst>
                                        </p:cTn>
                                        <p:tgtEl>
                                          <p:spTgt spid="71"/>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0" presetClass="path" presetSubtype="0" accel="50000" decel="50000" fill="hold" grpId="1" nodeType="withEffect">
                                  <p:stCondLst>
                                    <p:cond delay="0"/>
                                  </p:stCondLst>
                                  <p:childTnLst>
                                    <p:animMotion origin="layout" path="M 0.00313 0.04445 C 0.00973 0.075 0.01598 0.10556 0.02101 0.12732 C 0.02605 0.14931 0.03108 0.15741 0.03334 0.17523 C 0.03559 0.19306 0.03577 0.21968 0.03525 0.23449 C 0.03455 0.24908 0.03177 0.25533 0.02969 0.26343 C 0.02726 0.2713 0.02101 0.26852 0.02101 0.28218 C 0.02101 0.29584 0.02639 0.32246 0.02969 0.34514 C 0.03264 0.36783 0.04045 0.38959 0.03993 0.41829 C 0.03959 0.44699 0.04167 0.50093 0.02674 0.51759 C 0.01181 0.53449 -0.0283 0.51991 -0.04878 0.51898 C -0.06927 0.51783 -0.08333 0.50533 -0.09583 0.51134 C -0.10868 0.51736 -0.12031 0.54815 -0.125 0.55556 " pathEditMode="relative" rAng="0" ptsTypes="aaaaaaaaaaaA">
                                      <p:cBhvr>
                                        <p:cTn id="102" dur="5000" fill="hold"/>
                                        <p:tgtEl>
                                          <p:spTgt spid="70"/>
                                        </p:tgtEl>
                                        <p:attrNameLst>
                                          <p:attrName>ppt_x</p:attrName>
                                          <p:attrName>ppt_y</p:attrName>
                                        </p:attrNameLst>
                                      </p:cBhvr>
                                      <p:rCtr x="-45" y="256"/>
                                    </p:animMotion>
                                  </p:childTnLst>
                                </p:cTn>
                              </p:par>
                            </p:childTnLst>
                          </p:cTn>
                        </p:par>
                        <p:par>
                          <p:cTn id="103" fill="hold">
                            <p:stCondLst>
                              <p:cond delay="57000"/>
                            </p:stCondLst>
                            <p:childTnLst>
                              <p:par>
                                <p:cTn id="104" presetID="1" presetClass="exit" presetSubtype="0" fill="hold" grpId="2" nodeType="afterEffect">
                                  <p:stCondLst>
                                    <p:cond delay="0"/>
                                  </p:stCondLst>
                                  <p:childTnLst>
                                    <p:set>
                                      <p:cBhvr>
                                        <p:cTn id="105" dur="1" fill="hold">
                                          <p:stCondLst>
                                            <p:cond delay="0"/>
                                          </p:stCondLst>
                                        </p:cTn>
                                        <p:tgtEl>
                                          <p:spTgt spid="70"/>
                                        </p:tgtEl>
                                        <p:attrNameLst>
                                          <p:attrName>style.visibility</p:attrName>
                                        </p:attrNameLst>
                                      </p:cBhvr>
                                      <p:to>
                                        <p:strVal val="hidden"/>
                                      </p:to>
                                    </p:set>
                                  </p:childTnLst>
                                </p:cTn>
                              </p:par>
                              <p:par>
                                <p:cTn id="106" presetID="17" presetClass="entr" presetSubtype="10"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0" fill="hold"/>
                                        <p:tgtEl>
                                          <p:spTgt spid="39"/>
                                        </p:tgtEl>
                                        <p:attrNameLst>
                                          <p:attrName>ppt_w</p:attrName>
                                        </p:attrNameLst>
                                      </p:cBhvr>
                                      <p:tavLst>
                                        <p:tav tm="0">
                                          <p:val>
                                            <p:fltVal val="0"/>
                                          </p:val>
                                        </p:tav>
                                        <p:tav tm="100000">
                                          <p:val>
                                            <p:strVal val="#ppt_w"/>
                                          </p:val>
                                        </p:tav>
                                      </p:tavLst>
                                    </p:anim>
                                    <p:anim calcmode="lin" valueType="num">
                                      <p:cBhvr>
                                        <p:cTn id="109" dur="5000" fill="hold"/>
                                        <p:tgtEl>
                                          <p:spTgt spid="39"/>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3000" fill="hold"/>
                                        <p:tgtEl>
                                          <p:spTgt spid="39"/>
                                        </p:tgtEl>
                                        <p:attrNameLst>
                                          <p:attrName>ppt_x</p:attrName>
                                        </p:attrNameLst>
                                      </p:cBhvr>
                                      <p:tavLst>
                                        <p:tav tm="0">
                                          <p:val>
                                            <p:strVal val="#ppt_x"/>
                                          </p:val>
                                        </p:tav>
                                        <p:tav tm="100000">
                                          <p:val>
                                            <p:strVal val="#ppt_x"/>
                                          </p:val>
                                        </p:tav>
                                      </p:tavLst>
                                    </p:anim>
                                    <p:anim calcmode="lin" valueType="num">
                                      <p:cBhvr>
                                        <p:cTn id="113" dur="3000" fill="hold"/>
                                        <p:tgtEl>
                                          <p:spTgt spid="39"/>
                                        </p:tgtEl>
                                        <p:attrNameLst>
                                          <p:attrName>ppt_y</p:attrName>
                                        </p:attrNameLst>
                                      </p:cBhvr>
                                      <p:tavLst>
                                        <p:tav tm="0">
                                          <p:val>
                                            <p:strVal val="#ppt_y-#ppt_h/2"/>
                                          </p:val>
                                        </p:tav>
                                        <p:tav tm="100000">
                                          <p:val>
                                            <p:strVal val="#ppt_y"/>
                                          </p:val>
                                        </p:tav>
                                      </p:tavLst>
                                    </p:anim>
                                    <p:anim calcmode="lin" valueType="num">
                                      <p:cBhvr>
                                        <p:cTn id="114" dur="3000" fill="hold"/>
                                        <p:tgtEl>
                                          <p:spTgt spid="39"/>
                                        </p:tgtEl>
                                        <p:attrNameLst>
                                          <p:attrName>ppt_w</p:attrName>
                                        </p:attrNameLst>
                                      </p:cBhvr>
                                      <p:tavLst>
                                        <p:tav tm="0">
                                          <p:val>
                                            <p:strVal val="#ppt_w"/>
                                          </p:val>
                                        </p:tav>
                                        <p:tav tm="100000">
                                          <p:val>
                                            <p:strVal val="#ppt_w"/>
                                          </p:val>
                                        </p:tav>
                                      </p:tavLst>
                                    </p:anim>
                                    <p:anim calcmode="lin" valueType="num">
                                      <p:cBhvr>
                                        <p:cTn id="115" dur="30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animBg="1"/>
      <p:bldP spid="44" grpId="0" animBg="1"/>
      <p:bldP spid="45" grpId="0" animBg="1"/>
      <p:bldP spid="47" grpId="0" animBg="1"/>
      <p:bldP spid="64" grpId="0" animBg="1"/>
      <p:bldP spid="64" grpId="1" animBg="1"/>
      <p:bldP spid="64" grpId="2" animBg="1"/>
      <p:bldP spid="70" grpId="0" animBg="1"/>
      <p:bldP spid="70" grpId="1" animBg="1"/>
      <p:bldP spid="70" grpId="2" animBg="1"/>
      <p:bldP spid="71" grpId="0" animBg="1"/>
      <p:bldP spid="71" grpId="1" animBg="1"/>
      <p:bldP spid="71" grpId="2" animBg="1"/>
      <p:bldP spid="72" grpId="0" animBg="1"/>
      <p:bldP spid="72" grpId="1" animBg="1"/>
      <p:bldP spid="72" grpId="2"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743200"/>
            <a:ext cx="1371600" cy="1295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3622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715000" y="2743200"/>
            <a:ext cx="1371600" cy="1295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3914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8" name="TextBox 18"/>
          <p:cNvSpPr txBox="1">
            <a:spLocks noChangeArrowheads="1"/>
          </p:cNvSpPr>
          <p:nvPr/>
        </p:nvSpPr>
        <p:spPr bwMode="auto">
          <a:xfrm>
            <a:off x="7391400" y="3124201"/>
            <a:ext cx="1371600" cy="369332"/>
          </a:xfrm>
          <a:prstGeom prst="rect">
            <a:avLst/>
          </a:prstGeom>
          <a:noFill/>
          <a:ln w="9525">
            <a:noFill/>
            <a:miter lim="800000"/>
            <a:headEnd/>
            <a:tailEnd/>
          </a:ln>
        </p:spPr>
        <p:txBody>
          <a:bodyPr>
            <a:spAutoFit/>
          </a:bodyPr>
          <a:lstStyle/>
          <a:p>
            <a:r>
              <a:rPr lang="en-US">
                <a:latin typeface="Calibri" pitchFamily="34" charset="0"/>
              </a:rPr>
              <a:t>Pre-Calculus</a:t>
            </a:r>
          </a:p>
        </p:txBody>
      </p:sp>
      <p:sp>
        <p:nvSpPr>
          <p:cNvPr id="24" name="Rectangle 23"/>
          <p:cNvSpPr/>
          <p:nvPr/>
        </p:nvSpPr>
        <p:spPr>
          <a:xfrm>
            <a:off x="685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2362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4038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a:off x="5715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7391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4" name="TextBox 18"/>
          <p:cNvSpPr txBox="1">
            <a:spLocks noChangeArrowheads="1"/>
          </p:cNvSpPr>
          <p:nvPr/>
        </p:nvSpPr>
        <p:spPr bwMode="auto">
          <a:xfrm>
            <a:off x="7543802" y="5257801"/>
            <a:ext cx="1098551" cy="369332"/>
          </a:xfrm>
          <a:prstGeom prst="rect">
            <a:avLst/>
          </a:prstGeom>
          <a:noFill/>
          <a:ln w="9525">
            <a:noFill/>
            <a:miter lim="800000"/>
            <a:headEnd/>
            <a:tailEnd/>
          </a:ln>
        </p:spPr>
        <p:txBody>
          <a:bodyPr>
            <a:spAutoFit/>
          </a:bodyPr>
          <a:lstStyle/>
          <a:p>
            <a:r>
              <a:rPr lang="en-US">
                <a:latin typeface="Calibri" pitchFamily="34" charset="0"/>
              </a:rPr>
              <a:t>Algebra 2</a:t>
            </a:r>
          </a:p>
        </p:txBody>
      </p:sp>
      <p:sp>
        <p:nvSpPr>
          <p:cNvPr id="3085" name="TextBox 19"/>
          <p:cNvSpPr txBox="1">
            <a:spLocks noChangeArrowheads="1"/>
          </p:cNvSpPr>
          <p:nvPr/>
        </p:nvSpPr>
        <p:spPr bwMode="auto">
          <a:xfrm>
            <a:off x="5791200" y="5334001"/>
            <a:ext cx="1219200" cy="369332"/>
          </a:xfrm>
          <a:prstGeom prst="rect">
            <a:avLst/>
          </a:prstGeom>
          <a:noFill/>
          <a:ln w="9525">
            <a:noFill/>
            <a:miter lim="800000"/>
            <a:headEnd/>
            <a:tailEnd/>
          </a:ln>
        </p:spPr>
        <p:txBody>
          <a:bodyPr>
            <a:spAutoFit/>
          </a:bodyPr>
          <a:lstStyle/>
          <a:p>
            <a:r>
              <a:rPr lang="en-US">
                <a:latin typeface="Calibri" pitchFamily="34" charset="0"/>
              </a:rPr>
              <a:t>Geometry</a:t>
            </a:r>
          </a:p>
        </p:txBody>
      </p:sp>
      <p:sp>
        <p:nvSpPr>
          <p:cNvPr id="3086" name="TextBox 16"/>
          <p:cNvSpPr txBox="1">
            <a:spLocks noChangeArrowheads="1"/>
          </p:cNvSpPr>
          <p:nvPr/>
        </p:nvSpPr>
        <p:spPr bwMode="auto">
          <a:xfrm>
            <a:off x="2514602" y="5257801"/>
            <a:ext cx="1098551" cy="369332"/>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3087" name="TextBox 15"/>
          <p:cNvSpPr txBox="1">
            <a:spLocks noChangeArrowheads="1"/>
          </p:cNvSpPr>
          <p:nvPr/>
        </p:nvSpPr>
        <p:spPr bwMode="auto">
          <a:xfrm>
            <a:off x="838202" y="5257801"/>
            <a:ext cx="1098551" cy="369332"/>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34" name="Rectangle 33"/>
          <p:cNvSpPr/>
          <p:nvPr/>
        </p:nvSpPr>
        <p:spPr>
          <a:xfrm>
            <a:off x="6858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ounded Rectangle 34"/>
          <p:cNvSpPr/>
          <p:nvPr/>
        </p:nvSpPr>
        <p:spPr>
          <a:xfrm>
            <a:off x="23622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0386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1" name="TextBox 17"/>
          <p:cNvSpPr txBox="1">
            <a:spLocks noChangeArrowheads="1"/>
          </p:cNvSpPr>
          <p:nvPr/>
        </p:nvSpPr>
        <p:spPr bwMode="auto">
          <a:xfrm>
            <a:off x="838202" y="3200401"/>
            <a:ext cx="1098551" cy="369332"/>
          </a:xfrm>
          <a:prstGeom prst="rect">
            <a:avLst/>
          </a:prstGeom>
          <a:noFill/>
          <a:ln w="9525">
            <a:noFill/>
            <a:miter lim="800000"/>
            <a:headEnd/>
            <a:tailEnd/>
          </a:ln>
        </p:spPr>
        <p:txBody>
          <a:bodyPr>
            <a:spAutoFit/>
          </a:bodyPr>
          <a:lstStyle/>
          <a:p>
            <a:r>
              <a:rPr lang="en-US">
                <a:latin typeface="Calibri" pitchFamily="34" charset="0"/>
              </a:rPr>
              <a:t>Algebra 1</a:t>
            </a:r>
          </a:p>
        </p:txBody>
      </p:sp>
      <p:sp>
        <p:nvSpPr>
          <p:cNvPr id="3092" name="TextBox 19"/>
          <p:cNvSpPr txBox="1">
            <a:spLocks noChangeArrowheads="1"/>
          </p:cNvSpPr>
          <p:nvPr/>
        </p:nvSpPr>
        <p:spPr bwMode="auto">
          <a:xfrm>
            <a:off x="2438400" y="3200401"/>
            <a:ext cx="1219200" cy="369332"/>
          </a:xfrm>
          <a:prstGeom prst="rect">
            <a:avLst/>
          </a:prstGeom>
          <a:noFill/>
          <a:ln w="9525">
            <a:noFill/>
            <a:miter lim="800000"/>
            <a:headEnd/>
            <a:tailEnd/>
          </a:ln>
        </p:spPr>
        <p:txBody>
          <a:bodyPr>
            <a:spAutoFit/>
          </a:bodyPr>
          <a:lstStyle/>
          <a:p>
            <a:r>
              <a:rPr lang="en-US">
                <a:latin typeface="Calibri" pitchFamily="34" charset="0"/>
              </a:rPr>
              <a:t>Geometry</a:t>
            </a:r>
          </a:p>
        </p:txBody>
      </p:sp>
      <p:sp>
        <p:nvSpPr>
          <p:cNvPr id="42" name="Rectangle 41"/>
          <p:cNvSpPr/>
          <p:nvPr/>
        </p:nvSpPr>
        <p:spPr>
          <a:xfrm>
            <a:off x="4038600" y="2743200"/>
            <a:ext cx="13716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3"/>
          <p:cNvSpPr/>
          <p:nvPr/>
        </p:nvSpPr>
        <p:spPr>
          <a:xfrm>
            <a:off x="4038600" y="2743200"/>
            <a:ext cx="1371600"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5" name="TextBox 18"/>
          <p:cNvSpPr txBox="1">
            <a:spLocks noChangeArrowheads="1"/>
          </p:cNvSpPr>
          <p:nvPr/>
        </p:nvSpPr>
        <p:spPr bwMode="auto">
          <a:xfrm>
            <a:off x="4191002" y="3124201"/>
            <a:ext cx="1098551" cy="369332"/>
          </a:xfrm>
          <a:prstGeom prst="rect">
            <a:avLst/>
          </a:prstGeom>
          <a:noFill/>
          <a:ln w="9525">
            <a:noFill/>
            <a:miter lim="800000"/>
            <a:headEnd/>
            <a:tailEnd/>
          </a:ln>
        </p:spPr>
        <p:txBody>
          <a:bodyPr>
            <a:spAutoFit/>
          </a:bodyPr>
          <a:lstStyle/>
          <a:p>
            <a:r>
              <a:rPr lang="en-US">
                <a:latin typeface="Calibri" pitchFamily="34" charset="0"/>
              </a:rPr>
              <a:t>Algebra 2</a:t>
            </a:r>
          </a:p>
        </p:txBody>
      </p:sp>
      <p:sp>
        <p:nvSpPr>
          <p:cNvPr id="45" name="Rectangle 44"/>
          <p:cNvSpPr/>
          <p:nvPr/>
        </p:nvSpPr>
        <p:spPr>
          <a:xfrm>
            <a:off x="4038600" y="5105400"/>
            <a:ext cx="1371600"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7" name="TextBox 17"/>
          <p:cNvSpPr txBox="1">
            <a:spLocks noChangeArrowheads="1"/>
          </p:cNvSpPr>
          <p:nvPr/>
        </p:nvSpPr>
        <p:spPr bwMode="auto">
          <a:xfrm>
            <a:off x="4191002" y="5334001"/>
            <a:ext cx="1098551" cy="369332"/>
          </a:xfrm>
          <a:prstGeom prst="rect">
            <a:avLst/>
          </a:prstGeom>
          <a:noFill/>
          <a:ln w="9525">
            <a:noFill/>
            <a:miter lim="800000"/>
            <a:headEnd/>
            <a:tailEnd/>
          </a:ln>
        </p:spPr>
        <p:txBody>
          <a:bodyPr>
            <a:spAutoFit/>
          </a:bodyPr>
          <a:lstStyle/>
          <a:p>
            <a:r>
              <a:rPr lang="en-US">
                <a:latin typeface="Calibri" pitchFamily="34" charset="0"/>
              </a:rPr>
              <a:t>Algebra 1</a:t>
            </a:r>
          </a:p>
        </p:txBody>
      </p:sp>
      <p:sp>
        <p:nvSpPr>
          <p:cNvPr id="46" name="Rectangle 45"/>
          <p:cNvSpPr/>
          <p:nvPr/>
        </p:nvSpPr>
        <p:spPr>
          <a:xfrm>
            <a:off x="5715000" y="2743200"/>
            <a:ext cx="1371600" cy="76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038600" y="5029200"/>
            <a:ext cx="13716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7391400" y="1295400"/>
            <a:ext cx="16002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 Standards</a:t>
            </a:r>
          </a:p>
        </p:txBody>
      </p:sp>
      <p:sp>
        <p:nvSpPr>
          <p:cNvPr id="50" name="Rectangle 49"/>
          <p:cNvSpPr/>
          <p:nvPr/>
        </p:nvSpPr>
        <p:spPr>
          <a:xfrm>
            <a:off x="4038600" y="4876800"/>
            <a:ext cx="1371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114800" y="3505200"/>
            <a:ext cx="1219200" cy="381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a:off x="4191000" y="3657600"/>
            <a:ext cx="1066800" cy="11430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3" h="719667">
                <a:moveTo>
                  <a:pt x="1" y="190500"/>
                </a:moveTo>
                <a:cubicBezTo>
                  <a:pt x="2" y="107178"/>
                  <a:pt x="173281" y="33525"/>
                  <a:pt x="427773" y="8672"/>
                </a:cubicBezTo>
                <a:cubicBezTo>
                  <a:pt x="486630" y="2924"/>
                  <a:pt x="547937" y="0"/>
                  <a:pt x="609601" y="0"/>
                </a:cubicBezTo>
                <a:cubicBezTo>
                  <a:pt x="671265" y="0"/>
                  <a:pt x="732572" y="2924"/>
                  <a:pt x="791430" y="8672"/>
                </a:cubicBezTo>
                <a:cubicBezTo>
                  <a:pt x="1045924" y="33525"/>
                  <a:pt x="1219203" y="107179"/>
                  <a:pt x="1219201" y="190501"/>
                </a:cubicBezTo>
                <a:cubicBezTo>
                  <a:pt x="1219201" y="273823"/>
                  <a:pt x="1045922" y="347477"/>
                  <a:pt x="791429" y="372329"/>
                </a:cubicBezTo>
                <a:cubicBezTo>
                  <a:pt x="732572" y="378077"/>
                  <a:pt x="671266" y="719667"/>
                  <a:pt x="609602" y="719667"/>
                </a:cubicBezTo>
                <a:cubicBezTo>
                  <a:pt x="547938" y="719667"/>
                  <a:pt x="486630" y="378077"/>
                  <a:pt x="427772" y="372329"/>
                </a:cubicBezTo>
                <a:cubicBezTo>
                  <a:pt x="173278" y="347476"/>
                  <a:pt x="0" y="273822"/>
                  <a:pt x="1" y="190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reeform 52"/>
          <p:cNvSpPr/>
          <p:nvPr/>
        </p:nvSpPr>
        <p:spPr>
          <a:xfrm>
            <a:off x="4343400" y="3886200"/>
            <a:ext cx="762000" cy="13716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 name="connsiteX0" fmla="*/ 1 w 1045924"/>
              <a:gd name="connsiteY0" fmla="*/ 190500 h 719667"/>
              <a:gd name="connsiteX1" fmla="*/ 427773 w 1045924"/>
              <a:gd name="connsiteY1" fmla="*/ 8672 h 719667"/>
              <a:gd name="connsiteX2" fmla="*/ 609601 w 1045924"/>
              <a:gd name="connsiteY2" fmla="*/ 0 h 719667"/>
              <a:gd name="connsiteX3" fmla="*/ 791430 w 1045924"/>
              <a:gd name="connsiteY3" fmla="*/ 8672 h 719667"/>
              <a:gd name="connsiteX4" fmla="*/ 870857 w 1045924"/>
              <a:gd name="connsiteY4" fmla="*/ 191911 h 719667"/>
              <a:gd name="connsiteX5" fmla="*/ 791429 w 1045924"/>
              <a:gd name="connsiteY5" fmla="*/ 372329 h 719667"/>
              <a:gd name="connsiteX6" fmla="*/ 609602 w 1045924"/>
              <a:gd name="connsiteY6" fmla="*/ 719667 h 719667"/>
              <a:gd name="connsiteX7" fmla="*/ 427772 w 1045924"/>
              <a:gd name="connsiteY7" fmla="*/ 372329 h 719667"/>
              <a:gd name="connsiteX8" fmla="*/ 1 w 1045924"/>
              <a:gd name="connsiteY8" fmla="*/ 190500 h 719667"/>
              <a:gd name="connsiteX0" fmla="*/ 87979 w 872646"/>
              <a:gd name="connsiteY0" fmla="*/ 191911 h 719667"/>
              <a:gd name="connsiteX1" fmla="*/ 254495 w 872646"/>
              <a:gd name="connsiteY1" fmla="*/ 8672 h 719667"/>
              <a:gd name="connsiteX2" fmla="*/ 436323 w 872646"/>
              <a:gd name="connsiteY2" fmla="*/ 0 h 719667"/>
              <a:gd name="connsiteX3" fmla="*/ 618152 w 872646"/>
              <a:gd name="connsiteY3" fmla="*/ 8672 h 719667"/>
              <a:gd name="connsiteX4" fmla="*/ 697579 w 872646"/>
              <a:gd name="connsiteY4" fmla="*/ 191911 h 719667"/>
              <a:gd name="connsiteX5" fmla="*/ 618151 w 872646"/>
              <a:gd name="connsiteY5" fmla="*/ 372329 h 719667"/>
              <a:gd name="connsiteX6" fmla="*/ 436324 w 872646"/>
              <a:gd name="connsiteY6" fmla="*/ 719667 h 719667"/>
              <a:gd name="connsiteX7" fmla="*/ 254494 w 872646"/>
              <a:gd name="connsiteY7" fmla="*/ 372329 h 719667"/>
              <a:gd name="connsiteX8" fmla="*/ 87979 w 872646"/>
              <a:gd name="connsiteY8" fmla="*/ 191911 h 719667"/>
              <a:gd name="connsiteX0" fmla="*/ 87979 w 872646"/>
              <a:gd name="connsiteY0" fmla="*/ 191911 h 863600"/>
              <a:gd name="connsiteX1" fmla="*/ 254495 w 872646"/>
              <a:gd name="connsiteY1" fmla="*/ 8672 h 863600"/>
              <a:gd name="connsiteX2" fmla="*/ 436323 w 872646"/>
              <a:gd name="connsiteY2" fmla="*/ 0 h 863600"/>
              <a:gd name="connsiteX3" fmla="*/ 618152 w 872646"/>
              <a:gd name="connsiteY3" fmla="*/ 8672 h 863600"/>
              <a:gd name="connsiteX4" fmla="*/ 697579 w 872646"/>
              <a:gd name="connsiteY4" fmla="*/ 191911 h 863600"/>
              <a:gd name="connsiteX5" fmla="*/ 618151 w 872646"/>
              <a:gd name="connsiteY5" fmla="*/ 372329 h 863600"/>
              <a:gd name="connsiteX6" fmla="*/ 436322 w 872646"/>
              <a:gd name="connsiteY6" fmla="*/ 863600 h 863600"/>
              <a:gd name="connsiteX7" fmla="*/ 254494 w 872646"/>
              <a:gd name="connsiteY7" fmla="*/ 372329 h 863600"/>
              <a:gd name="connsiteX8" fmla="*/ 87979 w 872646"/>
              <a:gd name="connsiteY8" fmla="*/ 191911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646" h="863600">
                <a:moveTo>
                  <a:pt x="87979" y="191911"/>
                </a:moveTo>
                <a:cubicBezTo>
                  <a:pt x="87980" y="108589"/>
                  <a:pt x="3" y="33525"/>
                  <a:pt x="254495" y="8672"/>
                </a:cubicBezTo>
                <a:cubicBezTo>
                  <a:pt x="313352" y="2924"/>
                  <a:pt x="374659" y="0"/>
                  <a:pt x="436323" y="0"/>
                </a:cubicBezTo>
                <a:cubicBezTo>
                  <a:pt x="497987" y="0"/>
                  <a:pt x="559294" y="2924"/>
                  <a:pt x="618152" y="8672"/>
                </a:cubicBezTo>
                <a:cubicBezTo>
                  <a:pt x="872646" y="33525"/>
                  <a:pt x="697581" y="108589"/>
                  <a:pt x="697579" y="191911"/>
                </a:cubicBezTo>
                <a:cubicBezTo>
                  <a:pt x="697579" y="275233"/>
                  <a:pt x="872644" y="347477"/>
                  <a:pt x="618151" y="372329"/>
                </a:cubicBezTo>
                <a:cubicBezTo>
                  <a:pt x="559294" y="378077"/>
                  <a:pt x="497986" y="863600"/>
                  <a:pt x="436322" y="863600"/>
                </a:cubicBezTo>
                <a:cubicBezTo>
                  <a:pt x="374658" y="863600"/>
                  <a:pt x="313352" y="378077"/>
                  <a:pt x="254494" y="372329"/>
                </a:cubicBezTo>
                <a:cubicBezTo>
                  <a:pt x="0" y="347476"/>
                  <a:pt x="87978" y="275233"/>
                  <a:pt x="87979" y="19191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5"/>
          <p:cNvSpPr/>
          <p:nvPr/>
        </p:nvSpPr>
        <p:spPr>
          <a:xfrm rot="11025275">
            <a:off x="5610227" y="3457577"/>
            <a:ext cx="746125" cy="938213"/>
          </a:xfrm>
          <a:custGeom>
            <a:avLst/>
            <a:gdLst>
              <a:gd name="connsiteX0" fmla="*/ 0 w 609600"/>
              <a:gd name="connsiteY0" fmla="*/ 381000 h 762000"/>
              <a:gd name="connsiteX1" fmla="*/ 66791 w 609600"/>
              <a:gd name="connsiteY1" fmla="*/ 142991 h 762000"/>
              <a:gd name="connsiteX2" fmla="*/ 304800 w 609600"/>
              <a:gd name="connsiteY2" fmla="*/ 0 h 762000"/>
              <a:gd name="connsiteX3" fmla="*/ 609600 w 609600"/>
              <a:gd name="connsiteY3" fmla="*/ 0 h 762000"/>
              <a:gd name="connsiteX4" fmla="*/ 609600 w 609600"/>
              <a:gd name="connsiteY4" fmla="*/ 381000 h 762000"/>
              <a:gd name="connsiteX5" fmla="*/ 542809 w 609600"/>
              <a:gd name="connsiteY5" fmla="*/ 619009 h 762000"/>
              <a:gd name="connsiteX6" fmla="*/ 304800 w 609600"/>
              <a:gd name="connsiteY6" fmla="*/ 762000 h 762000"/>
              <a:gd name="connsiteX7" fmla="*/ 66791 w 609600"/>
              <a:gd name="connsiteY7" fmla="*/ 619009 h 762000"/>
              <a:gd name="connsiteX8" fmla="*/ 0 w 609600"/>
              <a:gd name="connsiteY8" fmla="*/ 381000 h 762000"/>
              <a:gd name="connsiteX0" fmla="*/ 0 w 869713"/>
              <a:gd name="connsiteY0" fmla="*/ 595332 h 976332"/>
              <a:gd name="connsiteX1" fmla="*/ 66791 w 869713"/>
              <a:gd name="connsiteY1" fmla="*/ 357323 h 976332"/>
              <a:gd name="connsiteX2" fmla="*/ 304800 w 869713"/>
              <a:gd name="connsiteY2" fmla="*/ 214332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502745 w 869713"/>
              <a:gd name="connsiteY4" fmla="*/ 510071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728110"/>
              <a:gd name="connsiteY0" fmla="*/ 651673 h 1032673"/>
              <a:gd name="connsiteX1" fmla="*/ 66791 w 728110"/>
              <a:gd name="connsiteY1" fmla="*/ 413664 h 1032673"/>
              <a:gd name="connsiteX2" fmla="*/ 318511 w 728110"/>
              <a:gd name="connsiteY2" fmla="*/ 411098 h 1032673"/>
              <a:gd name="connsiteX3" fmla="*/ 728110 w 728110"/>
              <a:gd name="connsiteY3" fmla="*/ 0 h 1032673"/>
              <a:gd name="connsiteX4" fmla="*/ 502745 w 728110"/>
              <a:gd name="connsiteY4" fmla="*/ 566412 h 1032673"/>
              <a:gd name="connsiteX5" fmla="*/ 542809 w 728110"/>
              <a:gd name="connsiteY5" fmla="*/ 889682 h 1032673"/>
              <a:gd name="connsiteX6" fmla="*/ 304800 w 728110"/>
              <a:gd name="connsiteY6" fmla="*/ 1032673 h 1032673"/>
              <a:gd name="connsiteX7" fmla="*/ 66791 w 728110"/>
              <a:gd name="connsiteY7" fmla="*/ 889682 h 1032673"/>
              <a:gd name="connsiteX8" fmla="*/ 0 w 728110"/>
              <a:gd name="connsiteY8" fmla="*/ 651673 h 1032673"/>
              <a:gd name="connsiteX0" fmla="*/ 6677 w 734787"/>
              <a:gd name="connsiteY0" fmla="*/ 651673 h 1058131"/>
              <a:gd name="connsiteX1" fmla="*/ 73468 w 734787"/>
              <a:gd name="connsiteY1" fmla="*/ 413664 h 1058131"/>
              <a:gd name="connsiteX2" fmla="*/ 325188 w 734787"/>
              <a:gd name="connsiteY2" fmla="*/ 411098 h 1058131"/>
              <a:gd name="connsiteX3" fmla="*/ 734787 w 734787"/>
              <a:gd name="connsiteY3" fmla="*/ 0 h 1058131"/>
              <a:gd name="connsiteX4" fmla="*/ 509422 w 734787"/>
              <a:gd name="connsiteY4" fmla="*/ 566412 h 1058131"/>
              <a:gd name="connsiteX5" fmla="*/ 549486 w 734787"/>
              <a:gd name="connsiteY5" fmla="*/ 889682 h 1058131"/>
              <a:gd name="connsiteX6" fmla="*/ 311477 w 734787"/>
              <a:gd name="connsiteY6" fmla="*/ 1032673 h 1058131"/>
              <a:gd name="connsiteX7" fmla="*/ 113532 w 734787"/>
              <a:gd name="connsiteY7" fmla="*/ 736934 h 1058131"/>
              <a:gd name="connsiteX8" fmla="*/ 6677 w 734787"/>
              <a:gd name="connsiteY8" fmla="*/ 651673 h 1058131"/>
              <a:gd name="connsiteX0" fmla="*/ 6677 w 734787"/>
              <a:gd name="connsiteY0" fmla="*/ 651673 h 980061"/>
              <a:gd name="connsiteX1" fmla="*/ 73468 w 734787"/>
              <a:gd name="connsiteY1" fmla="*/ 413664 h 980061"/>
              <a:gd name="connsiteX2" fmla="*/ 325188 w 734787"/>
              <a:gd name="connsiteY2" fmla="*/ 411098 h 980061"/>
              <a:gd name="connsiteX3" fmla="*/ 734787 w 734787"/>
              <a:gd name="connsiteY3" fmla="*/ 0 h 980061"/>
              <a:gd name="connsiteX4" fmla="*/ 509422 w 734787"/>
              <a:gd name="connsiteY4" fmla="*/ 566412 h 980061"/>
              <a:gd name="connsiteX5" fmla="*/ 549486 w 734787"/>
              <a:gd name="connsiteY5" fmla="*/ 889682 h 980061"/>
              <a:gd name="connsiteX6" fmla="*/ 297765 w 734787"/>
              <a:gd name="connsiteY6" fmla="*/ 892248 h 980061"/>
              <a:gd name="connsiteX7" fmla="*/ 113532 w 734787"/>
              <a:gd name="connsiteY7" fmla="*/ 736934 h 980061"/>
              <a:gd name="connsiteX8" fmla="*/ 6677 w 734787"/>
              <a:gd name="connsiteY8" fmla="*/ 65167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479190 w 704555"/>
              <a:gd name="connsiteY4" fmla="*/ 566412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407360 w 704555"/>
              <a:gd name="connsiteY2" fmla="*/ 476830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813595"/>
              <a:gd name="connsiteY0" fmla="*/ 621993 h 964091"/>
              <a:gd name="connsiteX1" fmla="*/ 43236 w 813595"/>
              <a:gd name="connsiteY1" fmla="*/ 397694 h 964091"/>
              <a:gd name="connsiteX2" fmla="*/ 407360 w 813595"/>
              <a:gd name="connsiteY2" fmla="*/ 460860 h 964091"/>
              <a:gd name="connsiteX3" fmla="*/ 813595 w 813595"/>
              <a:gd name="connsiteY3" fmla="*/ 0 h 964091"/>
              <a:gd name="connsiteX4" fmla="*/ 541233 w 813595"/>
              <a:gd name="connsiteY4" fmla="*/ 566266 h 964091"/>
              <a:gd name="connsiteX5" fmla="*/ 519254 w 813595"/>
              <a:gd name="connsiteY5" fmla="*/ 873712 h 964091"/>
              <a:gd name="connsiteX6" fmla="*/ 267533 w 813595"/>
              <a:gd name="connsiteY6" fmla="*/ 876278 h 964091"/>
              <a:gd name="connsiteX7" fmla="*/ 83300 w 813595"/>
              <a:gd name="connsiteY7" fmla="*/ 720964 h 964091"/>
              <a:gd name="connsiteX8" fmla="*/ 40669 w 813595"/>
              <a:gd name="connsiteY8" fmla="*/ 621993 h 9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95" h="964091">
                <a:moveTo>
                  <a:pt x="40669" y="621993"/>
                </a:moveTo>
                <a:cubicBezTo>
                  <a:pt x="33992" y="568115"/>
                  <a:pt x="0" y="465250"/>
                  <a:pt x="43236" y="397694"/>
                </a:cubicBezTo>
                <a:cubicBezTo>
                  <a:pt x="101079" y="307315"/>
                  <a:pt x="314767" y="460860"/>
                  <a:pt x="407360" y="460860"/>
                </a:cubicBezTo>
                <a:lnTo>
                  <a:pt x="813595" y="0"/>
                </a:lnTo>
                <a:lnTo>
                  <a:pt x="541233" y="566266"/>
                </a:lnTo>
                <a:cubicBezTo>
                  <a:pt x="541233" y="652780"/>
                  <a:pt x="562490" y="806156"/>
                  <a:pt x="519254" y="873712"/>
                </a:cubicBezTo>
                <a:cubicBezTo>
                  <a:pt x="461411" y="964091"/>
                  <a:pt x="340192" y="901736"/>
                  <a:pt x="267533" y="876278"/>
                </a:cubicBezTo>
                <a:cubicBezTo>
                  <a:pt x="194874" y="850820"/>
                  <a:pt x="141143" y="811343"/>
                  <a:pt x="83300" y="720964"/>
                </a:cubicBezTo>
                <a:cubicBezTo>
                  <a:pt x="40064" y="653408"/>
                  <a:pt x="47346" y="675871"/>
                  <a:pt x="40669" y="62199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a:xfrm rot="10800000">
            <a:off x="5105402" y="3276600"/>
            <a:ext cx="1077913" cy="1828800"/>
          </a:xfrm>
          <a:custGeom>
            <a:avLst/>
            <a:gdLst>
              <a:gd name="connsiteX0" fmla="*/ 0 w 381000"/>
              <a:gd name="connsiteY0" fmla="*/ 419100 h 838200"/>
              <a:gd name="connsiteX1" fmla="*/ 17075 w 381000"/>
              <a:gd name="connsiteY1" fmla="*/ 245675 h 838200"/>
              <a:gd name="connsiteX2" fmla="*/ 190500 w 381000"/>
              <a:gd name="connsiteY2" fmla="*/ 0 h 838200"/>
              <a:gd name="connsiteX3" fmla="*/ 571500 w 381000"/>
              <a:gd name="connsiteY3" fmla="*/ -419100 h 838200"/>
              <a:gd name="connsiteX4" fmla="*/ 381000 w 381000"/>
              <a:gd name="connsiteY4" fmla="*/ 419100 h 838200"/>
              <a:gd name="connsiteX5" fmla="*/ 363925 w 381000"/>
              <a:gd name="connsiteY5" fmla="*/ 592525 h 838200"/>
              <a:gd name="connsiteX6" fmla="*/ 190500 w 381000"/>
              <a:gd name="connsiteY6" fmla="*/ 838200 h 838200"/>
              <a:gd name="connsiteX7" fmla="*/ 17075 w 381000"/>
              <a:gd name="connsiteY7" fmla="*/ 592525 h 838200"/>
              <a:gd name="connsiteX8" fmla="*/ 0 w 381000"/>
              <a:gd name="connsiteY8" fmla="*/ 419100 h 8382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52400 w 1143000"/>
              <a:gd name="connsiteY2" fmla="*/ 11430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9854 w 1152854"/>
              <a:gd name="connsiteY0" fmla="*/ 1409700 h 1828800"/>
              <a:gd name="connsiteX1" fmla="*/ 86054 w 1152854"/>
              <a:gd name="connsiteY1" fmla="*/ 1295400 h 1828800"/>
              <a:gd name="connsiteX2" fmla="*/ 162254 w 1152854"/>
              <a:gd name="connsiteY2" fmla="*/ 1143000 h 1828800"/>
              <a:gd name="connsiteX3" fmla="*/ 1152854 w 1152854"/>
              <a:gd name="connsiteY3" fmla="*/ 0 h 1828800"/>
              <a:gd name="connsiteX4" fmla="*/ 390854 w 1152854"/>
              <a:gd name="connsiteY4" fmla="*/ 1409700 h 1828800"/>
              <a:gd name="connsiteX5" fmla="*/ 373779 w 1152854"/>
              <a:gd name="connsiteY5" fmla="*/ 1583125 h 1828800"/>
              <a:gd name="connsiteX6" fmla="*/ 200354 w 1152854"/>
              <a:gd name="connsiteY6" fmla="*/ 1828800 h 1828800"/>
              <a:gd name="connsiteX7" fmla="*/ 26929 w 1152854"/>
              <a:gd name="connsiteY7" fmla="*/ 1583125 h 1828800"/>
              <a:gd name="connsiteX8" fmla="*/ 9854 w 1152854"/>
              <a:gd name="connsiteY8" fmla="*/ 1409700 h 1828800"/>
              <a:gd name="connsiteX0" fmla="*/ 70378 w 1137178"/>
              <a:gd name="connsiteY0" fmla="*/ 1524000 h 1828800"/>
              <a:gd name="connsiteX1" fmla="*/ 70378 w 1137178"/>
              <a:gd name="connsiteY1" fmla="*/ 1295400 h 1828800"/>
              <a:gd name="connsiteX2" fmla="*/ 146578 w 1137178"/>
              <a:gd name="connsiteY2" fmla="*/ 1143000 h 1828800"/>
              <a:gd name="connsiteX3" fmla="*/ 1137178 w 1137178"/>
              <a:gd name="connsiteY3" fmla="*/ 0 h 1828800"/>
              <a:gd name="connsiteX4" fmla="*/ 375178 w 1137178"/>
              <a:gd name="connsiteY4" fmla="*/ 1409700 h 1828800"/>
              <a:gd name="connsiteX5" fmla="*/ 358103 w 1137178"/>
              <a:gd name="connsiteY5" fmla="*/ 1583125 h 1828800"/>
              <a:gd name="connsiteX6" fmla="*/ 184678 w 1137178"/>
              <a:gd name="connsiteY6" fmla="*/ 1828800 h 1828800"/>
              <a:gd name="connsiteX7" fmla="*/ 11253 w 1137178"/>
              <a:gd name="connsiteY7" fmla="*/ 1583125 h 1828800"/>
              <a:gd name="connsiteX8" fmla="*/ 70378 w 1137178"/>
              <a:gd name="connsiteY8" fmla="*/ 1524000 h 1828800"/>
              <a:gd name="connsiteX0" fmla="*/ 11253 w 1078053"/>
              <a:gd name="connsiteY0" fmla="*/ 1524000 h 1831646"/>
              <a:gd name="connsiteX1" fmla="*/ 11253 w 1078053"/>
              <a:gd name="connsiteY1" fmla="*/ 1295400 h 1831646"/>
              <a:gd name="connsiteX2" fmla="*/ 87453 w 1078053"/>
              <a:gd name="connsiteY2" fmla="*/ 1143000 h 1831646"/>
              <a:gd name="connsiteX3" fmla="*/ 1078053 w 1078053"/>
              <a:gd name="connsiteY3" fmla="*/ 0 h 1831646"/>
              <a:gd name="connsiteX4" fmla="*/ 316053 w 1078053"/>
              <a:gd name="connsiteY4" fmla="*/ 1409700 h 1831646"/>
              <a:gd name="connsiteX5" fmla="*/ 298978 w 1078053"/>
              <a:gd name="connsiteY5" fmla="*/ 1583125 h 1831646"/>
              <a:gd name="connsiteX6" fmla="*/ 125553 w 1078053"/>
              <a:gd name="connsiteY6" fmla="*/ 1828800 h 1831646"/>
              <a:gd name="connsiteX7" fmla="*/ 11253 w 1078053"/>
              <a:gd name="connsiteY7" fmla="*/ 1600200 h 1831646"/>
              <a:gd name="connsiteX8" fmla="*/ 11253 w 1078053"/>
              <a:gd name="connsiteY8" fmla="*/ 1524000 h 1831646"/>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316053 w 1078053"/>
              <a:gd name="connsiteY4" fmla="*/ 14097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1636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053" h="1828800">
                <a:moveTo>
                  <a:pt x="11253" y="1524000"/>
                </a:moveTo>
                <a:cubicBezTo>
                  <a:pt x="11253" y="1473200"/>
                  <a:pt x="0" y="1349864"/>
                  <a:pt x="11253" y="1295400"/>
                </a:cubicBezTo>
                <a:cubicBezTo>
                  <a:pt x="42166" y="1145783"/>
                  <a:pt x="12750" y="1143000"/>
                  <a:pt x="87453" y="1143000"/>
                </a:cubicBezTo>
                <a:cubicBezTo>
                  <a:pt x="214453" y="1143000"/>
                  <a:pt x="1058297" y="327378"/>
                  <a:pt x="1078053" y="0"/>
                </a:cubicBezTo>
                <a:cubicBezTo>
                  <a:pt x="951053" y="279400"/>
                  <a:pt x="239852" y="1168400"/>
                  <a:pt x="239852" y="1447800"/>
                </a:cubicBezTo>
                <a:cubicBezTo>
                  <a:pt x="239852" y="1507627"/>
                  <a:pt x="174905" y="1545735"/>
                  <a:pt x="163652" y="1600200"/>
                </a:cubicBezTo>
                <a:cubicBezTo>
                  <a:pt x="132739" y="1749816"/>
                  <a:pt x="150953" y="1828800"/>
                  <a:pt x="125553" y="1828800"/>
                </a:cubicBezTo>
                <a:cubicBezTo>
                  <a:pt x="100153" y="1828800"/>
                  <a:pt x="42166" y="1749816"/>
                  <a:pt x="11253" y="1600200"/>
                </a:cubicBezTo>
                <a:cubicBezTo>
                  <a:pt x="0" y="1545736"/>
                  <a:pt x="11253" y="1574800"/>
                  <a:pt x="11253" y="152400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7" name="TextBox 18"/>
          <p:cNvSpPr txBox="1">
            <a:spLocks noChangeArrowheads="1"/>
          </p:cNvSpPr>
          <p:nvPr/>
        </p:nvSpPr>
        <p:spPr bwMode="auto">
          <a:xfrm>
            <a:off x="5791202" y="3048002"/>
            <a:ext cx="1250951" cy="646331"/>
          </a:xfrm>
          <a:prstGeom prst="rect">
            <a:avLst/>
          </a:prstGeom>
          <a:noFill/>
          <a:ln w="9525">
            <a:noFill/>
            <a:miter lim="800000"/>
            <a:headEnd/>
            <a:tailEnd/>
          </a:ln>
        </p:spPr>
        <p:txBody>
          <a:bodyPr>
            <a:spAutoFit/>
          </a:bodyPr>
          <a:lstStyle/>
          <a:p>
            <a:pPr algn="ctr"/>
            <a:r>
              <a:rPr lang="en-US">
                <a:latin typeface="Calibri" pitchFamily="34" charset="0"/>
              </a:rPr>
              <a:t>Statistics</a:t>
            </a:r>
          </a:p>
          <a:p>
            <a:pPr algn="ctr"/>
            <a:r>
              <a:rPr lang="en-US">
                <a:latin typeface="Calibri" pitchFamily="34" charset="0"/>
              </a:rPr>
              <a:t>Probability</a:t>
            </a:r>
          </a:p>
        </p:txBody>
      </p:sp>
      <p:sp>
        <p:nvSpPr>
          <p:cNvPr id="58" name="Oval 57"/>
          <p:cNvSpPr/>
          <p:nvPr/>
        </p:nvSpPr>
        <p:spPr>
          <a:xfrm>
            <a:off x="74676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73914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75438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itle 3"/>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dirty="0" smtClean="0"/>
              <a:t>Iowa Core Mathematics Transition for Algebra I</a:t>
            </a:r>
          </a:p>
        </p:txBody>
      </p:sp>
      <p:sp>
        <p:nvSpPr>
          <p:cNvPr id="40" name="Slide Number Placeholder 39"/>
          <p:cNvSpPr>
            <a:spLocks noGrp="1"/>
          </p:cNvSpPr>
          <p:nvPr>
            <p:ph type="sldNum" sz="quarter" idx="12"/>
          </p:nvPr>
        </p:nvSpPr>
        <p:spPr/>
        <p:txBody>
          <a:bodyPr/>
          <a:lstStyle/>
          <a:p>
            <a:fld id="{95FC9D7D-E8CD-D54E-B0EF-5C077EA9611F}" type="slidenum">
              <a:rPr lang="en-US" smtClean="0"/>
              <a:pPr/>
              <a:t>58</a:t>
            </a:fld>
            <a:endParaRPr lang="en-US"/>
          </a:p>
        </p:txBody>
      </p:sp>
    </p:spTree>
  </p:cSld>
  <p:clrMapOvr>
    <a:masterClrMapping/>
  </p:clrMapOvr>
  <p:transition spd="med" advClick="0" advTm="6579">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42" presetClass="exit" presetSubtype="0" fill="hold" grpId="1" nodeType="afterEffect">
                                  <p:stCondLst>
                                    <p:cond delay="0"/>
                                  </p:stCondLst>
                                  <p:childTnLst>
                                    <p:animEffect transition="out" filter="fade">
                                      <p:cBhvr>
                                        <p:cTn id="9" dur="3000"/>
                                        <p:tgtEl>
                                          <p:spTgt spid="51"/>
                                        </p:tgtEl>
                                      </p:cBhvr>
                                    </p:animEffect>
                                    <p:anim calcmode="lin" valueType="num">
                                      <p:cBhvr>
                                        <p:cTn id="10" dur="3000"/>
                                        <p:tgtEl>
                                          <p:spTgt spid="51"/>
                                        </p:tgtEl>
                                        <p:attrNameLst>
                                          <p:attrName>ppt_x</p:attrName>
                                        </p:attrNameLst>
                                      </p:cBhvr>
                                      <p:tavLst>
                                        <p:tav tm="0">
                                          <p:val>
                                            <p:strVal val="ppt_x"/>
                                          </p:val>
                                        </p:tav>
                                        <p:tav tm="100000">
                                          <p:val>
                                            <p:strVal val="ppt_x"/>
                                          </p:val>
                                        </p:tav>
                                      </p:tavLst>
                                    </p:anim>
                                    <p:anim calcmode="lin" valueType="num">
                                      <p:cBhvr>
                                        <p:cTn id="11" dur="3000"/>
                                        <p:tgtEl>
                                          <p:spTgt spid="51"/>
                                        </p:tgtEl>
                                        <p:attrNameLst>
                                          <p:attrName>ppt_y</p:attrName>
                                        </p:attrNameLst>
                                      </p:cBhvr>
                                      <p:tavLst>
                                        <p:tav tm="0">
                                          <p:val>
                                            <p:strVal val="ppt_y"/>
                                          </p:val>
                                        </p:tav>
                                        <p:tav tm="100000">
                                          <p:val>
                                            <p:strVal val="ppt_y+.1"/>
                                          </p:val>
                                        </p:tav>
                                      </p:tavLst>
                                    </p:anim>
                                    <p:set>
                                      <p:cBhvr>
                                        <p:cTn id="12" dur="1" fill="hold">
                                          <p:stCondLst>
                                            <p:cond delay="2999"/>
                                          </p:stCondLst>
                                        </p:cTn>
                                        <p:tgtEl>
                                          <p:spTgt spid="51"/>
                                        </p:tgtEl>
                                        <p:attrNameLst>
                                          <p:attrName>style.visibility</p:attrName>
                                        </p:attrNameLst>
                                      </p:cBhvr>
                                      <p:to>
                                        <p:strVal val="hidden"/>
                                      </p:to>
                                    </p:set>
                                  </p:childTnLst>
                                </p:cTn>
                              </p:par>
                              <p:par>
                                <p:cTn id="13" presetID="17" presetClass="entr" presetSubtype="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0" fill="hold"/>
                                        <p:tgtEl>
                                          <p:spTgt spid="52"/>
                                        </p:tgtEl>
                                        <p:attrNameLst>
                                          <p:attrName>ppt_x</p:attrName>
                                        </p:attrNameLst>
                                      </p:cBhvr>
                                      <p:tavLst>
                                        <p:tav tm="0">
                                          <p:val>
                                            <p:strVal val="#ppt_x"/>
                                          </p:val>
                                        </p:tav>
                                        <p:tav tm="100000">
                                          <p:val>
                                            <p:strVal val="#ppt_x"/>
                                          </p:val>
                                        </p:tav>
                                      </p:tavLst>
                                    </p:anim>
                                    <p:anim calcmode="lin" valueType="num">
                                      <p:cBhvr>
                                        <p:cTn id="16" dur="5000" fill="hold"/>
                                        <p:tgtEl>
                                          <p:spTgt spid="52"/>
                                        </p:tgtEl>
                                        <p:attrNameLst>
                                          <p:attrName>ppt_y</p:attrName>
                                        </p:attrNameLst>
                                      </p:cBhvr>
                                      <p:tavLst>
                                        <p:tav tm="0">
                                          <p:val>
                                            <p:strVal val="#ppt_y-#ppt_h/2"/>
                                          </p:val>
                                        </p:tav>
                                        <p:tav tm="100000">
                                          <p:val>
                                            <p:strVal val="#ppt_y"/>
                                          </p:val>
                                        </p:tav>
                                      </p:tavLst>
                                    </p:anim>
                                    <p:anim calcmode="lin" valueType="num">
                                      <p:cBhvr>
                                        <p:cTn id="17" dur="5000" fill="hold"/>
                                        <p:tgtEl>
                                          <p:spTgt spid="52"/>
                                        </p:tgtEl>
                                        <p:attrNameLst>
                                          <p:attrName>ppt_w</p:attrName>
                                        </p:attrNameLst>
                                      </p:cBhvr>
                                      <p:tavLst>
                                        <p:tav tm="0">
                                          <p:val>
                                            <p:strVal val="#ppt_w"/>
                                          </p:val>
                                        </p:tav>
                                        <p:tav tm="100000">
                                          <p:val>
                                            <p:strVal val="#ppt_w"/>
                                          </p:val>
                                        </p:tav>
                                      </p:tavLst>
                                    </p:anim>
                                    <p:anim calcmode="lin" valueType="num">
                                      <p:cBhvr>
                                        <p:cTn id="18" dur="5000" fill="hold"/>
                                        <p:tgtEl>
                                          <p:spTgt spid="52"/>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42" presetClass="exit" presetSubtype="0" fill="hold" nodeType="afterEffect">
                                  <p:stCondLst>
                                    <p:cond delay="0"/>
                                  </p:stCondLst>
                                  <p:childTnLst>
                                    <p:animEffect transition="out" filter="fade">
                                      <p:cBhvr>
                                        <p:cTn id="21" dur="5000"/>
                                        <p:tgtEl>
                                          <p:spTgt spid="52"/>
                                        </p:tgtEl>
                                      </p:cBhvr>
                                    </p:animEffect>
                                    <p:anim calcmode="lin" valueType="num">
                                      <p:cBhvr>
                                        <p:cTn id="22" dur="5000"/>
                                        <p:tgtEl>
                                          <p:spTgt spid="52"/>
                                        </p:tgtEl>
                                        <p:attrNameLst>
                                          <p:attrName>ppt_x</p:attrName>
                                        </p:attrNameLst>
                                      </p:cBhvr>
                                      <p:tavLst>
                                        <p:tav tm="0">
                                          <p:val>
                                            <p:strVal val="ppt_x"/>
                                          </p:val>
                                        </p:tav>
                                        <p:tav tm="100000">
                                          <p:val>
                                            <p:strVal val="ppt_x"/>
                                          </p:val>
                                        </p:tav>
                                      </p:tavLst>
                                    </p:anim>
                                    <p:anim calcmode="lin" valueType="num">
                                      <p:cBhvr>
                                        <p:cTn id="23" dur="5000"/>
                                        <p:tgtEl>
                                          <p:spTgt spid="52"/>
                                        </p:tgtEl>
                                        <p:attrNameLst>
                                          <p:attrName>ppt_y</p:attrName>
                                        </p:attrNameLst>
                                      </p:cBhvr>
                                      <p:tavLst>
                                        <p:tav tm="0">
                                          <p:val>
                                            <p:strVal val="ppt_y"/>
                                          </p:val>
                                        </p:tav>
                                        <p:tav tm="100000">
                                          <p:val>
                                            <p:strVal val="ppt_y+.1"/>
                                          </p:val>
                                        </p:tav>
                                      </p:tavLst>
                                    </p:anim>
                                    <p:set>
                                      <p:cBhvr>
                                        <p:cTn id="24" dur="1" fill="hold">
                                          <p:stCondLst>
                                            <p:cond delay="4999"/>
                                          </p:stCondLst>
                                        </p:cTn>
                                        <p:tgtEl>
                                          <p:spTgt spid="52"/>
                                        </p:tgtEl>
                                        <p:attrNameLst>
                                          <p:attrName>style.visibility</p:attrName>
                                        </p:attrNameLst>
                                      </p:cBhvr>
                                      <p:to>
                                        <p:strVal val="hidden"/>
                                      </p:to>
                                    </p:set>
                                  </p:childTnLst>
                                </p:cTn>
                              </p:par>
                              <p:par>
                                <p:cTn id="25" presetID="17"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0" fill="hold"/>
                                        <p:tgtEl>
                                          <p:spTgt spid="45"/>
                                        </p:tgtEl>
                                        <p:attrNameLst>
                                          <p:attrName>ppt_x</p:attrName>
                                        </p:attrNameLst>
                                      </p:cBhvr>
                                      <p:tavLst>
                                        <p:tav tm="0">
                                          <p:val>
                                            <p:strVal val="#ppt_x"/>
                                          </p:val>
                                        </p:tav>
                                        <p:tav tm="100000">
                                          <p:val>
                                            <p:strVal val="#ppt_x"/>
                                          </p:val>
                                        </p:tav>
                                      </p:tavLst>
                                    </p:anim>
                                    <p:anim calcmode="lin" valueType="num">
                                      <p:cBhvr>
                                        <p:cTn id="28" dur="5000" fill="hold"/>
                                        <p:tgtEl>
                                          <p:spTgt spid="45"/>
                                        </p:tgtEl>
                                        <p:attrNameLst>
                                          <p:attrName>ppt_y</p:attrName>
                                        </p:attrNameLst>
                                      </p:cBhvr>
                                      <p:tavLst>
                                        <p:tav tm="0">
                                          <p:val>
                                            <p:strVal val="#ppt_y+#ppt_h/2"/>
                                          </p:val>
                                        </p:tav>
                                        <p:tav tm="100000">
                                          <p:val>
                                            <p:strVal val="#ppt_y"/>
                                          </p:val>
                                        </p:tav>
                                      </p:tavLst>
                                    </p:anim>
                                    <p:anim calcmode="lin" valueType="num">
                                      <p:cBhvr>
                                        <p:cTn id="29" dur="5000" fill="hold"/>
                                        <p:tgtEl>
                                          <p:spTgt spid="45"/>
                                        </p:tgtEl>
                                        <p:attrNameLst>
                                          <p:attrName>ppt_w</p:attrName>
                                        </p:attrNameLst>
                                      </p:cBhvr>
                                      <p:tavLst>
                                        <p:tav tm="0">
                                          <p:val>
                                            <p:strVal val="#ppt_w"/>
                                          </p:val>
                                        </p:tav>
                                        <p:tav tm="100000">
                                          <p:val>
                                            <p:strVal val="#ppt_w"/>
                                          </p:val>
                                        </p:tav>
                                      </p:tavLst>
                                    </p:anim>
                                    <p:anim calcmode="lin" valueType="num">
                                      <p:cBhvr>
                                        <p:cTn id="30" dur="5000" fill="hold"/>
                                        <p:tgtEl>
                                          <p:spTgt spid="45"/>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3000" fill="hold"/>
                                        <p:tgtEl>
                                          <p:spTgt spid="44"/>
                                        </p:tgtEl>
                                        <p:attrNameLst>
                                          <p:attrName>ppt_x</p:attrName>
                                        </p:attrNameLst>
                                      </p:cBhvr>
                                      <p:tavLst>
                                        <p:tav tm="0">
                                          <p:val>
                                            <p:strVal val="#ppt_x"/>
                                          </p:val>
                                        </p:tav>
                                        <p:tav tm="100000">
                                          <p:val>
                                            <p:strVal val="#ppt_x"/>
                                          </p:val>
                                        </p:tav>
                                      </p:tavLst>
                                    </p:anim>
                                    <p:anim calcmode="lin" valueType="num">
                                      <p:cBhvr>
                                        <p:cTn id="34" dur="3000" fill="hold"/>
                                        <p:tgtEl>
                                          <p:spTgt spid="44"/>
                                        </p:tgtEl>
                                        <p:attrNameLst>
                                          <p:attrName>ppt_y</p:attrName>
                                        </p:attrNameLst>
                                      </p:cBhvr>
                                      <p:tavLst>
                                        <p:tav tm="0">
                                          <p:val>
                                            <p:strVal val="#ppt_y-#ppt_h/2"/>
                                          </p:val>
                                        </p:tav>
                                        <p:tav tm="100000">
                                          <p:val>
                                            <p:strVal val="#ppt_y"/>
                                          </p:val>
                                        </p:tav>
                                      </p:tavLst>
                                    </p:anim>
                                    <p:anim calcmode="lin" valueType="num">
                                      <p:cBhvr>
                                        <p:cTn id="35" dur="3000" fill="hold"/>
                                        <p:tgtEl>
                                          <p:spTgt spid="44"/>
                                        </p:tgtEl>
                                        <p:attrNameLst>
                                          <p:attrName>ppt_w</p:attrName>
                                        </p:attrNameLst>
                                      </p:cBhvr>
                                      <p:tavLst>
                                        <p:tav tm="0">
                                          <p:val>
                                            <p:strVal val="#ppt_w"/>
                                          </p:val>
                                        </p:tav>
                                        <p:tav tm="100000">
                                          <p:val>
                                            <p:strVal val="#ppt_w"/>
                                          </p:val>
                                        </p:tav>
                                      </p:tavLst>
                                    </p:anim>
                                    <p:anim calcmode="lin" valueType="num">
                                      <p:cBhvr>
                                        <p:cTn id="36" dur="3000" fill="hold"/>
                                        <p:tgtEl>
                                          <p:spTgt spid="44"/>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0" fill="hold"/>
                                        <p:tgtEl>
                                          <p:spTgt spid="53"/>
                                        </p:tgtEl>
                                        <p:attrNameLst>
                                          <p:attrName>ppt_x</p:attrName>
                                        </p:attrNameLst>
                                      </p:cBhvr>
                                      <p:tavLst>
                                        <p:tav tm="0">
                                          <p:val>
                                            <p:strVal val="#ppt_x"/>
                                          </p:val>
                                        </p:tav>
                                        <p:tav tm="100000">
                                          <p:val>
                                            <p:strVal val="#ppt_x"/>
                                          </p:val>
                                        </p:tav>
                                      </p:tavLst>
                                    </p:anim>
                                    <p:anim calcmode="lin" valueType="num">
                                      <p:cBhvr>
                                        <p:cTn id="40" dur="5000" fill="hold"/>
                                        <p:tgtEl>
                                          <p:spTgt spid="53"/>
                                        </p:tgtEl>
                                        <p:attrNameLst>
                                          <p:attrName>ppt_y</p:attrName>
                                        </p:attrNameLst>
                                      </p:cBhvr>
                                      <p:tavLst>
                                        <p:tav tm="0">
                                          <p:val>
                                            <p:strVal val="#ppt_y-#ppt_h/2"/>
                                          </p:val>
                                        </p:tav>
                                        <p:tav tm="100000">
                                          <p:val>
                                            <p:strVal val="#ppt_y"/>
                                          </p:val>
                                        </p:tav>
                                      </p:tavLst>
                                    </p:anim>
                                    <p:anim calcmode="lin" valueType="num">
                                      <p:cBhvr>
                                        <p:cTn id="41" dur="5000" fill="hold"/>
                                        <p:tgtEl>
                                          <p:spTgt spid="53"/>
                                        </p:tgtEl>
                                        <p:attrNameLst>
                                          <p:attrName>ppt_w</p:attrName>
                                        </p:attrNameLst>
                                      </p:cBhvr>
                                      <p:tavLst>
                                        <p:tav tm="0">
                                          <p:val>
                                            <p:strVal val="#ppt_w"/>
                                          </p:val>
                                        </p:tav>
                                        <p:tav tm="100000">
                                          <p:val>
                                            <p:strVal val="#ppt_w"/>
                                          </p:val>
                                        </p:tav>
                                      </p:tavLst>
                                    </p:anim>
                                    <p:anim calcmode="lin" valueType="num">
                                      <p:cBhvr>
                                        <p:cTn id="42" dur="5000" fill="hold"/>
                                        <p:tgtEl>
                                          <p:spTgt spid="53"/>
                                        </p:tgtEl>
                                        <p:attrNameLst>
                                          <p:attrName>ppt_h</p:attrName>
                                        </p:attrNameLst>
                                      </p:cBhvr>
                                      <p:tavLst>
                                        <p:tav tm="0">
                                          <p:val>
                                            <p:fltVal val="0"/>
                                          </p:val>
                                        </p:tav>
                                        <p:tav tm="100000">
                                          <p:val>
                                            <p:strVal val="#ppt_h"/>
                                          </p:val>
                                        </p:tav>
                                      </p:tavLst>
                                    </p:anim>
                                  </p:childTnLst>
                                </p:cTn>
                              </p:par>
                            </p:childTnLst>
                          </p:cTn>
                        </p:par>
                        <p:par>
                          <p:cTn id="43" fill="hold">
                            <p:stCondLst>
                              <p:cond delay="10000"/>
                            </p:stCondLst>
                            <p:childTnLst>
                              <p:par>
                                <p:cTn id="44" presetID="17" presetClass="exit" presetSubtype="10" fill="hold" nodeType="afterEffect">
                                  <p:stCondLst>
                                    <p:cond delay="0"/>
                                  </p:stCondLst>
                                  <p:childTnLst>
                                    <p:anim calcmode="lin" valueType="num">
                                      <p:cBhvr>
                                        <p:cTn id="45" dur="500"/>
                                        <p:tgtEl>
                                          <p:spTgt spid="53"/>
                                        </p:tgtEl>
                                        <p:attrNameLst>
                                          <p:attrName>ppt_w</p:attrName>
                                        </p:attrNameLst>
                                      </p:cBhvr>
                                      <p:tavLst>
                                        <p:tav tm="0">
                                          <p:val>
                                            <p:strVal val="ppt_w"/>
                                          </p:val>
                                        </p:tav>
                                        <p:tav tm="100000">
                                          <p:val>
                                            <p:fltVal val="0"/>
                                          </p:val>
                                        </p:tav>
                                      </p:tavLst>
                                    </p:anim>
                                    <p:anim calcmode="lin" valueType="num">
                                      <p:cBhvr>
                                        <p:cTn id="46" dur="500"/>
                                        <p:tgtEl>
                                          <p:spTgt spid="53"/>
                                        </p:tgtEl>
                                        <p:attrNameLst>
                                          <p:attrName>ppt_h</p:attrName>
                                        </p:attrNameLst>
                                      </p:cBhvr>
                                      <p:tavLst>
                                        <p:tav tm="0">
                                          <p:val>
                                            <p:strVal val="ppt_h"/>
                                          </p:val>
                                        </p:tav>
                                        <p:tav tm="100000">
                                          <p:val>
                                            <p:strVal val="ppt_h"/>
                                          </p:val>
                                        </p:tav>
                                      </p:tavLst>
                                    </p:anim>
                                    <p:set>
                                      <p:cBhvr>
                                        <p:cTn id="47" dur="1" fill="hold">
                                          <p:stCondLst>
                                            <p:cond delay="499"/>
                                          </p:stCondLst>
                                        </p:cTn>
                                        <p:tgtEl>
                                          <p:spTgt spid="53"/>
                                        </p:tgtEl>
                                        <p:attrNameLst>
                                          <p:attrName>style.visibility</p:attrName>
                                        </p:attrNameLst>
                                      </p:cBhvr>
                                      <p:to>
                                        <p:strVal val="hidden"/>
                                      </p:to>
                                    </p:set>
                                  </p:childTnLst>
                                </p:cTn>
                              </p:par>
                              <p:par>
                                <p:cTn id="48" presetID="17" presetClass="entr" presetSubtype="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0" fill="hold"/>
                                        <p:tgtEl>
                                          <p:spTgt spid="46"/>
                                        </p:tgtEl>
                                        <p:attrNameLst>
                                          <p:attrName>ppt_x</p:attrName>
                                        </p:attrNameLst>
                                      </p:cBhvr>
                                      <p:tavLst>
                                        <p:tav tm="0">
                                          <p:val>
                                            <p:strVal val="#ppt_x"/>
                                          </p:val>
                                        </p:tav>
                                        <p:tav tm="100000">
                                          <p:val>
                                            <p:strVal val="#ppt_x"/>
                                          </p:val>
                                        </p:tav>
                                      </p:tavLst>
                                    </p:anim>
                                    <p:anim calcmode="lin" valueType="num">
                                      <p:cBhvr>
                                        <p:cTn id="51" dur="5000" fill="hold"/>
                                        <p:tgtEl>
                                          <p:spTgt spid="46"/>
                                        </p:tgtEl>
                                        <p:attrNameLst>
                                          <p:attrName>ppt_y</p:attrName>
                                        </p:attrNameLst>
                                      </p:cBhvr>
                                      <p:tavLst>
                                        <p:tav tm="0">
                                          <p:val>
                                            <p:strVal val="#ppt_y-#ppt_h/2"/>
                                          </p:val>
                                        </p:tav>
                                        <p:tav tm="100000">
                                          <p:val>
                                            <p:strVal val="#ppt_y"/>
                                          </p:val>
                                        </p:tav>
                                      </p:tavLst>
                                    </p:anim>
                                    <p:anim calcmode="lin" valueType="num">
                                      <p:cBhvr>
                                        <p:cTn id="52" dur="5000" fill="hold"/>
                                        <p:tgtEl>
                                          <p:spTgt spid="46"/>
                                        </p:tgtEl>
                                        <p:attrNameLst>
                                          <p:attrName>ppt_w</p:attrName>
                                        </p:attrNameLst>
                                      </p:cBhvr>
                                      <p:tavLst>
                                        <p:tav tm="0">
                                          <p:val>
                                            <p:strVal val="#ppt_w"/>
                                          </p:val>
                                        </p:tav>
                                        <p:tav tm="100000">
                                          <p:val>
                                            <p:strVal val="#ppt_w"/>
                                          </p:val>
                                        </p:tav>
                                      </p:tavLst>
                                    </p:anim>
                                    <p:anim calcmode="lin" valueType="num">
                                      <p:cBhvr>
                                        <p:cTn id="53" dur="5000" fill="hold"/>
                                        <p:tgtEl>
                                          <p:spTgt spid="46"/>
                                        </p:tgtEl>
                                        <p:attrNameLst>
                                          <p:attrName>ppt_h</p:attrName>
                                        </p:attrNameLst>
                                      </p:cBhvr>
                                      <p:tavLst>
                                        <p:tav tm="0">
                                          <p:val>
                                            <p:fltVal val="0"/>
                                          </p:val>
                                        </p:tav>
                                        <p:tav tm="100000">
                                          <p:val>
                                            <p:strVal val="#ppt_h"/>
                                          </p:val>
                                        </p:tav>
                                      </p:tavLst>
                                    </p:anim>
                                  </p:childTnLst>
                                </p:cTn>
                              </p:par>
                              <p:par>
                                <p:cTn id="54" presetID="17" presetClass="entr" presetSubtype="1"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0" fill="hold"/>
                                        <p:tgtEl>
                                          <p:spTgt spid="56"/>
                                        </p:tgtEl>
                                        <p:attrNameLst>
                                          <p:attrName>ppt_x</p:attrName>
                                        </p:attrNameLst>
                                      </p:cBhvr>
                                      <p:tavLst>
                                        <p:tav tm="0">
                                          <p:val>
                                            <p:strVal val="#ppt_x"/>
                                          </p:val>
                                        </p:tav>
                                        <p:tav tm="100000">
                                          <p:val>
                                            <p:strVal val="#ppt_x"/>
                                          </p:val>
                                        </p:tav>
                                      </p:tavLst>
                                    </p:anim>
                                    <p:anim calcmode="lin" valueType="num">
                                      <p:cBhvr>
                                        <p:cTn id="57" dur="5000" fill="hold"/>
                                        <p:tgtEl>
                                          <p:spTgt spid="56"/>
                                        </p:tgtEl>
                                        <p:attrNameLst>
                                          <p:attrName>ppt_y</p:attrName>
                                        </p:attrNameLst>
                                      </p:cBhvr>
                                      <p:tavLst>
                                        <p:tav tm="0">
                                          <p:val>
                                            <p:strVal val="#ppt_y-#ppt_h/2"/>
                                          </p:val>
                                        </p:tav>
                                        <p:tav tm="100000">
                                          <p:val>
                                            <p:strVal val="#ppt_y"/>
                                          </p:val>
                                        </p:tav>
                                      </p:tavLst>
                                    </p:anim>
                                    <p:anim calcmode="lin" valueType="num">
                                      <p:cBhvr>
                                        <p:cTn id="58" dur="5000" fill="hold"/>
                                        <p:tgtEl>
                                          <p:spTgt spid="56"/>
                                        </p:tgtEl>
                                        <p:attrNameLst>
                                          <p:attrName>ppt_w</p:attrName>
                                        </p:attrNameLst>
                                      </p:cBhvr>
                                      <p:tavLst>
                                        <p:tav tm="0">
                                          <p:val>
                                            <p:strVal val="#ppt_w"/>
                                          </p:val>
                                        </p:tav>
                                        <p:tav tm="100000">
                                          <p:val>
                                            <p:strVal val="#ppt_w"/>
                                          </p:val>
                                        </p:tav>
                                      </p:tavLst>
                                    </p:anim>
                                    <p:anim calcmode="lin" valueType="num">
                                      <p:cBhvr>
                                        <p:cTn id="59" dur="5000" fill="hold"/>
                                        <p:tgtEl>
                                          <p:spTgt spid="56"/>
                                        </p:tgtEl>
                                        <p:attrNameLst>
                                          <p:attrName>ppt_h</p:attrName>
                                        </p:attrNameLst>
                                      </p:cBhvr>
                                      <p:tavLst>
                                        <p:tav tm="0">
                                          <p:val>
                                            <p:fltVal val="0"/>
                                          </p:val>
                                        </p:tav>
                                        <p:tav tm="100000">
                                          <p:val>
                                            <p:strVal val="#ppt_h"/>
                                          </p:val>
                                        </p:tav>
                                      </p:tavLst>
                                    </p:anim>
                                  </p:childTnLst>
                                </p:cTn>
                              </p:par>
                            </p:childTnLst>
                          </p:cTn>
                        </p:par>
                        <p:par>
                          <p:cTn id="60" fill="hold">
                            <p:stCondLst>
                              <p:cond delay="15000"/>
                            </p:stCondLst>
                            <p:childTnLst>
                              <p:par>
                                <p:cTn id="61" presetID="17" presetClass="exit" presetSubtype="10" fill="hold" nodeType="afterEffect">
                                  <p:stCondLst>
                                    <p:cond delay="0"/>
                                  </p:stCondLst>
                                  <p:childTnLst>
                                    <p:anim calcmode="lin" valueType="num">
                                      <p:cBhvr>
                                        <p:cTn id="62" dur="3000"/>
                                        <p:tgtEl>
                                          <p:spTgt spid="56"/>
                                        </p:tgtEl>
                                        <p:attrNameLst>
                                          <p:attrName>ppt_w</p:attrName>
                                        </p:attrNameLst>
                                      </p:cBhvr>
                                      <p:tavLst>
                                        <p:tav tm="0">
                                          <p:val>
                                            <p:strVal val="ppt_w"/>
                                          </p:val>
                                        </p:tav>
                                        <p:tav tm="100000">
                                          <p:val>
                                            <p:fltVal val="0"/>
                                          </p:val>
                                        </p:tav>
                                      </p:tavLst>
                                    </p:anim>
                                    <p:anim calcmode="lin" valueType="num">
                                      <p:cBhvr>
                                        <p:cTn id="63" dur="3000"/>
                                        <p:tgtEl>
                                          <p:spTgt spid="56"/>
                                        </p:tgtEl>
                                        <p:attrNameLst>
                                          <p:attrName>ppt_h</p:attrName>
                                        </p:attrNameLst>
                                      </p:cBhvr>
                                      <p:tavLst>
                                        <p:tav tm="0">
                                          <p:val>
                                            <p:strVal val="ppt_h"/>
                                          </p:val>
                                        </p:tav>
                                        <p:tav tm="100000">
                                          <p:val>
                                            <p:strVal val="ppt_h"/>
                                          </p:val>
                                        </p:tav>
                                      </p:tavLst>
                                    </p:anim>
                                    <p:set>
                                      <p:cBhvr>
                                        <p:cTn id="64" dur="1" fill="hold">
                                          <p:stCondLst>
                                            <p:cond delay="2999"/>
                                          </p:stCondLst>
                                        </p:cTn>
                                        <p:tgtEl>
                                          <p:spTgt spid="56"/>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dissolve">
                                      <p:cBhvr>
                                        <p:cTn id="67" dur="2000"/>
                                        <p:tgtEl>
                                          <p:spTgt spid="57"/>
                                        </p:tgtEl>
                                      </p:cBhvr>
                                    </p:animEffect>
                                  </p:childTnLst>
                                </p:cTn>
                              </p:par>
                            </p:childTnLst>
                          </p:cTn>
                        </p:par>
                        <p:par>
                          <p:cTn id="68" fill="hold">
                            <p:stCondLst>
                              <p:cond delay="18000"/>
                            </p:stCondLst>
                            <p:childTnLst>
                              <p:par>
                                <p:cTn id="69" presetID="1" presetClass="exit" presetSubtype="0" fill="hold" nodeType="afterEffect">
                                  <p:stCondLst>
                                    <p:cond delay="0"/>
                                  </p:stCondLst>
                                  <p:childTnLst>
                                    <p:set>
                                      <p:cBhvr>
                                        <p:cTn id="70" dur="1" fill="hold">
                                          <p:stCondLst>
                                            <p:cond delay="0"/>
                                          </p:stCondLst>
                                        </p:cTn>
                                        <p:tgtEl>
                                          <p:spTgt spid="57"/>
                                        </p:tgtEl>
                                        <p:attrNameLst>
                                          <p:attrName>style.visibility</p:attrName>
                                        </p:attrNameLst>
                                      </p:cBhvr>
                                      <p:to>
                                        <p:strVal val="hidden"/>
                                      </p:to>
                                    </p:set>
                                  </p:childTnLst>
                                </p:cTn>
                              </p:par>
                              <p:par>
                                <p:cTn id="71" presetID="17" presetClass="entr" presetSubtype="4"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3000" fill="hold"/>
                                        <p:tgtEl>
                                          <p:spTgt spid="47"/>
                                        </p:tgtEl>
                                        <p:attrNameLst>
                                          <p:attrName>ppt_x</p:attrName>
                                        </p:attrNameLst>
                                      </p:cBhvr>
                                      <p:tavLst>
                                        <p:tav tm="0">
                                          <p:val>
                                            <p:strVal val="#ppt_x"/>
                                          </p:val>
                                        </p:tav>
                                        <p:tav tm="100000">
                                          <p:val>
                                            <p:strVal val="#ppt_x"/>
                                          </p:val>
                                        </p:tav>
                                      </p:tavLst>
                                    </p:anim>
                                    <p:anim calcmode="lin" valueType="num">
                                      <p:cBhvr>
                                        <p:cTn id="74" dur="3000" fill="hold"/>
                                        <p:tgtEl>
                                          <p:spTgt spid="47"/>
                                        </p:tgtEl>
                                        <p:attrNameLst>
                                          <p:attrName>ppt_y</p:attrName>
                                        </p:attrNameLst>
                                      </p:cBhvr>
                                      <p:tavLst>
                                        <p:tav tm="0">
                                          <p:val>
                                            <p:strVal val="#ppt_y+#ppt_h/2"/>
                                          </p:val>
                                        </p:tav>
                                        <p:tav tm="100000">
                                          <p:val>
                                            <p:strVal val="#ppt_y"/>
                                          </p:val>
                                        </p:tav>
                                      </p:tavLst>
                                    </p:anim>
                                    <p:anim calcmode="lin" valueType="num">
                                      <p:cBhvr>
                                        <p:cTn id="75" dur="3000" fill="hold"/>
                                        <p:tgtEl>
                                          <p:spTgt spid="47"/>
                                        </p:tgtEl>
                                        <p:attrNameLst>
                                          <p:attrName>ppt_w</p:attrName>
                                        </p:attrNameLst>
                                      </p:cBhvr>
                                      <p:tavLst>
                                        <p:tav tm="0">
                                          <p:val>
                                            <p:strVal val="#ppt_w"/>
                                          </p:val>
                                        </p:tav>
                                        <p:tav tm="100000">
                                          <p:val>
                                            <p:strVal val="#ppt_w"/>
                                          </p:val>
                                        </p:tav>
                                      </p:tavLst>
                                    </p:anim>
                                    <p:anim calcmode="lin" valueType="num">
                                      <p:cBhvr>
                                        <p:cTn id="76" dur="3000" fill="hold"/>
                                        <p:tgtEl>
                                          <p:spTgt spid="47"/>
                                        </p:tgtEl>
                                        <p:attrNameLst>
                                          <p:attrName>ppt_h</p:attrName>
                                        </p:attrNameLst>
                                      </p:cBhvr>
                                      <p:tavLst>
                                        <p:tav tm="0">
                                          <p:val>
                                            <p:fltVal val="0"/>
                                          </p:val>
                                        </p:tav>
                                        <p:tav tm="100000">
                                          <p:val>
                                            <p:strVal val="#ppt_h"/>
                                          </p:val>
                                        </p:tav>
                                      </p:tavLst>
                                    </p:anim>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4201 0.01387 -0.08403 0.02775 -0.11962 0.04764 C -0.15521 0.06753 -0.19913 0.06198 -0.21354 0.12003 C -0.22795 0.17807 -0.196 0.34251 -0.20607 0.39639 C -0.21614 0.45028 -0.26076 0.43201 -0.27396 0.44403 C -0.28715 0.45606 -0.28611 0.4623 -0.28507 0.46878 " pathEditMode="fixed" ptsTypes="aaaaaA">
                                      <p:cBhvr>
                                        <p:cTn id="80" dur="5000" fill="hold"/>
                                        <p:tgtEl>
                                          <p:spTgt spid="58"/>
                                        </p:tgtEl>
                                        <p:attrNameLst>
                                          <p:attrName>ppt_x</p:attrName>
                                          <p:attrName>ppt_y</p:attrName>
                                        </p:attrNameLst>
                                      </p:cBhvr>
                                    </p:animMotion>
                                  </p:childTnLst>
                                </p:cTn>
                              </p:par>
                            </p:childTnLst>
                          </p:cTn>
                        </p:par>
                        <p:par>
                          <p:cTn id="81" fill="hold">
                            <p:stCondLst>
                              <p:cond delay="23000"/>
                            </p:stCondLst>
                            <p:childTnLst>
                              <p:par>
                                <p:cTn id="82" presetID="1" presetClass="exit" presetSubtype="0" fill="hold" grpId="2" nodeType="afterEffect">
                                  <p:stCondLst>
                                    <p:cond delay="0"/>
                                  </p:stCondLst>
                                  <p:childTnLst>
                                    <p:set>
                                      <p:cBhvr>
                                        <p:cTn id="83" dur="1" fill="hold">
                                          <p:stCondLst>
                                            <p:cond delay="0"/>
                                          </p:stCondLst>
                                        </p:cTn>
                                        <p:tgtEl>
                                          <p:spTgt spid="58"/>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par>
                                <p:cTn id="86" presetID="0" presetClass="path" presetSubtype="0" accel="50000" decel="50000" fill="hold" grpId="1" nodeType="withEffect">
                                  <p:stCondLst>
                                    <p:cond delay="0"/>
                                  </p:stCondLst>
                                  <p:childTnLst>
                                    <p:animMotion origin="layout" path="M 0.01215 -8.32562E-7 C -0.02986 0.01388 -0.07188 0.02775 -0.10747 0.04764 C -0.14306 0.06753 -0.18698 0.06198 -0.20139 0.12003 C -0.2158 0.17808 -0.18386 0.34251 -0.19393 0.39639 C -0.204 0.45028 -0.24861 0.43201 -0.26181 0.44403 C -0.275 0.45606 -0.27396 0.4623 -0.27292 0.46878 " pathEditMode="fixed" rAng="0" ptsTypes="aaaaaA">
                                      <p:cBhvr>
                                        <p:cTn id="87" dur="5000" fill="hold"/>
                                        <p:tgtEl>
                                          <p:spTgt spid="68"/>
                                        </p:tgtEl>
                                        <p:attrNameLst>
                                          <p:attrName>ppt_x</p:attrName>
                                          <p:attrName>ppt_y</p:attrName>
                                        </p:attrNameLst>
                                      </p:cBhvr>
                                      <p:rCtr x="-144" y="234"/>
                                    </p:animMotion>
                                  </p:childTnLst>
                                </p:cTn>
                              </p:par>
                            </p:childTnLst>
                          </p:cTn>
                        </p:par>
                        <p:par>
                          <p:cTn id="88" fill="hold">
                            <p:stCondLst>
                              <p:cond delay="28000"/>
                            </p:stCondLst>
                            <p:childTnLst>
                              <p:par>
                                <p:cTn id="89" presetID="1" presetClass="exit" presetSubtype="0" fill="hold" grpId="2" nodeType="afterEffect">
                                  <p:stCondLst>
                                    <p:cond delay="0"/>
                                  </p:stCondLst>
                                  <p:childTnLst>
                                    <p:set>
                                      <p:cBhvr>
                                        <p:cTn id="90" dur="1" fill="hold">
                                          <p:stCondLst>
                                            <p:cond delay="0"/>
                                          </p:stCondLst>
                                        </p:cTn>
                                        <p:tgtEl>
                                          <p:spTgt spid="68"/>
                                        </p:tgtEl>
                                        <p:attrNameLst>
                                          <p:attrName>style.visibility</p:attrName>
                                        </p:attrNameLst>
                                      </p:cBhvr>
                                      <p:to>
                                        <p:strVal val="hidden"/>
                                      </p:to>
                                    </p:set>
                                  </p:childTnLst>
                                </p:cTn>
                              </p:par>
                              <p:par>
                                <p:cTn id="91" presetID="17" presetClass="entr" presetSubtype="4"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0" fill="hold"/>
                                        <p:tgtEl>
                                          <p:spTgt spid="50"/>
                                        </p:tgtEl>
                                        <p:attrNameLst>
                                          <p:attrName>ppt_x</p:attrName>
                                        </p:attrNameLst>
                                      </p:cBhvr>
                                      <p:tavLst>
                                        <p:tav tm="0">
                                          <p:val>
                                            <p:strVal val="#ppt_x"/>
                                          </p:val>
                                        </p:tav>
                                        <p:tav tm="100000">
                                          <p:val>
                                            <p:strVal val="#ppt_x"/>
                                          </p:val>
                                        </p:tav>
                                      </p:tavLst>
                                    </p:anim>
                                    <p:anim calcmode="lin" valueType="num">
                                      <p:cBhvr>
                                        <p:cTn id="94" dur="5000" fill="hold"/>
                                        <p:tgtEl>
                                          <p:spTgt spid="50"/>
                                        </p:tgtEl>
                                        <p:attrNameLst>
                                          <p:attrName>ppt_y</p:attrName>
                                        </p:attrNameLst>
                                      </p:cBhvr>
                                      <p:tavLst>
                                        <p:tav tm="0">
                                          <p:val>
                                            <p:strVal val="#ppt_y+#ppt_h/2"/>
                                          </p:val>
                                        </p:tav>
                                        <p:tav tm="100000">
                                          <p:val>
                                            <p:strVal val="#ppt_y"/>
                                          </p:val>
                                        </p:tav>
                                      </p:tavLst>
                                    </p:anim>
                                    <p:anim calcmode="lin" valueType="num">
                                      <p:cBhvr>
                                        <p:cTn id="95" dur="5000" fill="hold"/>
                                        <p:tgtEl>
                                          <p:spTgt spid="50"/>
                                        </p:tgtEl>
                                        <p:attrNameLst>
                                          <p:attrName>ppt_w</p:attrName>
                                        </p:attrNameLst>
                                      </p:cBhvr>
                                      <p:tavLst>
                                        <p:tav tm="0">
                                          <p:val>
                                            <p:strVal val="#ppt_w"/>
                                          </p:val>
                                        </p:tav>
                                        <p:tav tm="100000">
                                          <p:val>
                                            <p:strVal val="#ppt_w"/>
                                          </p:val>
                                        </p:tav>
                                      </p:tavLst>
                                    </p:anim>
                                    <p:anim calcmode="lin" valueType="num">
                                      <p:cBhvr>
                                        <p:cTn id="96" dur="5000" fill="hold"/>
                                        <p:tgtEl>
                                          <p:spTgt spid="50"/>
                                        </p:tgtEl>
                                        <p:attrNameLst>
                                          <p:attrName>ppt_h</p:attrName>
                                        </p:attrNameLst>
                                      </p:cBhvr>
                                      <p:tavLst>
                                        <p:tav tm="0">
                                          <p:val>
                                            <p:fltVal val="0"/>
                                          </p:val>
                                        </p:tav>
                                        <p:tav tm="100000">
                                          <p:val>
                                            <p:strVal val="#ppt_h"/>
                                          </p:val>
                                        </p:tav>
                                      </p:tavLst>
                                    </p:anim>
                                  </p:childTnLst>
                                </p:cTn>
                              </p:par>
                              <p:par>
                                <p:cTn id="97" presetID="1" presetClass="entr" presetSubtype="0" fill="hold" grpId="0"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0" presetClass="path" presetSubtype="0" accel="50000" decel="50000" fill="hold" grpId="1" nodeType="withEffect">
                                  <p:stCondLst>
                                    <p:cond delay="0"/>
                                  </p:stCondLst>
                                  <p:childTnLst>
                                    <p:animMotion origin="layout" path="M -0.00452 1.66512E-6 C -0.04653 0.01388 -0.08855 0.02775 -0.12414 0.04764 C -0.15973 0.06753 -0.20365 0.06198 -0.21806 0.12003 C -0.23247 0.17808 -0.20053 0.34251 -0.2106 0.39639 C -0.22067 0.45028 -0.26528 0.43201 -0.27848 0.44403 C -0.29167 0.45606 -0.29063 0.4623 -0.28959 0.46878 " pathEditMode="fixed" rAng="0" ptsTypes="aaaaaA">
                                      <p:cBhvr>
                                        <p:cTn id="100" dur="5000" fill="hold"/>
                                        <p:tgtEl>
                                          <p:spTgt spid="69"/>
                                        </p:tgtEl>
                                        <p:attrNameLst>
                                          <p:attrName>ppt_x</p:attrName>
                                          <p:attrName>ppt_y</p:attrName>
                                        </p:attrNameLst>
                                      </p:cBhvr>
                                      <p:rCtr x="-144" y="234"/>
                                    </p:animMotion>
                                  </p:childTnLst>
                                </p:cTn>
                              </p:par>
                            </p:childTnLst>
                          </p:cTn>
                        </p:par>
                        <p:par>
                          <p:cTn id="101" fill="hold">
                            <p:stCondLst>
                              <p:cond delay="33000"/>
                            </p:stCondLst>
                            <p:childTnLst>
                              <p:par>
                                <p:cTn id="102" presetID="1" presetClass="exit" presetSubtype="0" fill="hold" grpId="2" nodeType="afterEffect">
                                  <p:stCondLst>
                                    <p:cond delay="0"/>
                                  </p:stCondLst>
                                  <p:childTnLst>
                                    <p:set>
                                      <p:cBhvr>
                                        <p:cTn id="103"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50" grpId="0" animBg="1"/>
      <p:bldP spid="51" grpId="0" animBg="1"/>
      <p:bldP spid="51" grpId="1" animBg="1"/>
      <p:bldP spid="58" grpId="0" animBg="1"/>
      <p:bldP spid="58" grpId="1" animBg="1"/>
      <p:bldP spid="58" grpId="2" animBg="1"/>
      <p:bldP spid="68" grpId="0" animBg="1"/>
      <p:bldP spid="68" grpId="1" animBg="1"/>
      <p:bldP spid="68" grpId="2" animBg="1"/>
      <p:bldP spid="69" grpId="0" animBg="1"/>
      <p:bldP spid="69" grpId="1" animBg="1"/>
      <p:bldP spid="69" grpId="2"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29718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09600" y="3868738"/>
            <a:ext cx="2971800" cy="2151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09600" y="1985965"/>
            <a:ext cx="2971800" cy="18827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TextBox 17"/>
          <p:cNvSpPr txBox="1">
            <a:spLocks noChangeArrowheads="1"/>
          </p:cNvSpPr>
          <p:nvPr/>
        </p:nvSpPr>
        <p:spPr bwMode="auto">
          <a:xfrm>
            <a:off x="1219203" y="4495802"/>
            <a:ext cx="1490663" cy="461665"/>
          </a:xfrm>
          <a:prstGeom prst="rect">
            <a:avLst/>
          </a:prstGeom>
          <a:noFill/>
          <a:ln w="9525">
            <a:noFill/>
            <a:miter lim="800000"/>
            <a:headEnd/>
            <a:tailEnd/>
          </a:ln>
        </p:spPr>
        <p:txBody>
          <a:bodyPr>
            <a:spAutoFit/>
          </a:bodyPr>
          <a:lstStyle/>
          <a:p>
            <a:pPr algn="ctr"/>
            <a:r>
              <a:rPr lang="en-US" sz="2400">
                <a:latin typeface="Calibri" pitchFamily="34" charset="0"/>
              </a:rPr>
              <a:t>Algebra 1</a:t>
            </a:r>
          </a:p>
        </p:txBody>
      </p:sp>
      <p:sp>
        <p:nvSpPr>
          <p:cNvPr id="8" name="Rectangle 7"/>
          <p:cNvSpPr/>
          <p:nvPr/>
        </p:nvSpPr>
        <p:spPr>
          <a:xfrm>
            <a:off x="609600" y="1985963"/>
            <a:ext cx="2971800" cy="2682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09600" y="1447802"/>
            <a:ext cx="2971800" cy="5381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914400" y="1524000"/>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New Standards</a:t>
            </a:r>
          </a:p>
        </p:txBody>
      </p:sp>
      <p:sp>
        <p:nvSpPr>
          <p:cNvPr id="4105" name="TextBox 18"/>
          <p:cNvSpPr txBox="1">
            <a:spLocks noChangeArrowheads="1"/>
          </p:cNvSpPr>
          <p:nvPr/>
        </p:nvSpPr>
        <p:spPr bwMode="auto">
          <a:xfrm>
            <a:off x="609600" y="1905001"/>
            <a:ext cx="2743200" cy="461665"/>
          </a:xfrm>
          <a:prstGeom prst="rect">
            <a:avLst/>
          </a:prstGeom>
          <a:noFill/>
          <a:ln w="9525">
            <a:noFill/>
            <a:miter lim="800000"/>
            <a:headEnd/>
            <a:tailEnd/>
          </a:ln>
        </p:spPr>
        <p:txBody>
          <a:bodyPr>
            <a:spAutoFit/>
          </a:bodyPr>
          <a:lstStyle/>
          <a:p>
            <a:pPr algn="ctr"/>
            <a:r>
              <a:rPr lang="en-US" sz="2400">
                <a:latin typeface="Calibri" pitchFamily="34" charset="0"/>
              </a:rPr>
              <a:t>Statistics/Probability</a:t>
            </a:r>
          </a:p>
        </p:txBody>
      </p:sp>
      <p:sp>
        <p:nvSpPr>
          <p:cNvPr id="4106" name="TextBox 17"/>
          <p:cNvSpPr txBox="1">
            <a:spLocks noChangeArrowheads="1"/>
          </p:cNvSpPr>
          <p:nvPr/>
        </p:nvSpPr>
        <p:spPr bwMode="auto">
          <a:xfrm>
            <a:off x="1219203" y="2819402"/>
            <a:ext cx="1490663" cy="461665"/>
          </a:xfrm>
          <a:prstGeom prst="rect">
            <a:avLst/>
          </a:prstGeom>
          <a:noFill/>
          <a:ln w="9525">
            <a:noFill/>
            <a:miter lim="800000"/>
            <a:headEnd/>
            <a:tailEnd/>
          </a:ln>
        </p:spPr>
        <p:txBody>
          <a:bodyPr>
            <a:spAutoFit/>
          </a:bodyPr>
          <a:lstStyle/>
          <a:p>
            <a:pPr algn="ctr"/>
            <a:r>
              <a:rPr lang="en-US" sz="2400">
                <a:latin typeface="Calibri" pitchFamily="34" charset="0"/>
              </a:rPr>
              <a:t>Algebra 2</a:t>
            </a:r>
          </a:p>
        </p:txBody>
      </p:sp>
      <p:sp>
        <p:nvSpPr>
          <p:cNvPr id="13" name="TextBox 17"/>
          <p:cNvSpPr txBox="1">
            <a:spLocks noChangeArrowheads="1"/>
          </p:cNvSpPr>
          <p:nvPr/>
        </p:nvSpPr>
        <p:spPr bwMode="auto">
          <a:xfrm>
            <a:off x="4191000" y="4953001"/>
            <a:ext cx="4191000" cy="584775"/>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Standards</a:t>
            </a:r>
          </a:p>
        </p:txBody>
      </p:sp>
      <p:sp>
        <p:nvSpPr>
          <p:cNvPr id="14" name="TextBox 17"/>
          <p:cNvSpPr txBox="1">
            <a:spLocks noChangeArrowheads="1"/>
          </p:cNvSpPr>
          <p:nvPr/>
        </p:nvSpPr>
        <p:spPr bwMode="auto">
          <a:xfrm>
            <a:off x="4191000" y="1828801"/>
            <a:ext cx="4191000" cy="584775"/>
          </a:xfrm>
          <a:prstGeom prst="rect">
            <a:avLst/>
          </a:prstGeom>
          <a:noFill/>
          <a:ln w="9525">
            <a:noFill/>
            <a:miter lim="800000"/>
            <a:headEnd/>
            <a:tailEnd/>
          </a:ln>
        </p:spPr>
        <p:txBody>
          <a:bodyPr>
            <a:spAutoFit/>
          </a:bodyPr>
          <a:lstStyle/>
          <a:p>
            <a:pPr>
              <a:defRPr/>
            </a:pPr>
            <a:r>
              <a:rPr lang="en-US" sz="3200" b="1" dirty="0">
                <a:solidFill>
                  <a:schemeClr val="accent2">
                    <a:lumMod val="75000"/>
                  </a:schemeClr>
                </a:solidFill>
                <a:latin typeface="Calibri" pitchFamily="34" charset="0"/>
              </a:rPr>
              <a:t>Traditional Algebra 1</a:t>
            </a:r>
          </a:p>
        </p:txBody>
      </p:sp>
      <p:sp>
        <p:nvSpPr>
          <p:cNvPr id="15" name="TextBox 17"/>
          <p:cNvSpPr txBox="1">
            <a:spLocks noChangeArrowheads="1"/>
          </p:cNvSpPr>
          <p:nvPr/>
        </p:nvSpPr>
        <p:spPr bwMode="auto">
          <a:xfrm>
            <a:off x="381000" y="609600"/>
            <a:ext cx="4191000" cy="584775"/>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Algebra 1</a:t>
            </a:r>
          </a:p>
        </p:txBody>
      </p:sp>
      <p:sp>
        <p:nvSpPr>
          <p:cNvPr id="16" name="Slide Number Placeholder 15"/>
          <p:cNvSpPr>
            <a:spLocks noGrp="1"/>
          </p:cNvSpPr>
          <p:nvPr>
            <p:ph type="sldNum" sz="quarter" idx="12"/>
          </p:nvPr>
        </p:nvSpPr>
        <p:spPr/>
        <p:txBody>
          <a:bodyPr/>
          <a:lstStyle/>
          <a:p>
            <a:fld id="{95FC9D7D-E8CD-D54E-B0EF-5C077EA9611F}"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224 0.05481 C 0.1092 0.01942 0.19601 -0.01573 0.22847 -0.08488 C 0.26094 -0.15403 0.25451 -0.29256 0.21736 -0.35962 C 0.18021 -0.42669 0.04045 -0.46647 0.00503 -0.48775 " pathEditMode="relative" ptsTypes="aaaA">
                                      <p:cBhvr>
                                        <p:cTn id="6" dur="2000" fill="hold"/>
                                        <p:tgtEl>
                                          <p:spTgt spid="1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6.51249E-6 C 0.05746 0.01527 0.11493 0.03053 0.15052 0.06731 C 0.18611 0.10408 0.21215 0.16421 0.21354 0.2204 C 0.21493 0.2766 0.2 0.36564 0.1592 0.40449 C 0.1184 0.44335 0.04375 0.44867 -0.03091 0.45398 " pathEditMode="relative" ptsTypes="aaaaA">
                                      <p:cBhvr>
                                        <p:cTn id="8" dur="2000" fill="hold"/>
                                        <p:tgtEl>
                                          <p:spTgt spid="14"/>
                                        </p:tgtEl>
                                        <p:attrNameLst>
                                          <p:attrName>ppt_x</p:attrName>
                                          <p:attrName>ppt_y</p:attrName>
                                        </p:attrNameLst>
                                      </p:cBhvr>
                                    </p:animMotion>
                                  </p:childTnLst>
                                </p:cTn>
                              </p:par>
                            </p:childTnLst>
                          </p:cTn>
                        </p:par>
                        <p:par>
                          <p:cTn id="9" fill="hold">
                            <p:stCondLst>
                              <p:cond delay="3500"/>
                            </p:stCondLst>
                            <p:childTnLst>
                              <p:par>
                                <p:cTn id="10" presetID="0" presetClass="path" presetSubtype="0" accel="50000" decel="50000" fill="hold" grpId="1" nodeType="afterEffect">
                                  <p:stCondLst>
                                    <p:cond delay="1000"/>
                                  </p:stCondLst>
                                  <p:childTnLst>
                                    <p:animMotion origin="layout" path="M 0.00503 -0.48775 C 0.00503 -0.50948 0.00503 -0.53099 -0.06753 -0.54695 C -0.13993 -0.56291 -0.36892 -0.57701 -0.42917 -0.58303 " pathEditMode="relative" rAng="0" ptsTypes="aaA">
                                      <p:cBhvr>
                                        <p:cTn id="11" dur="2000" fill="hold"/>
                                        <p:tgtEl>
                                          <p:spTgt spid="13"/>
                                        </p:tgtEl>
                                        <p:attrNameLst>
                                          <p:attrName>ppt_x</p:attrName>
                                          <p:attrName>ppt_y</p:attrName>
                                        </p:attrNameLst>
                                      </p:cBhvr>
                                      <p:rCtr x="-217" y="-48"/>
                                    </p:animMotion>
                                  </p:childTnLst>
                                </p:cTn>
                              </p:par>
                            </p:childTnLst>
                          </p:cTn>
                        </p:par>
                        <p:par>
                          <p:cTn id="12" fill="hold">
                            <p:stCondLst>
                              <p:cond delay="6500"/>
                            </p:stCondLst>
                            <p:childTnLst>
                              <p:par>
                                <p:cTn id="13" presetID="1" presetClass="exit" presetSubtype="0" fill="hold" grpId="2" nodeType="afterEffect">
                                  <p:stCondLst>
                                    <p:cond delay="500"/>
                                  </p:stCondLst>
                                  <p:childTnLst>
                                    <p:set>
                                      <p:cBhvr>
                                        <p:cTn id="14" dur="1" fill="hold">
                                          <p:stCondLst>
                                            <p:cond delay="0"/>
                                          </p:stCondLst>
                                        </p:cTn>
                                        <p:tgtEl>
                                          <p:spTgt spid="13"/>
                                        </p:tgtEl>
                                        <p:attrNameLst>
                                          <p:attrName>style.visibility</p:attrName>
                                        </p:attrNameLst>
                                      </p:cBhvr>
                                      <p:to>
                                        <p:strVal val="hidden"/>
                                      </p:to>
                                    </p:set>
                                  </p:childTnLst>
                                </p:cTn>
                              </p:par>
                              <p:par>
                                <p:cTn id="15" presetID="9"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4776790" y="1371600"/>
            <a:ext cx="4367212" cy="3048000"/>
          </a:xfrm>
        </p:spPr>
        <p:txBody>
          <a:bodyPr/>
          <a:lstStyle/>
          <a:p>
            <a:pPr algn="ctr">
              <a:defRPr/>
            </a:pPr>
            <a:r>
              <a:rPr lang="en-US" dirty="0" smtClean="0">
                <a:effectLst>
                  <a:outerShdw blurRad="38100" dist="38100" dir="2700000" algn="tl">
                    <a:srgbClr val="C0C0C0"/>
                  </a:outerShdw>
                </a:effectLst>
              </a:rPr>
              <a:t>Iowa Core Mathematics Journal</a:t>
            </a:r>
          </a:p>
        </p:txBody>
      </p:sp>
      <p:pic>
        <p:nvPicPr>
          <p:cNvPr id="20482" name="Picture 6"/>
          <p:cNvPicPr>
            <a:picLocks noChangeAspect="1" noChangeArrowheads="1"/>
          </p:cNvPicPr>
          <p:nvPr/>
        </p:nvPicPr>
        <p:blipFill>
          <a:blip r:embed="rId3"/>
          <a:srcRect/>
          <a:stretch>
            <a:fillRect/>
          </a:stretch>
        </p:blipFill>
        <p:spPr bwMode="auto">
          <a:xfrm rot="801147">
            <a:off x="965350" y="1045414"/>
            <a:ext cx="3661137" cy="5325289"/>
          </a:xfrm>
          <a:prstGeom prst="rect">
            <a:avLst/>
          </a:prstGeom>
          <a:ln w="9525">
            <a:noFill/>
            <a:miter lim="800000"/>
            <a:headEnd/>
            <a:tailEnd/>
          </a:ln>
        </p:spPr>
      </p:pic>
      <p:sp>
        <p:nvSpPr>
          <p:cNvPr id="4" name="TextBox 3"/>
          <p:cNvSpPr txBox="1"/>
          <p:nvPr/>
        </p:nvSpPr>
        <p:spPr>
          <a:xfrm>
            <a:off x="4231760" y="4678326"/>
            <a:ext cx="4912242" cy="1815882"/>
          </a:xfrm>
          <a:prstGeom prst="rect">
            <a:avLst/>
          </a:prstGeom>
          <a:noFill/>
        </p:spPr>
        <p:txBody>
          <a:bodyPr wrap="square" rtlCol="0">
            <a:spAutoFit/>
          </a:bodyPr>
          <a:lstStyle/>
          <a:p>
            <a:r>
              <a:rPr lang="en-US" sz="2800" dirty="0" smtClean="0">
                <a:hlinkClick r:id="rId4"/>
              </a:rPr>
              <a:t>www.mathaea8.weebly.com</a:t>
            </a:r>
            <a:endParaRPr lang="en-US" sz="2800" dirty="0" smtClean="0"/>
          </a:p>
          <a:p>
            <a:pPr algn="ctr"/>
            <a:endParaRPr lang="en-US" sz="2800" dirty="0" smtClean="0">
              <a:solidFill>
                <a:schemeClr val="accent2">
                  <a:lumMod val="75000"/>
                </a:schemeClr>
              </a:solidFill>
            </a:endParaRPr>
          </a:p>
          <a:p>
            <a:pPr algn="ctr"/>
            <a:r>
              <a:rPr lang="en-US" sz="2800" dirty="0" smtClean="0">
                <a:solidFill>
                  <a:schemeClr val="accent2">
                    <a:lumMod val="75000"/>
                  </a:schemeClr>
                </a:solidFill>
              </a:rPr>
              <a:t>Go to:  Math Deeper Investigations</a:t>
            </a:r>
            <a:endParaRPr lang="en-US" sz="2800"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95FC9D7D-E8CD-D54E-B0EF-5C077EA9611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Category:  ALGEBRA</a:t>
            </a:r>
            <a:endParaRPr lang="en-US" dirty="0"/>
          </a:p>
        </p:txBody>
      </p:sp>
      <p:sp>
        <p:nvSpPr>
          <p:cNvPr id="3" name="Content Placeholder 2"/>
          <p:cNvSpPr>
            <a:spLocks noGrp="1"/>
          </p:cNvSpPr>
          <p:nvPr>
            <p:ph idx="1"/>
          </p:nvPr>
        </p:nvSpPr>
        <p:spPr>
          <a:xfrm>
            <a:off x="457200" y="2876550"/>
            <a:ext cx="8229600" cy="2560320"/>
          </a:xfrm>
        </p:spPr>
        <p:txBody>
          <a:bodyPr>
            <a:normAutofit/>
          </a:bodyPr>
          <a:lstStyle/>
          <a:p>
            <a:r>
              <a:rPr lang="en-US" sz="3200" dirty="0" smtClean="0"/>
              <a:t>At your tables, complete the handout:</a:t>
            </a:r>
          </a:p>
          <a:p>
            <a:pPr algn="ctr">
              <a:buNone/>
            </a:pPr>
            <a:r>
              <a:rPr lang="en-US" sz="3200" dirty="0" smtClean="0"/>
              <a:t>Algebra</a:t>
            </a:r>
            <a:endParaRPr lang="en-US" sz="32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644526" y="2468880"/>
            <a:ext cx="8042276" cy="1417320"/>
          </a:xfrm>
        </p:spPr>
        <p:txBody>
          <a:bodyPr>
            <a:normAutofit lnSpcReduction="10000"/>
          </a:bodyPr>
          <a:lstStyle/>
          <a:p>
            <a:r>
              <a:rPr lang="en-US" sz="3200" b="1" dirty="0" smtClean="0"/>
              <a:t>How is Iowa Core algebra different from the algebra curriculum currently in place in your district?</a:t>
            </a:r>
          </a:p>
          <a:p>
            <a:pPr>
              <a:buNone/>
            </a:pP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solidFill>
                  <a:srgbClr val="0000FF"/>
                </a:solidFill>
              </a:rPr>
              <a:t>Bill McCallum, one of the authors of Common Core wrote in his blog:</a:t>
            </a:r>
          </a:p>
          <a:p>
            <a:r>
              <a:rPr lang="en-US" sz="3600" dirty="0" smtClean="0"/>
              <a:t>One of the goals of the fraction progression is to prepare students for algebra. </a:t>
            </a:r>
          </a:p>
          <a:p>
            <a:endParaRPr lang="en-US" sz="3600" dirty="0" smtClean="0"/>
          </a:p>
          <a:p>
            <a:r>
              <a:rPr lang="en-US" sz="3600" dirty="0" smtClean="0"/>
              <a:t>What might be some concepts in fractions that would lead students to success in Algebra?</a:t>
            </a:r>
            <a:endParaRPr lang="en-US" sz="3600" b="1" dirty="0" smtClean="0"/>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p:txBody>
          <a:bodyPr>
            <a:normAutofit/>
          </a:bodyPr>
          <a:lstStyle/>
          <a:p>
            <a:r>
              <a:rPr lang="en-US" sz="3600" dirty="0" smtClean="0">
                <a:latin typeface="Calibri" pitchFamily="34" charset="0"/>
                <a:hlinkClick r:id="rId2"/>
              </a:rPr>
              <a:t>http://</a:t>
            </a:r>
            <a:r>
              <a:rPr lang="en-US" sz="3600" dirty="0" smtClean="0">
                <a:latin typeface="Calibri" pitchFamily="34" charset="0"/>
                <a:hlinkClick r:id="rId2"/>
              </a:rPr>
              <a:t>www.polleverywhere.com/multiple_choice_polls/LTU4MDgwNTUzMg</a:t>
            </a:r>
            <a:endParaRPr lang="en-US" sz="3600" dirty="0" smtClean="0">
              <a:latin typeface="Calibri" pitchFamily="34" charset="0"/>
            </a:endParaRPr>
          </a:p>
          <a:p>
            <a:endParaRPr lang="en-US" sz="3600" dirty="0">
              <a:latin typeface="Calibri" pitchFamily="34" charset="0"/>
            </a:endParaRPr>
          </a:p>
        </p:txBody>
      </p:sp>
      <p:sp>
        <p:nvSpPr>
          <p:cNvPr id="4" name="Slide Number Placeholder 3"/>
          <p:cNvSpPr>
            <a:spLocks noGrp="1"/>
          </p:cNvSpPr>
          <p:nvPr>
            <p:ph type="sldNum" sz="quarter" idx="12"/>
          </p:nvPr>
        </p:nvSpPr>
        <p:spPr/>
        <p:txBody>
          <a:bodyPr/>
          <a:lstStyle/>
          <a:p>
            <a:fld id="{95FC9D7D-E8CD-D54E-B0EF-5C077EA9611F}"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pPr marL="403225" indent="-403225">
              <a:buNone/>
            </a:pPr>
            <a:r>
              <a:rPr lang="en-US" sz="4000" dirty="0" smtClean="0"/>
              <a:t>Introduction:</a:t>
            </a:r>
          </a:p>
          <a:p>
            <a:pPr marL="403225" indent="-403225"/>
            <a:r>
              <a:rPr lang="en-US" sz="4000" dirty="0" smtClean="0"/>
              <a:t>“Functions” is now a conceptual category (strand), in addition to Algebra.</a:t>
            </a:r>
          </a:p>
          <a:p>
            <a:pPr marL="336550" indent="-336550"/>
            <a:r>
              <a:rPr lang="en-US" sz="4000" dirty="0" smtClean="0"/>
              <a:t>“Functions” begin with the Grade 8 standards.</a:t>
            </a:r>
          </a:p>
          <a:p>
            <a:pPr marL="457200" indent="-457200">
              <a:buNone/>
            </a:pPr>
            <a:endParaRPr lang="en-US" dirty="0" smtClean="0"/>
          </a:p>
          <a:p>
            <a:pPr marL="336550" indent="-336550"/>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3427"/>
            <a:ext cx="8042276" cy="1141106"/>
          </a:xfrm>
        </p:spPr>
        <p:txBody>
          <a:bodyPr/>
          <a:lstStyle/>
          <a:p>
            <a:r>
              <a:rPr lang="en-US" dirty="0" smtClean="0"/>
              <a:t>Functions Activity</a:t>
            </a:r>
            <a:endParaRPr lang="en-US" dirty="0"/>
          </a:p>
        </p:txBody>
      </p:sp>
      <p:sp>
        <p:nvSpPr>
          <p:cNvPr id="3" name="Content Placeholder 2"/>
          <p:cNvSpPr>
            <a:spLocks noGrp="1"/>
          </p:cNvSpPr>
          <p:nvPr>
            <p:ph idx="1"/>
          </p:nvPr>
        </p:nvSpPr>
        <p:spPr>
          <a:xfrm>
            <a:off x="549275" y="1444534"/>
            <a:ext cx="8042276" cy="4884079"/>
          </a:xfrm>
        </p:spPr>
        <p:txBody>
          <a:bodyPr>
            <a:normAutofit/>
          </a:bodyPr>
          <a:lstStyle/>
          <a:p>
            <a:pPr>
              <a:buNone/>
            </a:pPr>
            <a:r>
              <a:rPr lang="en-US" sz="2600" dirty="0" smtClean="0">
                <a:latin typeface="Calibri" pitchFamily="34" charset="0"/>
              </a:rPr>
              <a:t>First Page: Examine and Discuss:</a:t>
            </a:r>
          </a:p>
          <a:p>
            <a:r>
              <a:rPr lang="en-US" sz="2600" dirty="0" smtClean="0">
                <a:latin typeface="Calibri" pitchFamily="34" charset="0"/>
              </a:rPr>
              <a:t>The common instructional sequence</a:t>
            </a:r>
          </a:p>
          <a:p>
            <a:r>
              <a:rPr lang="en-US" sz="2600" dirty="0" smtClean="0">
                <a:latin typeface="Calibri" pitchFamily="34" charset="0"/>
              </a:rPr>
              <a:t>The discussion questions</a:t>
            </a:r>
          </a:p>
          <a:p>
            <a:pPr>
              <a:spcBef>
                <a:spcPts val="2400"/>
              </a:spcBef>
              <a:buNone/>
            </a:pPr>
            <a:r>
              <a:rPr lang="en-US" sz="2600" dirty="0" smtClean="0">
                <a:latin typeface="Calibri" pitchFamily="34" charset="0"/>
              </a:rPr>
              <a:t>Second Page: Read and Discuss:</a:t>
            </a:r>
          </a:p>
          <a:p>
            <a:r>
              <a:rPr lang="en-US" sz="2600" dirty="0" smtClean="0">
                <a:latin typeface="Calibri" pitchFamily="34" charset="0"/>
              </a:rPr>
              <a:t>The “typical answers”</a:t>
            </a:r>
          </a:p>
          <a:p>
            <a:r>
              <a:rPr lang="en-US" sz="2600" dirty="0" smtClean="0">
                <a:latin typeface="Calibri" pitchFamily="34" charset="0"/>
              </a:rPr>
              <a:t>Turning the conventional sequence upside down</a:t>
            </a:r>
          </a:p>
          <a:p>
            <a:r>
              <a:rPr lang="en-US" sz="2600" dirty="0" smtClean="0">
                <a:latin typeface="Calibri" pitchFamily="34" charset="0"/>
              </a:rPr>
              <a:t>The “conventional approach” versus the “functions approach”</a:t>
            </a:r>
          </a:p>
          <a:p>
            <a:pPr>
              <a:buNone/>
            </a:pPr>
            <a:endParaRPr lang="en-US" dirty="0"/>
          </a:p>
        </p:txBody>
      </p:sp>
      <p:cxnSp>
        <p:nvCxnSpPr>
          <p:cNvPr id="5" name="Straight Connector 4"/>
          <p:cNvCxnSpPr/>
          <p:nvPr/>
        </p:nvCxnSpPr>
        <p:spPr>
          <a:xfrm>
            <a:off x="549276" y="3031958"/>
            <a:ext cx="768032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95FC9D7D-E8CD-D54E-B0EF-5C077EA9611F}"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Summary</a:t>
            </a:r>
            <a:endParaRPr lang="en-US" dirty="0"/>
          </a:p>
        </p:txBody>
      </p:sp>
      <p:sp>
        <p:nvSpPr>
          <p:cNvPr id="5" name="Content Placeholder 2"/>
          <p:cNvSpPr>
            <a:spLocks noGrp="1"/>
          </p:cNvSpPr>
          <p:nvPr>
            <p:ph idx="1"/>
          </p:nvPr>
        </p:nvSpPr>
        <p:spPr>
          <a:xfrm>
            <a:off x="1680244" y="2388271"/>
            <a:ext cx="6236536" cy="1576136"/>
          </a:xfrm>
        </p:spPr>
        <p:txBody>
          <a:bodyPr/>
          <a:lstStyle/>
          <a:p>
            <a:pPr>
              <a:buNone/>
            </a:pPr>
            <a:r>
              <a:rPr lang="en-US" sz="4000" b="1" dirty="0" smtClean="0">
                <a:latin typeface="Calibri" pitchFamily="34" charset="0"/>
              </a:rPr>
              <a:t>Whole-Group Discussion</a:t>
            </a:r>
          </a:p>
        </p:txBody>
      </p:sp>
      <p:sp>
        <p:nvSpPr>
          <p:cNvPr id="4" name="Slide Number Placeholder 3"/>
          <p:cNvSpPr>
            <a:spLocks noGrp="1"/>
          </p:cNvSpPr>
          <p:nvPr>
            <p:ph type="sldNum" sz="quarter" idx="12"/>
          </p:nvPr>
        </p:nvSpPr>
        <p:spPr/>
        <p:txBody>
          <a:bodyPr/>
          <a:lstStyle/>
          <a:p>
            <a:fld id="{95FC9D7D-E8CD-D54E-B0EF-5C077EA9611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08"/>
            <a:ext cx="8229600" cy="1143000"/>
          </a:xfrm>
        </p:spPr>
        <p:txBody>
          <a:bodyPr/>
          <a:lstStyle/>
          <a:p>
            <a:r>
              <a:rPr lang="en-US" dirty="0" smtClean="0"/>
              <a:t>Unpacking the Standard</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Pick a Function Standard</a:t>
            </a:r>
          </a:p>
          <a:p>
            <a:r>
              <a:rPr lang="en-US" sz="3600" dirty="0" smtClean="0"/>
              <a:t>What do students need to know? </a:t>
            </a:r>
            <a:r>
              <a:rPr lang="en-US" sz="3600" dirty="0" smtClean="0">
                <a:solidFill>
                  <a:srgbClr val="0000FF"/>
                </a:solidFill>
              </a:rPr>
              <a:t>(underline and make a list)</a:t>
            </a:r>
          </a:p>
          <a:p>
            <a:r>
              <a:rPr lang="en-US" sz="3600" dirty="0" smtClean="0"/>
              <a:t>What do Students need to be able to do? </a:t>
            </a:r>
            <a:r>
              <a:rPr lang="en-US" sz="3600" dirty="0" smtClean="0">
                <a:solidFill>
                  <a:srgbClr val="0000FF"/>
                </a:solidFill>
              </a:rPr>
              <a:t>(circle)</a:t>
            </a:r>
          </a:p>
          <a:p>
            <a:r>
              <a:rPr lang="en-US" sz="3600" dirty="0" smtClean="0"/>
              <a:t>In your journal:  What is a generalization for this standard possibly?</a:t>
            </a:r>
          </a:p>
          <a:p>
            <a:endParaRPr lang="en-US" sz="36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p:txBody>
          <a:bodyPr>
            <a:normAutofit/>
          </a:bodyPr>
          <a:lstStyle/>
          <a:p>
            <a:r>
              <a:rPr lang="en-US" sz="4000" dirty="0" smtClean="0">
                <a:hlinkClick r:id="rId3"/>
              </a:rPr>
              <a:t>http://</a:t>
            </a:r>
            <a:r>
              <a:rPr lang="en-US" sz="4000" dirty="0" smtClean="0">
                <a:hlinkClick r:id="rId3"/>
              </a:rPr>
              <a:t>www.polleverywhere.com/multiple_choice_polls/LTg2MDIxNjExNQ</a:t>
            </a:r>
            <a:endParaRPr lang="en-US" sz="4000" dirty="0" smtClean="0"/>
          </a:p>
          <a:p>
            <a:endParaRPr lang="en-US" sz="40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2005171"/>
          </a:xfrm>
        </p:spPr>
        <p:txBody>
          <a:bodyPr/>
          <a:lstStyle/>
          <a:p>
            <a:r>
              <a:rPr lang="en-US" dirty="0" smtClean="0"/>
              <a:t>Iowa Core Math Additions</a:t>
            </a:r>
            <a:br>
              <a:rPr lang="en-US" dirty="0" smtClean="0"/>
            </a:br>
            <a:r>
              <a:rPr lang="en-US" dirty="0" smtClean="0"/>
              <a:t>Overview</a:t>
            </a:r>
            <a:endParaRPr lang="en-US" dirty="0"/>
          </a:p>
        </p:txBody>
      </p:sp>
      <p:sp>
        <p:nvSpPr>
          <p:cNvPr id="3" name="Content Placeholder 2"/>
          <p:cNvSpPr>
            <a:spLocks noGrp="1"/>
          </p:cNvSpPr>
          <p:nvPr>
            <p:ph idx="1"/>
          </p:nvPr>
        </p:nvSpPr>
        <p:spPr>
          <a:xfrm>
            <a:off x="549275" y="2371223"/>
            <a:ext cx="8042276" cy="3572379"/>
          </a:xfrm>
        </p:spPr>
        <p:txBody>
          <a:bodyPr/>
          <a:lstStyle/>
          <a:p>
            <a:pPr>
              <a:buNone/>
            </a:pPr>
            <a:r>
              <a:rPr lang="en-US" dirty="0" smtClean="0"/>
              <a:t> </a:t>
            </a:r>
          </a:p>
          <a:p>
            <a:pPr>
              <a:buNone/>
            </a:pPr>
            <a:r>
              <a:rPr lang="en-US" dirty="0" smtClean="0"/>
              <a:t>… see separate slides …</a:t>
            </a: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0" y="762000"/>
            <a:ext cx="9144000" cy="838200"/>
          </a:xfrm>
        </p:spPr>
        <p:txBody>
          <a:bodyPr/>
          <a:lstStyle/>
          <a:p>
            <a:pPr algn="ctr">
              <a:defRPr/>
            </a:pPr>
            <a:r>
              <a:rPr lang="en-US" sz="4800" dirty="0" smtClean="0">
                <a:solidFill>
                  <a:srgbClr val="FF0000"/>
                </a:solidFill>
                <a:effectLst>
                  <a:outerShdw blurRad="38100" dist="38100" dir="2700000" algn="tl">
                    <a:srgbClr val="C0C0C0"/>
                  </a:outerShdw>
                </a:effectLst>
              </a:rPr>
              <a:t>A journal will be helpful for you to:</a:t>
            </a:r>
          </a:p>
        </p:txBody>
      </p:sp>
      <p:sp>
        <p:nvSpPr>
          <p:cNvPr id="22530" name="Rectangle 3"/>
          <p:cNvSpPr>
            <a:spLocks noGrp="1"/>
          </p:cNvSpPr>
          <p:nvPr>
            <p:ph idx="1"/>
          </p:nvPr>
        </p:nvSpPr>
        <p:spPr>
          <a:xfrm>
            <a:off x="457200" y="1676400"/>
            <a:ext cx="8229600" cy="4953000"/>
          </a:xfrm>
        </p:spPr>
        <p:txBody>
          <a:bodyPr>
            <a:normAutofit lnSpcReduction="10000"/>
          </a:bodyPr>
          <a:lstStyle/>
          <a:p>
            <a:r>
              <a:rPr lang="en-US" smtClean="0"/>
              <a:t>Take personal notes</a:t>
            </a:r>
          </a:p>
          <a:p>
            <a:r>
              <a:rPr lang="en-US" smtClean="0"/>
              <a:t>Respond to prompts during activities</a:t>
            </a:r>
          </a:p>
          <a:p>
            <a:r>
              <a:rPr lang="en-US" smtClean="0"/>
              <a:t>Have a permanent record of your thoughts where you can return to reflect on them</a:t>
            </a:r>
          </a:p>
          <a:p>
            <a:r>
              <a:rPr lang="en-US" smtClean="0"/>
              <a:t>Become an active participant in your own learning by engaging in an interaction with the subject or content area</a:t>
            </a:r>
          </a:p>
          <a:p>
            <a:r>
              <a:rPr lang="en-US" smtClean="0"/>
              <a:t>Get involved in an active intellectual process in which you decide what is important and what is meaningful or relevant to you.</a:t>
            </a:r>
          </a:p>
          <a:p>
            <a:pPr>
              <a:buFont typeface="Wingdings 2" pitchFamily="18" charset="2"/>
              <a:buNone/>
            </a:pPr>
            <a:endParaRPr lang="en-US" sz="1600" smtClean="0"/>
          </a:p>
          <a:p>
            <a:pPr>
              <a:buFont typeface="Wingdings 2" pitchFamily="18" charset="2"/>
              <a:buNone/>
            </a:pPr>
            <a:r>
              <a:rPr lang="en-US" sz="1600" smtClean="0"/>
              <a:t>Adapted from “How the Brain Learns Mathematics” by David A. Sousa, Corwin Press, 2008</a:t>
            </a:r>
          </a:p>
        </p:txBody>
      </p:sp>
      <p:sp>
        <p:nvSpPr>
          <p:cNvPr id="4" name="Slide Number Placeholder 3"/>
          <p:cNvSpPr>
            <a:spLocks noGrp="1"/>
          </p:cNvSpPr>
          <p:nvPr>
            <p:ph type="sldNum" sz="quarter" idx="12"/>
          </p:nvPr>
        </p:nvSpPr>
        <p:spPr/>
        <p:txBody>
          <a:bodyPr/>
          <a:lstStyle/>
          <a:p>
            <a:fld id="{95FC9D7D-E8CD-D54E-B0EF-5C077EA9611F}"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804499"/>
          </a:xfrm>
        </p:spPr>
        <p:txBody>
          <a:bodyPr/>
          <a:lstStyle/>
          <a:p>
            <a:r>
              <a:rPr lang="en-US" dirty="0" smtClean="0"/>
              <a:t>Deeper Investigation of Vertex-Edge Graphs</a:t>
            </a:r>
            <a:endParaRPr lang="en-US" dirty="0"/>
          </a:p>
        </p:txBody>
      </p:sp>
      <p:sp>
        <p:nvSpPr>
          <p:cNvPr id="3" name="Content Placeholder 2"/>
          <p:cNvSpPr>
            <a:spLocks noGrp="1"/>
          </p:cNvSpPr>
          <p:nvPr>
            <p:ph idx="1"/>
          </p:nvPr>
        </p:nvSpPr>
        <p:spPr>
          <a:xfrm>
            <a:off x="549275" y="2344737"/>
            <a:ext cx="8042276" cy="3598865"/>
          </a:xfrm>
        </p:spPr>
        <p:txBody>
          <a:bodyPr/>
          <a:lstStyle/>
          <a:p>
            <a:r>
              <a:rPr lang="en-US" sz="2800" dirty="0" smtClean="0"/>
              <a:t>Engage in a student task, solve, discuss</a:t>
            </a:r>
          </a:p>
          <a:p>
            <a:r>
              <a:rPr lang="en-US" sz="2800" dirty="0" smtClean="0"/>
              <a:t>Discuss readings from NCTM</a:t>
            </a:r>
          </a:p>
          <a:p>
            <a:r>
              <a:rPr lang="en-US" sz="2800" dirty="0" smtClean="0"/>
              <a:t>Optional additional tasks</a:t>
            </a:r>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218317"/>
          </a:xfrm>
        </p:spPr>
        <p:txBody>
          <a:bodyPr/>
          <a:lstStyle/>
          <a:p>
            <a:r>
              <a:rPr lang="en-US" dirty="0" smtClean="0"/>
              <a:t>Vertex-Edge Graphs: Task</a:t>
            </a:r>
            <a:endParaRPr lang="en-US" dirty="0"/>
          </a:p>
        </p:txBody>
      </p:sp>
      <p:sp>
        <p:nvSpPr>
          <p:cNvPr id="3" name="Content Placeholder 2"/>
          <p:cNvSpPr>
            <a:spLocks noGrp="1"/>
          </p:cNvSpPr>
          <p:nvPr>
            <p:ph idx="1"/>
          </p:nvPr>
        </p:nvSpPr>
        <p:spPr>
          <a:xfrm>
            <a:off x="549275" y="1884163"/>
            <a:ext cx="8042276" cy="4059438"/>
          </a:xfrm>
        </p:spPr>
        <p:txBody>
          <a:bodyPr>
            <a:normAutofit/>
          </a:bodyPr>
          <a:lstStyle/>
          <a:p>
            <a:pPr marL="457200" indent="-457200"/>
            <a:r>
              <a:rPr lang="en-US" sz="2595" dirty="0" smtClean="0"/>
              <a:t>Task</a:t>
            </a:r>
            <a:r>
              <a:rPr lang="en-US" sz="2595" i="1" dirty="0" smtClean="0"/>
              <a:t>: Find an Optimum Communications Network </a:t>
            </a:r>
            <a:r>
              <a:rPr lang="en-US" sz="2595" dirty="0" smtClean="0"/>
              <a:t>(handout).</a:t>
            </a:r>
          </a:p>
          <a:p>
            <a:pPr marL="457200" indent="-457200"/>
            <a:r>
              <a:rPr lang="en-US" sz="2595" dirty="0" smtClean="0"/>
              <a:t>Solve</a:t>
            </a:r>
          </a:p>
          <a:p>
            <a:pPr marL="457200" indent="-457200"/>
            <a:r>
              <a:rPr lang="en-US" sz="2595" dirty="0" smtClean="0"/>
              <a:t>Discuss</a:t>
            </a:r>
          </a:p>
        </p:txBody>
      </p:sp>
      <p:sp>
        <p:nvSpPr>
          <p:cNvPr id="4" name="Slide Number Placeholder 3"/>
          <p:cNvSpPr>
            <a:spLocks noGrp="1"/>
          </p:cNvSpPr>
          <p:nvPr>
            <p:ph type="sldNum" sz="quarter" idx="12"/>
          </p:nvPr>
        </p:nvSpPr>
        <p:spPr/>
        <p:txBody>
          <a:bodyPr/>
          <a:lstStyle/>
          <a:p>
            <a:fld id="{95FC9D7D-E8CD-D54E-B0EF-5C077EA9611F}"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218317"/>
          </a:xfrm>
        </p:spPr>
        <p:txBody>
          <a:bodyPr/>
          <a:lstStyle/>
          <a:p>
            <a:r>
              <a:rPr lang="en-US" dirty="0" smtClean="0"/>
              <a:t>Vertex-Edge Graphs: NCTM</a:t>
            </a:r>
            <a:endParaRPr lang="en-US" dirty="0"/>
          </a:p>
        </p:txBody>
      </p:sp>
      <p:sp>
        <p:nvSpPr>
          <p:cNvPr id="3" name="Content Placeholder 2"/>
          <p:cNvSpPr>
            <a:spLocks noGrp="1"/>
          </p:cNvSpPr>
          <p:nvPr>
            <p:ph idx="1"/>
          </p:nvPr>
        </p:nvSpPr>
        <p:spPr>
          <a:xfrm>
            <a:off x="549275" y="1884163"/>
            <a:ext cx="8042276" cy="4059438"/>
          </a:xfrm>
        </p:spPr>
        <p:txBody>
          <a:bodyPr>
            <a:normAutofit/>
          </a:bodyPr>
          <a:lstStyle/>
          <a:p>
            <a:pPr marL="457200" indent="-457200">
              <a:buNone/>
            </a:pPr>
            <a:r>
              <a:rPr lang="en-US" sz="2800" dirty="0" smtClean="0"/>
              <a:t>Partners or small groups:</a:t>
            </a:r>
          </a:p>
          <a:p>
            <a:pPr marL="457200" indent="-457200"/>
            <a:r>
              <a:rPr lang="en-US" sz="2800" dirty="0" smtClean="0"/>
              <a:t>Read the handout from NCTM </a:t>
            </a:r>
            <a:r>
              <a:rPr lang="en-US" sz="2800" i="1" dirty="0" smtClean="0"/>
              <a:t>Navigations</a:t>
            </a:r>
            <a:r>
              <a:rPr lang="en-US" sz="2800" dirty="0" smtClean="0"/>
              <a:t>: </a:t>
            </a:r>
            <a:r>
              <a:rPr lang="en-US" sz="2800" i="1" dirty="0" smtClean="0"/>
              <a:t>Vertex-Edge Graph Topics and Applications</a:t>
            </a:r>
            <a:r>
              <a:rPr lang="en-US" sz="2800" dirty="0" smtClean="0"/>
              <a:t>. </a:t>
            </a:r>
          </a:p>
          <a:p>
            <a:pPr marL="457200" indent="-457200"/>
            <a:r>
              <a:rPr lang="en-US" sz="2800" dirty="0" smtClean="0"/>
              <a:t>Find and examine the Iowa Core Standards for vertex-edge graphs.</a:t>
            </a:r>
          </a:p>
          <a:p>
            <a:pPr marL="457200" indent="-457200"/>
            <a:r>
              <a:rPr lang="en-US" sz="2800" dirty="0" smtClean="0"/>
              <a:t>Compare the NCTM recommendations to the Iowa Core Standards.</a:t>
            </a:r>
          </a:p>
        </p:txBody>
      </p:sp>
      <p:sp>
        <p:nvSpPr>
          <p:cNvPr id="4" name="Slide Number Placeholder 3"/>
          <p:cNvSpPr>
            <a:spLocks noGrp="1"/>
          </p:cNvSpPr>
          <p:nvPr>
            <p:ph type="sldNum" sz="quarter" idx="12"/>
          </p:nvPr>
        </p:nvSpPr>
        <p:spPr/>
        <p:txBody>
          <a:bodyPr/>
          <a:lstStyle/>
          <a:p>
            <a:fld id="{95FC9D7D-E8CD-D54E-B0EF-5C077EA9611F}"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218317"/>
          </a:xfrm>
        </p:spPr>
        <p:txBody>
          <a:bodyPr/>
          <a:lstStyle/>
          <a:p>
            <a:r>
              <a:rPr lang="en-US" dirty="0" smtClean="0"/>
              <a:t>Vertex-Edge Graphs: NCTM</a:t>
            </a:r>
            <a:endParaRPr lang="en-US" dirty="0"/>
          </a:p>
        </p:txBody>
      </p:sp>
      <p:sp>
        <p:nvSpPr>
          <p:cNvPr id="3" name="Content Placeholder 2"/>
          <p:cNvSpPr>
            <a:spLocks noGrp="1"/>
          </p:cNvSpPr>
          <p:nvPr>
            <p:ph idx="1"/>
          </p:nvPr>
        </p:nvSpPr>
        <p:spPr>
          <a:xfrm>
            <a:off x="549275" y="1884163"/>
            <a:ext cx="8042276" cy="4059438"/>
          </a:xfrm>
        </p:spPr>
        <p:txBody>
          <a:bodyPr>
            <a:normAutofit/>
          </a:bodyPr>
          <a:lstStyle/>
          <a:p>
            <a:pPr marL="457200" indent="-457200">
              <a:buNone/>
            </a:pPr>
            <a:r>
              <a:rPr lang="en-US" sz="2800" dirty="0" smtClean="0"/>
              <a:t>Small Groups:</a:t>
            </a:r>
          </a:p>
          <a:p>
            <a:pPr marL="457200" indent="-457200"/>
            <a:r>
              <a:rPr lang="en-US" sz="2800" dirty="0" smtClean="0"/>
              <a:t>Read and discuss the handout from  </a:t>
            </a:r>
            <a:r>
              <a:rPr lang="en-US" sz="2800" i="1" dirty="0" err="1" smtClean="0"/>
              <a:t>NCTM’s</a:t>
            </a:r>
            <a:r>
              <a:rPr lang="en-US" sz="2800" i="1" dirty="0" smtClean="0"/>
              <a:t> Principles and Standards for School Mathematics: </a:t>
            </a:r>
            <a:br>
              <a:rPr lang="en-US" sz="2800" i="1" dirty="0" smtClean="0"/>
            </a:br>
            <a:r>
              <a:rPr lang="en-US" sz="2800" i="1" dirty="0" smtClean="0"/>
              <a:t>A Few Excerpts and Activities related to Vertex-Edge Graphs.</a:t>
            </a:r>
          </a:p>
          <a:p>
            <a:pPr marL="457200" indent="-457200"/>
            <a:r>
              <a:rPr lang="en-US" sz="2800" dirty="0" smtClean="0"/>
              <a:t>Share the reading and discussion using Jig-Saw method.</a:t>
            </a:r>
          </a:p>
        </p:txBody>
      </p:sp>
      <p:sp>
        <p:nvSpPr>
          <p:cNvPr id="4" name="Slide Number Placeholder 3"/>
          <p:cNvSpPr>
            <a:spLocks noGrp="1"/>
          </p:cNvSpPr>
          <p:nvPr>
            <p:ph type="sldNum" sz="quarter" idx="12"/>
          </p:nvPr>
        </p:nvSpPr>
        <p:spPr/>
        <p:txBody>
          <a:bodyPr/>
          <a:lstStyle/>
          <a:p>
            <a:fld id="{95FC9D7D-E8CD-D54E-B0EF-5C077EA9611F}"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577452"/>
          </a:xfrm>
        </p:spPr>
        <p:txBody>
          <a:bodyPr/>
          <a:lstStyle/>
          <a:p>
            <a:r>
              <a:rPr lang="en-US" dirty="0" smtClean="0"/>
              <a:t>Content Standards Summary Discussion</a:t>
            </a:r>
            <a:endParaRPr lang="en-US" dirty="0"/>
          </a:p>
        </p:txBody>
      </p:sp>
      <p:sp>
        <p:nvSpPr>
          <p:cNvPr id="3" name="Content Placeholder 2"/>
          <p:cNvSpPr>
            <a:spLocks noGrp="1"/>
          </p:cNvSpPr>
          <p:nvPr>
            <p:ph idx="1"/>
          </p:nvPr>
        </p:nvSpPr>
        <p:spPr>
          <a:xfrm>
            <a:off x="549275" y="1886226"/>
            <a:ext cx="8042276" cy="4057376"/>
          </a:xfrm>
        </p:spPr>
        <p:txBody>
          <a:bodyPr>
            <a:normAutofit/>
          </a:bodyPr>
          <a:lstStyle/>
          <a:p>
            <a:pPr marL="9525" indent="-9525">
              <a:buNone/>
            </a:pPr>
            <a:r>
              <a:rPr lang="en-US" b="1" dirty="0" smtClean="0"/>
              <a:t>What are the big changes in content for high school mathematics in Iowa Core Mathematics?</a:t>
            </a:r>
            <a:endParaRPr lang="en-US" dirty="0" smtClean="0"/>
          </a:p>
          <a:p>
            <a:pPr marL="9525" indent="-9525">
              <a:buNone/>
            </a:pPr>
            <a:r>
              <a:rPr lang="en-US" dirty="0" smtClean="0"/>
              <a:t>Whole group summary discussion – Record the key changes for public examination.</a:t>
            </a:r>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94331"/>
            <a:ext cx="8042276" cy="1832675"/>
          </a:xfrm>
        </p:spPr>
        <p:txBody>
          <a:bodyPr>
            <a:normAutofit fontScale="90000"/>
          </a:bodyPr>
          <a:lstStyle/>
          <a:p>
            <a:r>
              <a:rPr lang="en-US" dirty="0" smtClean="0"/>
              <a:t>Resources to Support</a:t>
            </a:r>
            <a:br>
              <a:rPr lang="en-US" dirty="0" smtClean="0"/>
            </a:br>
            <a:r>
              <a:rPr lang="en-US" dirty="0" smtClean="0"/>
              <a:t/>
            </a:r>
            <a:br>
              <a:rPr lang="en-US" dirty="0" smtClean="0"/>
            </a:br>
            <a:r>
              <a:rPr lang="en-US" dirty="0" smtClean="0"/>
              <a:t>Iowa Core Mathematics</a:t>
            </a:r>
            <a:endParaRPr lang="en-US" dirty="0"/>
          </a:p>
        </p:txBody>
      </p:sp>
      <p:sp>
        <p:nvSpPr>
          <p:cNvPr id="3" name="Slide Number Placeholder 2"/>
          <p:cNvSpPr>
            <a:spLocks noGrp="1"/>
          </p:cNvSpPr>
          <p:nvPr>
            <p:ph type="sldNum" sz="quarter" idx="12"/>
          </p:nvPr>
        </p:nvSpPr>
        <p:spPr/>
        <p:txBody>
          <a:bodyPr/>
          <a:lstStyle/>
          <a:p>
            <a:fld id="{95FC9D7D-E8CD-D54E-B0EF-5C077EA9611F}"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to Iowa Core </a:t>
            </a:r>
            <a:endParaRPr lang="en-US" dirty="0"/>
          </a:p>
        </p:txBody>
      </p:sp>
      <p:sp>
        <p:nvSpPr>
          <p:cNvPr id="3" name="Content Placeholder 2"/>
          <p:cNvSpPr>
            <a:spLocks noGrp="1"/>
          </p:cNvSpPr>
          <p:nvPr>
            <p:ph idx="1"/>
          </p:nvPr>
        </p:nvSpPr>
        <p:spPr>
          <a:xfrm>
            <a:off x="549275" y="2393699"/>
            <a:ext cx="8042276" cy="3549903"/>
          </a:xfrm>
        </p:spPr>
        <p:txBody>
          <a:bodyPr>
            <a:normAutofit/>
          </a:bodyPr>
          <a:lstStyle/>
          <a:p>
            <a:pPr>
              <a:buFont typeface="Wingdings" pitchFamily="2" charset="2"/>
              <a:buChar char="§"/>
            </a:pPr>
            <a:r>
              <a:rPr lang="en-US" sz="2800" dirty="0" smtClean="0"/>
              <a:t>Iowa Core Mathematics Support Website</a:t>
            </a:r>
          </a:p>
          <a:p>
            <a:pPr>
              <a:buFont typeface="Wingdings" pitchFamily="2" charset="2"/>
              <a:buChar char="§"/>
            </a:pPr>
            <a:r>
              <a:rPr lang="en-US" sz="2800" dirty="0" smtClean="0"/>
              <a:t>Resources for the Iowa Additions</a:t>
            </a:r>
          </a:p>
          <a:p>
            <a:pPr>
              <a:buFont typeface="Wingdings" pitchFamily="2" charset="2"/>
              <a:buChar char="§"/>
            </a:pPr>
            <a:r>
              <a:rPr lang="en-US" sz="2800" dirty="0" smtClean="0"/>
              <a:t>NAEP Released Items Aligned to Iowa Core </a:t>
            </a:r>
          </a:p>
          <a:p>
            <a:pPr>
              <a:buFont typeface="Wingdings" pitchFamily="2" charset="2"/>
              <a:buChar char="§"/>
            </a:pPr>
            <a:r>
              <a:rPr lang="en-US" sz="2800" dirty="0" err="1" smtClean="0"/>
              <a:t>StandardsInsight</a:t>
            </a:r>
            <a:endParaRPr lang="en-US" sz="2800" dirty="0" smtClean="0"/>
          </a:p>
        </p:txBody>
      </p:sp>
      <p:sp>
        <p:nvSpPr>
          <p:cNvPr id="4" name="Slide Number Placeholder 3"/>
          <p:cNvSpPr>
            <a:spLocks noGrp="1"/>
          </p:cNvSpPr>
          <p:nvPr>
            <p:ph type="sldNum" sz="quarter" idx="12"/>
          </p:nvPr>
        </p:nvSpPr>
        <p:spPr/>
        <p:txBody>
          <a:bodyPr/>
          <a:lstStyle/>
          <a:p>
            <a:fld id="{95FC9D7D-E8CD-D54E-B0EF-5C077EA9611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7" y="584380"/>
            <a:ext cx="8056563" cy="1483417"/>
          </a:xfrm>
        </p:spPr>
        <p:txBody>
          <a:bodyPr/>
          <a:lstStyle/>
          <a:p>
            <a:r>
              <a:rPr lang="en-US" dirty="0" smtClean="0"/>
              <a:t>Directions for Activity</a:t>
            </a:r>
            <a:br>
              <a:rPr lang="en-US" dirty="0" smtClean="0"/>
            </a:br>
            <a:endParaRPr lang="en-US" dirty="0"/>
          </a:p>
        </p:txBody>
      </p:sp>
      <p:sp>
        <p:nvSpPr>
          <p:cNvPr id="3" name="Text Placeholder 2"/>
          <p:cNvSpPr>
            <a:spLocks noGrp="1"/>
          </p:cNvSpPr>
          <p:nvPr>
            <p:ph type="body" idx="1"/>
          </p:nvPr>
        </p:nvSpPr>
        <p:spPr>
          <a:xfrm>
            <a:off x="549277" y="2595985"/>
            <a:ext cx="8056563" cy="3885500"/>
          </a:xfrm>
        </p:spPr>
        <p:txBody>
          <a:bodyPr/>
          <a:lstStyle/>
          <a:p>
            <a:r>
              <a:rPr lang="en-US" sz="2400" dirty="0" smtClean="0"/>
              <a:t>Divide into groups of 2 or 3 making sure everyone  has access to computer screen.</a:t>
            </a:r>
          </a:p>
          <a:p>
            <a:endParaRPr lang="en-US" sz="2400" dirty="0" smtClean="0"/>
          </a:p>
          <a:p>
            <a:r>
              <a:rPr lang="en-US" sz="2400" dirty="0" smtClean="0"/>
              <a:t>Choose three or four resources to investigate.</a:t>
            </a:r>
          </a:p>
          <a:p>
            <a:endParaRPr lang="en-US" sz="2400" dirty="0" smtClean="0"/>
          </a:p>
          <a:p>
            <a:r>
              <a:rPr lang="en-US" sz="2400" dirty="0" smtClean="0"/>
              <a:t>Click on </a:t>
            </a:r>
            <a:r>
              <a:rPr lang="en-US" sz="2400" dirty="0" err="1" smtClean="0"/>
              <a:t>url</a:t>
            </a:r>
            <a:r>
              <a:rPr lang="en-US" sz="2400" dirty="0" smtClean="0"/>
              <a:t> to access site.</a:t>
            </a:r>
          </a:p>
          <a:p>
            <a:endParaRPr lang="en-US" sz="2400" dirty="0" smtClean="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Directions</a:t>
            </a:r>
            <a:endParaRPr lang="en-US" dirty="0"/>
          </a:p>
        </p:txBody>
      </p:sp>
      <p:sp>
        <p:nvSpPr>
          <p:cNvPr id="3" name="Content Placeholder 2"/>
          <p:cNvSpPr>
            <a:spLocks noGrp="1"/>
          </p:cNvSpPr>
          <p:nvPr>
            <p:ph idx="1"/>
          </p:nvPr>
        </p:nvSpPr>
        <p:spPr/>
        <p:txBody>
          <a:bodyPr>
            <a:noAutofit/>
          </a:bodyPr>
          <a:lstStyle/>
          <a:p>
            <a:r>
              <a:rPr lang="en-US" sz="3200" dirty="0" smtClean="0"/>
              <a:t>Determine things you see as positives about the site</a:t>
            </a:r>
          </a:p>
          <a:p>
            <a:r>
              <a:rPr lang="en-US" sz="3200" dirty="0" smtClean="0"/>
              <a:t>Decide how you might use this site to support  the implementation of Iowa Core</a:t>
            </a:r>
          </a:p>
          <a:p>
            <a:r>
              <a:rPr lang="en-US" sz="3200" dirty="0" smtClean="0"/>
              <a:t>Write information on paper and post</a:t>
            </a:r>
          </a:p>
          <a:p>
            <a:r>
              <a:rPr lang="en-US" sz="3200" dirty="0" smtClean="0"/>
              <a:t>Gallery walk</a:t>
            </a:r>
          </a:p>
          <a:p>
            <a:r>
              <a:rPr lang="en-US" sz="3200" dirty="0" smtClean="0"/>
              <a:t>Journal entry</a:t>
            </a:r>
            <a:endParaRPr lang="en-US" sz="3200" dirty="0"/>
          </a:p>
        </p:txBody>
      </p:sp>
      <p:sp>
        <p:nvSpPr>
          <p:cNvPr id="4" name="Slide Number Placeholder 3"/>
          <p:cNvSpPr>
            <a:spLocks noGrp="1"/>
          </p:cNvSpPr>
          <p:nvPr>
            <p:ph type="sldNum" sz="quarter" idx="12"/>
          </p:nvPr>
        </p:nvSpPr>
        <p:spPr/>
        <p:txBody>
          <a:bodyPr/>
          <a:lstStyle/>
          <a:p>
            <a:fld id="{95FC9D7D-E8CD-D54E-B0EF-5C077EA9611F}"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dirty="0" smtClean="0">
                <a:solidFill>
                  <a:srgbClr val="004F8A"/>
                </a:solidFill>
                <a:effectLst>
                  <a:outerShdw blurRad="38100" dist="38100" dir="2700000" algn="tl">
                    <a:srgbClr val="C0C0C0"/>
                  </a:outerShdw>
                </a:effectLst>
              </a:rPr>
              <a:t>Feedback Survey</a:t>
            </a:r>
            <a:endParaRPr lang="en-US" sz="5400" dirty="0">
              <a:solidFill>
                <a:srgbClr val="004F8A"/>
              </a:solidFill>
              <a:effectLst>
                <a:outerShdw blurRad="38100" dist="38100" dir="2700000" algn="tl">
                  <a:srgbClr val="C0C0C0"/>
                </a:outerShdw>
              </a:effectLst>
            </a:endParaRPr>
          </a:p>
        </p:txBody>
      </p:sp>
      <p:sp>
        <p:nvSpPr>
          <p:cNvPr id="5" name="Rectangle 4"/>
          <p:cNvSpPr/>
          <p:nvPr/>
        </p:nvSpPr>
        <p:spPr>
          <a:xfrm>
            <a:off x="680485" y="2041451"/>
            <a:ext cx="6762307" cy="1569660"/>
          </a:xfrm>
          <a:prstGeom prst="rect">
            <a:avLst/>
          </a:prstGeom>
        </p:spPr>
        <p:txBody>
          <a:bodyPr wrap="square">
            <a:spAutoFit/>
          </a:bodyPr>
          <a:lstStyle/>
          <a:p>
            <a:r>
              <a:rPr lang="en-US" sz="2400" u="sng" dirty="0" smtClean="0">
                <a:hlinkClick r:id="rId3"/>
              </a:rPr>
              <a:t>http://survey.aea.k12.ia.us/survey/94595/296a/</a:t>
            </a:r>
            <a:endParaRPr lang="en-US" sz="2400" u="sng" dirty="0" smtClean="0"/>
          </a:p>
          <a:p>
            <a:endParaRPr lang="en-US" sz="2400" u="sng" dirty="0" smtClean="0"/>
          </a:p>
          <a:p>
            <a:pPr algn="ctr"/>
            <a:r>
              <a:rPr lang="en-US" sz="2400" dirty="0" smtClean="0"/>
              <a:t>or</a:t>
            </a:r>
            <a:br>
              <a:rPr lang="en-US" sz="2400" dirty="0" smtClean="0"/>
            </a:br>
            <a:endParaRPr lang="en-US" sz="2400" dirty="0"/>
          </a:p>
        </p:txBody>
      </p:sp>
      <p:sp>
        <p:nvSpPr>
          <p:cNvPr id="6" name="TextBox 5"/>
          <p:cNvSpPr txBox="1"/>
          <p:nvPr/>
        </p:nvSpPr>
        <p:spPr>
          <a:xfrm>
            <a:off x="2307267" y="3766150"/>
            <a:ext cx="3732028" cy="523220"/>
          </a:xfrm>
          <a:prstGeom prst="rect">
            <a:avLst/>
          </a:prstGeom>
          <a:noFill/>
        </p:spPr>
        <p:txBody>
          <a:bodyPr wrap="square" rtlCol="0">
            <a:spAutoFit/>
          </a:bodyPr>
          <a:lstStyle/>
          <a:p>
            <a:r>
              <a:rPr lang="en-US" sz="2800" b="1" dirty="0" smtClean="0">
                <a:hlinkClick r:id="rId4"/>
              </a:rPr>
              <a:t>http://</a:t>
            </a:r>
            <a:r>
              <a:rPr lang="en-US" sz="2800" dirty="0" smtClean="0">
                <a:hlinkClick r:id="rId4"/>
              </a:rPr>
              <a:t>bit.ly/Ry0dHM</a:t>
            </a:r>
            <a:endParaRPr lang="en-US" sz="2800" b="1" dirty="0"/>
          </a:p>
        </p:txBody>
      </p:sp>
      <p:sp>
        <p:nvSpPr>
          <p:cNvPr id="7" name="Slide Number Placeholder 6"/>
          <p:cNvSpPr>
            <a:spLocks noGrp="1"/>
          </p:cNvSpPr>
          <p:nvPr>
            <p:ph type="sldNum" sz="quarter" idx="12"/>
          </p:nvPr>
        </p:nvSpPr>
        <p:spPr/>
        <p:txBody>
          <a:bodyPr/>
          <a:lstStyle/>
          <a:p>
            <a:fld id="{95FC9D7D-E8CD-D54E-B0EF-5C077EA9611F}"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a:xfrm>
            <a:off x="228600" y="533400"/>
            <a:ext cx="4419600" cy="914400"/>
          </a:xfrm>
        </p:spPr>
        <p:txBody>
          <a:bodyPr/>
          <a:lstStyle/>
          <a:p>
            <a:pPr>
              <a:defRPr/>
            </a:pPr>
            <a:r>
              <a:rPr lang="en-US" smtClean="0">
                <a:effectLst>
                  <a:outerShdw blurRad="38100" dist="38100" dir="2700000" algn="tl">
                    <a:srgbClr val="C0C0C0"/>
                  </a:outerShdw>
                </a:effectLst>
              </a:rPr>
              <a:t>Begin to write…..</a:t>
            </a:r>
          </a:p>
        </p:txBody>
      </p:sp>
      <p:sp>
        <p:nvSpPr>
          <p:cNvPr id="3" name="Rectangle 3"/>
          <p:cNvSpPr>
            <a:spLocks noGrp="1"/>
          </p:cNvSpPr>
          <p:nvPr>
            <p:ph idx="1"/>
          </p:nvPr>
        </p:nvSpPr>
        <p:spPr>
          <a:xfrm>
            <a:off x="3886200" y="1600200"/>
            <a:ext cx="4800600" cy="4724400"/>
          </a:xfrm>
        </p:spPr>
        <p:txBody>
          <a:bodyPr>
            <a:normAutofit/>
          </a:bodyPr>
          <a:lstStyle/>
          <a:p>
            <a:pPr>
              <a:buFont typeface="Wingdings 2" pitchFamily="18" charset="2"/>
              <a:buNone/>
              <a:defRPr/>
            </a:pPr>
            <a:r>
              <a:rPr lang="en-US" sz="3200" dirty="0" smtClean="0">
                <a:solidFill>
                  <a:srgbClr val="FF3300"/>
                </a:solidFill>
                <a:effectLst>
                  <a:outerShdw blurRad="38100" dist="38100" dir="2700000" algn="tl">
                    <a:srgbClr val="C0C0C0"/>
                  </a:outerShdw>
                </a:effectLst>
              </a:rPr>
              <a:t>Think</a:t>
            </a:r>
          </a:p>
          <a:p>
            <a:pPr>
              <a:buFont typeface="Wingdings 2" pitchFamily="18" charset="2"/>
              <a:buNone/>
              <a:defRPr/>
            </a:pPr>
            <a:r>
              <a:rPr lang="en-US" dirty="0" smtClean="0"/>
              <a:t>Reflect on your learning from </a:t>
            </a:r>
            <a:r>
              <a:rPr lang="en-US" b="1" dirty="0" smtClean="0"/>
              <a:t>the first day </a:t>
            </a:r>
            <a:r>
              <a:rPr lang="en-US" dirty="0" smtClean="0"/>
              <a:t>of “Investigating the Standards”. </a:t>
            </a:r>
          </a:p>
          <a:p>
            <a:pPr>
              <a:buFont typeface="Wingdings 2" pitchFamily="18" charset="2"/>
              <a:buNone/>
              <a:defRPr/>
            </a:pPr>
            <a:endParaRPr lang="en-US" sz="1200" dirty="0" smtClean="0"/>
          </a:p>
          <a:p>
            <a:pPr>
              <a:buFont typeface="Wingdings 2" pitchFamily="18" charset="2"/>
              <a:buNone/>
              <a:defRPr/>
            </a:pPr>
            <a:r>
              <a:rPr lang="en-US" sz="3200" dirty="0" smtClean="0">
                <a:solidFill>
                  <a:srgbClr val="FF3300"/>
                </a:solidFill>
                <a:effectLst>
                  <a:outerShdw blurRad="38100" dist="38100" dir="2700000" algn="tl">
                    <a:srgbClr val="C0C0C0"/>
                  </a:outerShdw>
                </a:effectLst>
              </a:rPr>
              <a:t>Ink</a:t>
            </a:r>
          </a:p>
          <a:p>
            <a:pPr>
              <a:buFont typeface="Wingdings 2" pitchFamily="18" charset="2"/>
              <a:buNone/>
              <a:defRPr/>
            </a:pPr>
            <a:r>
              <a:rPr lang="en-US" dirty="0" smtClean="0"/>
              <a:t>Write in your journal about any questions, thoughts, or comments you have at this point. </a:t>
            </a:r>
          </a:p>
        </p:txBody>
      </p:sp>
      <p:pic>
        <p:nvPicPr>
          <p:cNvPr id="24578" name="Picture 6"/>
          <p:cNvPicPr>
            <a:picLocks noChangeAspect="1" noChangeArrowheads="1"/>
          </p:cNvPicPr>
          <p:nvPr/>
        </p:nvPicPr>
        <p:blipFill>
          <a:blip r:embed="rId3"/>
          <a:srcRect r="30551"/>
          <a:stretch>
            <a:fillRect/>
          </a:stretch>
        </p:blipFill>
        <p:spPr bwMode="auto">
          <a:xfrm>
            <a:off x="361271" y="2093497"/>
            <a:ext cx="3034364" cy="291765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5FC9D7D-E8CD-D54E-B0EF-5C077EA9611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810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92162" name="Content Placeholder 2"/>
          <p:cNvSpPr txBox="1">
            <a:spLocks/>
          </p:cNvSpPr>
          <p:nvPr/>
        </p:nvSpPr>
        <p:spPr bwMode="auto">
          <a:xfrm>
            <a:off x="533400" y="2514600"/>
            <a:ext cx="8153400" cy="3246438"/>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94210" name="Content Placeholder 2"/>
          <p:cNvSpPr txBox="1">
            <a:spLocks/>
          </p:cNvSpPr>
          <p:nvPr/>
        </p:nvSpPr>
        <p:spPr bwMode="auto">
          <a:xfrm>
            <a:off x="320678" y="1700215"/>
            <a:ext cx="8526463"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buFont typeface="+mj-lt"/>
              <a:buAutoNum type="arabicPeriod"/>
              <a:defRPr/>
            </a:pPr>
            <a:r>
              <a:rPr lang="en-US" sz="2800" dirty="0" smtClean="0"/>
              <a:t>I can describe at least four of the standards for mathematical practice. </a:t>
            </a:r>
          </a:p>
          <a:p>
            <a:pPr marL="514350" indent="-514350" fontAlgn="auto">
              <a:spcBef>
                <a:spcPct val="20000"/>
              </a:spcBef>
              <a:spcAft>
                <a:spcPts val="0"/>
              </a:spcAft>
              <a:buClr>
                <a:srgbClr val="004F8A"/>
              </a:buClr>
              <a:buSzPct val="95000"/>
              <a:buFont typeface="+mj-lt"/>
              <a:buAutoNum type="arabicPeriod"/>
              <a:defRPr/>
            </a:pPr>
            <a:r>
              <a:rPr lang="en-US" sz="2800" dirty="0" smtClean="0"/>
              <a:t>I can connect the critical areas for my grade level to the specific standards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explain the big ideas of content within the domains at my grade level.</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“mathematical understanding” by explaining how Rich Tasks support it.</a:t>
            </a:r>
          </a:p>
          <a:p>
            <a:pPr marL="514350" indent="-514350" fontAlgn="auto">
              <a:spcBef>
                <a:spcPct val="20000"/>
              </a:spcBef>
              <a:spcAft>
                <a:spcPts val="0"/>
              </a:spcAft>
              <a:buClr>
                <a:srgbClr val="004F8A"/>
              </a:buClr>
              <a:buSzPct val="95000"/>
              <a:buFont typeface="+mj-lt"/>
              <a:buAutoNum type="arabicPeriod"/>
              <a:defRPr/>
            </a:pPr>
            <a:r>
              <a:rPr lang="en-US" sz="2800" dirty="0" smtClean="0"/>
              <a:t>I can describe how Iowa Core Mathematics provides a structure to change teaching and learning.</a:t>
            </a:r>
          </a:p>
        </p:txBody>
      </p:sp>
      <p:grpSp>
        <p:nvGrpSpPr>
          <p:cNvPr id="2" name="Group 5"/>
          <p:cNvGrpSpPr>
            <a:grpSpLocks/>
          </p:cNvGrpSpPr>
          <p:nvPr/>
        </p:nvGrpSpPr>
        <p:grpSpPr bwMode="auto">
          <a:xfrm>
            <a:off x="7924800" y="0"/>
            <a:ext cx="1219200" cy="1047750"/>
            <a:chOff x="7086600" y="1009018"/>
            <a:chExt cx="1219200" cy="1048382"/>
          </a:xfrm>
        </p:grpSpPr>
        <p:pic>
          <p:nvPicPr>
            <p:cNvPr id="9421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4214" name="TextBox 15"/>
            <p:cNvSpPr txBox="1">
              <a:spLocks noChangeArrowheads="1"/>
            </p:cNvSpPr>
            <p:nvPr/>
          </p:nvSpPr>
          <p:spPr bwMode="auto">
            <a:xfrm>
              <a:off x="7467600" y="1504617"/>
              <a:ext cx="533400" cy="400351"/>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4212" name="Text Box 8"/>
          <p:cNvSpPr txBox="1">
            <a:spLocks noChangeArrowheads="1"/>
          </p:cNvSpPr>
          <p:nvPr/>
        </p:nvSpPr>
        <p:spPr bwMode="auto">
          <a:xfrm>
            <a:off x="8229600" y="533402"/>
            <a:ext cx="609600" cy="584775"/>
          </a:xfrm>
          <a:prstGeom prst="rect">
            <a:avLst/>
          </a:prstGeom>
          <a:noFill/>
          <a:ln w="9525">
            <a:noFill/>
            <a:miter lim="800000"/>
            <a:headEnd/>
            <a:tailEnd/>
          </a:ln>
        </p:spPr>
        <p:txBody>
          <a:bodyPr>
            <a:spAutoFit/>
          </a:bodyPr>
          <a:lstStyle/>
          <a:p>
            <a:r>
              <a:rPr lang="en-US" sz="1600"/>
              <a:t>CFW</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p:txBody>
          <a:bodyPr>
            <a:normAutofit/>
          </a:bodyPr>
          <a:lstStyle/>
          <a:p>
            <a:pPr>
              <a:buNone/>
            </a:pPr>
            <a:r>
              <a:rPr lang="en-US" sz="3600" dirty="0" smtClean="0">
                <a:solidFill>
                  <a:srgbClr val="7030A0"/>
                </a:solidFill>
              </a:rPr>
              <a:t>To what degree do you feel able to describe how Iowa Core Mathematics Standards provide a structure to change teaching and learning?</a:t>
            </a:r>
            <a:endParaRPr lang="en-US" sz="3600" dirty="0" smtClean="0">
              <a:solidFill>
                <a:srgbClr val="7030A0"/>
              </a:solidFill>
              <a:hlinkClick r:id="rId3"/>
            </a:endParaRPr>
          </a:p>
          <a:p>
            <a:pPr>
              <a:buNone/>
            </a:pPr>
            <a:r>
              <a:rPr lang="en-US" sz="3600" dirty="0" smtClean="0">
                <a:hlinkClick r:id="rId4"/>
              </a:rPr>
              <a:t>http://</a:t>
            </a:r>
            <a:r>
              <a:rPr lang="en-US" sz="3600" dirty="0" smtClean="0">
                <a:hlinkClick r:id="rId4"/>
              </a:rPr>
              <a:t>www.polleverywhere.com/multiple_choice_polls/MTMyNDgwNjcwMw</a:t>
            </a:r>
            <a:endParaRPr lang="en-US" sz="3600" dirty="0" smtClean="0"/>
          </a:p>
          <a:p>
            <a:pPr>
              <a:buNone/>
            </a:pPr>
            <a:endParaRPr lang="en-US" sz="3600" dirty="0"/>
          </a:p>
        </p:txBody>
      </p:sp>
      <p:sp>
        <p:nvSpPr>
          <p:cNvPr id="3" name="Slide Number Placeholder 2"/>
          <p:cNvSpPr>
            <a:spLocks noGrp="1"/>
          </p:cNvSpPr>
          <p:nvPr>
            <p:ph type="sldNum" sz="quarter" idx="12"/>
          </p:nvPr>
        </p:nvSpPr>
        <p:spPr/>
        <p:txBody>
          <a:bodyPr/>
          <a:lstStyle/>
          <a:p>
            <a:pPr>
              <a:defRPr/>
            </a:pPr>
            <a:fld id="{A9485AAB-DDEE-4376-A1EB-344D1AE05B46}" type="slidenum">
              <a:rPr lang="en-US" smtClean="0"/>
              <a:pPr>
                <a:defRPr/>
              </a:pPr>
              <a:t>82</a:t>
            </a:fld>
            <a:endParaRPr lang="en-US" dirty="0"/>
          </a:p>
        </p:txBody>
      </p:sp>
      <p:grpSp>
        <p:nvGrpSpPr>
          <p:cNvPr id="2"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3175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397"/>
            <a:ext cx="8229600" cy="1143000"/>
          </a:xfrm>
        </p:spPr>
        <p:txBody>
          <a:bodyPr/>
          <a:lstStyle/>
          <a:p>
            <a:r>
              <a:rPr lang="en-US" dirty="0" smtClean="0"/>
              <a:t>Feedback Survey</a:t>
            </a:r>
            <a:endParaRPr lang="en-US" dirty="0"/>
          </a:p>
        </p:txBody>
      </p:sp>
      <p:sp>
        <p:nvSpPr>
          <p:cNvPr id="3" name="Content Placeholder 2"/>
          <p:cNvSpPr>
            <a:spLocks noGrp="1"/>
          </p:cNvSpPr>
          <p:nvPr>
            <p:ph idx="1"/>
          </p:nvPr>
        </p:nvSpPr>
        <p:spPr>
          <a:xfrm>
            <a:off x="457200" y="1430397"/>
            <a:ext cx="8229600" cy="4894203"/>
          </a:xfrm>
        </p:spPr>
        <p:txBody>
          <a:bodyPr>
            <a:normAutofit/>
          </a:bodyPr>
          <a:lstStyle/>
          <a:p>
            <a:pPr>
              <a:buNone/>
            </a:pPr>
            <a:r>
              <a:rPr lang="en-US" sz="5400" u="sng" dirty="0" smtClean="0">
                <a:hlinkClick r:id="rId3"/>
              </a:rPr>
              <a:t>http</a:t>
            </a:r>
            <a:r>
              <a:rPr lang="en-US" sz="5400" u="sng" dirty="0" smtClean="0">
                <a:hlinkClick r:id="rId3"/>
              </a:rPr>
              <a:t>://survey.aea.k12.ia.us/survey/94595/296a/</a:t>
            </a:r>
            <a:endParaRPr lang="en-US" sz="5400" u="sng" dirty="0" smtClean="0">
              <a:hlinkClick r:id="rId3"/>
            </a:endParaRPr>
          </a:p>
        </p:txBody>
      </p:sp>
      <p:sp>
        <p:nvSpPr>
          <p:cNvPr id="5" name="Slide Number Placeholder 4"/>
          <p:cNvSpPr>
            <a:spLocks noGrp="1"/>
          </p:cNvSpPr>
          <p:nvPr>
            <p:ph type="sldNum" sz="quarter" idx="12"/>
          </p:nvPr>
        </p:nvSpPr>
        <p:spPr/>
        <p:txBody>
          <a:bodyPr/>
          <a:lstStyle/>
          <a:p>
            <a:pPr>
              <a:defRPr/>
            </a:pPr>
            <a:fld id="{ACA166D4-86D3-4EC3-842B-1003EBA96799}" type="slidenum">
              <a:rPr lang="en-US" smtClean="0"/>
              <a:pPr>
                <a:defRPr/>
              </a:pPr>
              <a:t>83</a:t>
            </a:fld>
            <a:endParaRPr lang="en-US" dirty="0"/>
          </a:p>
        </p:txBody>
      </p:sp>
      <p:pic>
        <p:nvPicPr>
          <p:cNvPr id="7" name="Picture 6" descr="planning.BMP"/>
          <p:cNvPicPr>
            <a:picLocks noChangeAspect="1"/>
          </p:cNvPicPr>
          <p:nvPr/>
        </p:nvPicPr>
        <p:blipFill>
          <a:blip r:embed="rId4" cstate="print"/>
          <a:stretch>
            <a:fillRect/>
          </a:stretch>
        </p:blipFill>
        <p:spPr>
          <a:xfrm>
            <a:off x="3962402" y="3416968"/>
            <a:ext cx="4508516" cy="3226887"/>
          </a:xfrm>
          <a:prstGeom prst="rect">
            <a:avLst/>
          </a:prstGeom>
        </p:spPr>
      </p:pic>
      <p:grpSp>
        <p:nvGrpSpPr>
          <p:cNvPr id="4"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3175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228600" y="381000"/>
            <a:ext cx="7162800" cy="990600"/>
          </a:xfrm>
        </p:spPr>
        <p:txBody>
          <a:bodyPr/>
          <a:lstStyle/>
          <a:p>
            <a:pPr>
              <a:defRPr/>
            </a:pPr>
            <a:r>
              <a:rPr lang="en-US" smtClean="0">
                <a:effectLst>
                  <a:outerShdw blurRad="38100" dist="38100" dir="2700000" algn="tl">
                    <a:srgbClr val="C0C0C0"/>
                  </a:outerShdw>
                </a:effectLst>
              </a:rPr>
              <a:t>See you soon…</a:t>
            </a:r>
          </a:p>
        </p:txBody>
      </p:sp>
      <p:sp>
        <p:nvSpPr>
          <p:cNvPr id="101379" name="Rectangle 3"/>
          <p:cNvSpPr>
            <a:spLocks noGrp="1"/>
          </p:cNvSpPr>
          <p:nvPr>
            <p:ph idx="1"/>
          </p:nvPr>
        </p:nvSpPr>
        <p:spPr>
          <a:xfrm>
            <a:off x="3429000" y="1676400"/>
            <a:ext cx="5334000" cy="4572000"/>
          </a:xfrm>
        </p:spPr>
        <p:txBody>
          <a:bodyPr/>
          <a:lstStyle/>
          <a:p>
            <a:pPr algn="ctr" eaLnBrk="1" hangingPunct="1">
              <a:buFont typeface="Wingdings 2" pitchFamily="18" charset="2"/>
              <a:buNone/>
              <a:defRPr/>
            </a:pPr>
            <a:r>
              <a:rPr lang="en-US" sz="4000" dirty="0" smtClean="0">
                <a:solidFill>
                  <a:srgbClr val="FF0000"/>
                </a:solidFill>
                <a:effectLst>
                  <a:outerShdw blurRad="38100" dist="38100" dir="2700000" algn="tl">
                    <a:srgbClr val="C0C0C0"/>
                  </a:outerShdw>
                </a:effectLst>
              </a:rPr>
              <a:t>Thanks so much for your participation!</a:t>
            </a:r>
          </a:p>
          <a:p>
            <a:pPr algn="ctr" eaLnBrk="1" hangingPunct="1">
              <a:buFont typeface="Wingdings 2" pitchFamily="18" charset="2"/>
              <a:buNone/>
              <a:defRPr/>
            </a:pPr>
            <a:endParaRPr lang="en-US" sz="3600" dirty="0" smtClean="0">
              <a:solidFill>
                <a:srgbClr val="800080"/>
              </a:solidFill>
              <a:effectLst>
                <a:outerShdw blurRad="38100" dist="38100" dir="2700000" algn="tl">
                  <a:srgbClr val="C0C0C0"/>
                </a:outerShdw>
              </a:effectLst>
            </a:endParaRPr>
          </a:p>
          <a:p>
            <a:pPr algn="ctr" eaLnBrk="1" hangingPunct="1">
              <a:buFont typeface="Wingdings 2" pitchFamily="18" charset="2"/>
              <a:buNone/>
              <a:defRPr/>
            </a:pPr>
            <a:r>
              <a:rPr lang="en-US" sz="3600" dirty="0" smtClean="0">
                <a:solidFill>
                  <a:srgbClr val="800080"/>
                </a:solidFill>
                <a:effectLst>
                  <a:outerShdw blurRad="38100" dist="38100" dir="2700000" algn="tl">
                    <a:srgbClr val="C0C0C0"/>
                  </a:outerShdw>
                </a:effectLst>
              </a:rPr>
              <a:t>Bring your journal and your copy of the Iowa Core Mathematics  next time!</a:t>
            </a:r>
          </a:p>
        </p:txBody>
      </p:sp>
      <p:sp>
        <p:nvSpPr>
          <p:cNvPr id="9" name="Slide Number Placeholder 8"/>
          <p:cNvSpPr>
            <a:spLocks noGrp="1"/>
          </p:cNvSpPr>
          <p:nvPr>
            <p:ph type="sldNum" sz="quarter" idx="12"/>
          </p:nvPr>
        </p:nvSpPr>
        <p:spPr/>
        <p:txBody>
          <a:bodyPr/>
          <a:lstStyle/>
          <a:p>
            <a:pPr>
              <a:defRPr/>
            </a:pPr>
            <a:fld id="{ACA166D4-86D3-4EC3-842B-1003EBA96799}" type="slidenum">
              <a:rPr lang="en-US" smtClean="0"/>
              <a:pPr>
                <a:defRPr/>
              </a:pPr>
              <a:t>84</a:t>
            </a:fld>
            <a:endParaRPr lang="en-US" dirty="0"/>
          </a:p>
        </p:txBody>
      </p:sp>
      <p:grpSp>
        <p:nvGrpSpPr>
          <p:cNvPr id="2" name="Group 5"/>
          <p:cNvGrpSpPr>
            <a:grpSpLocks/>
          </p:cNvGrpSpPr>
          <p:nvPr/>
        </p:nvGrpSpPr>
        <p:grpSpPr bwMode="auto">
          <a:xfrm>
            <a:off x="7924800" y="0"/>
            <a:ext cx="1219200" cy="1047750"/>
            <a:chOff x="7086600" y="1009018"/>
            <a:chExt cx="1219200" cy="1048382"/>
          </a:xfrm>
        </p:grpSpPr>
        <p:pic>
          <p:nvPicPr>
            <p:cNvPr id="983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8311" name="TextBox 15"/>
            <p:cNvSpPr txBox="1">
              <a:spLocks noChangeArrowheads="1"/>
            </p:cNvSpPr>
            <p:nvPr/>
          </p:nvSpPr>
          <p:spPr bwMode="auto">
            <a:xfrm>
              <a:off x="7467600" y="1504617"/>
              <a:ext cx="533400" cy="338758"/>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
        <p:nvSpPr>
          <p:cNvPr id="98308" name="Text Box 8"/>
          <p:cNvSpPr txBox="1">
            <a:spLocks noChangeArrowheads="1"/>
          </p:cNvSpPr>
          <p:nvPr/>
        </p:nvSpPr>
        <p:spPr bwMode="auto">
          <a:xfrm>
            <a:off x="8229600" y="533402"/>
            <a:ext cx="609600" cy="584775"/>
          </a:xfrm>
          <a:prstGeom prst="rect">
            <a:avLst/>
          </a:prstGeom>
          <a:noFill/>
          <a:ln w="9525">
            <a:noFill/>
            <a:miter lim="800000"/>
            <a:headEnd/>
            <a:tailEnd/>
          </a:ln>
        </p:spPr>
        <p:txBody>
          <a:bodyPr>
            <a:spAutoFit/>
          </a:bodyPr>
          <a:lstStyle/>
          <a:p>
            <a:r>
              <a:rPr lang="en-US" sz="1600"/>
              <a:t>CFW</a:t>
            </a:r>
          </a:p>
        </p:txBody>
      </p:sp>
      <p:pic>
        <p:nvPicPr>
          <p:cNvPr id="98309" name="Picture 8"/>
          <p:cNvPicPr>
            <a:picLocks noChangeAspect="1" noChangeArrowheads="1"/>
          </p:cNvPicPr>
          <p:nvPr/>
        </p:nvPicPr>
        <p:blipFill>
          <a:blip r:embed="rId4" cstate="print"/>
          <a:srcRect/>
          <a:stretch>
            <a:fillRect/>
          </a:stretch>
        </p:blipFill>
        <p:spPr bwMode="auto">
          <a:xfrm>
            <a:off x="228601" y="1600200"/>
            <a:ext cx="33575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81000" y="533400"/>
            <a:ext cx="6477000" cy="838200"/>
          </a:xfrm>
        </p:spPr>
        <p:txBody>
          <a:bodyPr/>
          <a:lstStyle/>
          <a:p>
            <a:r>
              <a:rPr lang="en-US" smtClean="0"/>
              <a:t>Begin to Converse….</a:t>
            </a:r>
          </a:p>
        </p:txBody>
      </p:sp>
      <p:sp>
        <p:nvSpPr>
          <p:cNvPr id="60419" name="Rectangle 3"/>
          <p:cNvSpPr>
            <a:spLocks noGrp="1"/>
          </p:cNvSpPr>
          <p:nvPr>
            <p:ph idx="1"/>
          </p:nvPr>
        </p:nvSpPr>
        <p:spPr>
          <a:xfrm>
            <a:off x="533401" y="1600200"/>
            <a:ext cx="7676147" cy="4876800"/>
          </a:xfrm>
        </p:spPr>
        <p:txBody>
          <a:bodyPr>
            <a:normAutofit/>
          </a:bodyPr>
          <a:lstStyle/>
          <a:p>
            <a:pPr>
              <a:buFont typeface="Wingdings 2" pitchFamily="18" charset="2"/>
              <a:buNone/>
              <a:defRPr/>
            </a:pPr>
            <a:r>
              <a:rPr lang="en-US" sz="3200" dirty="0" smtClean="0">
                <a:solidFill>
                  <a:srgbClr val="FF3300"/>
                </a:solidFill>
                <a:effectLst>
                  <a:outerShdw blurRad="38100" dist="38100" dir="2700000" algn="tl">
                    <a:srgbClr val="C0C0C0"/>
                  </a:outerShdw>
                </a:effectLst>
              </a:rPr>
              <a:t>Pair</a:t>
            </a:r>
            <a:endParaRPr lang="en-US" sz="3200" dirty="0" smtClean="0">
              <a:effectLst>
                <a:outerShdw blurRad="38100" dist="38100" dir="2700000" algn="tl">
                  <a:srgbClr val="C0C0C0"/>
                </a:outerShdw>
              </a:effectLst>
            </a:endParaRPr>
          </a:p>
          <a:p>
            <a:pPr>
              <a:buFont typeface="Wingdings 2" pitchFamily="18" charset="2"/>
              <a:buNone/>
              <a:defRPr/>
            </a:pPr>
            <a:r>
              <a:rPr lang="en-US" sz="2800" dirty="0" smtClean="0"/>
              <a:t>With a partner, share what you wrote.</a:t>
            </a:r>
          </a:p>
          <a:p>
            <a:pPr>
              <a:buFont typeface="Wingdings 2" pitchFamily="18" charset="2"/>
              <a:buNone/>
              <a:defRPr/>
            </a:pPr>
            <a:endParaRPr lang="en-US" sz="2800" dirty="0" smtClean="0"/>
          </a:p>
          <a:p>
            <a:pPr>
              <a:buFont typeface="Wingdings 2" pitchFamily="18" charset="2"/>
              <a:buNone/>
              <a:defRPr/>
            </a:pPr>
            <a:endParaRPr lang="en-US" sz="1800" dirty="0" smtClean="0">
              <a:solidFill>
                <a:srgbClr val="FF3300"/>
              </a:solidFill>
              <a:effectLst>
                <a:outerShdw blurRad="38100" dist="38100" dir="2700000" algn="tl">
                  <a:srgbClr val="C0C0C0"/>
                </a:outerShdw>
              </a:effectLst>
            </a:endParaRPr>
          </a:p>
          <a:p>
            <a:pPr>
              <a:buFont typeface="Wingdings 2" pitchFamily="18" charset="2"/>
              <a:buNone/>
              <a:defRPr/>
            </a:pPr>
            <a:endParaRPr lang="en-US" sz="1800" dirty="0" smtClean="0">
              <a:solidFill>
                <a:srgbClr val="FF3300"/>
              </a:solidFill>
              <a:effectLst>
                <a:outerShdw blurRad="38100" dist="38100" dir="2700000" algn="tl">
                  <a:srgbClr val="C0C0C0"/>
                </a:outerShdw>
              </a:effectLst>
            </a:endParaRPr>
          </a:p>
          <a:p>
            <a:pPr>
              <a:buFont typeface="Wingdings 2" pitchFamily="18" charset="2"/>
              <a:buNone/>
              <a:defRPr/>
            </a:pPr>
            <a:endParaRPr lang="en-US" sz="3200" dirty="0" smtClean="0">
              <a:solidFill>
                <a:srgbClr val="FF3300"/>
              </a:solidFill>
              <a:effectLst>
                <a:outerShdw blurRad="38100" dist="38100" dir="2700000" algn="tl">
                  <a:srgbClr val="C0C0C0"/>
                </a:outerShdw>
              </a:effectLst>
            </a:endParaRPr>
          </a:p>
          <a:p>
            <a:pPr>
              <a:buFont typeface="Wingdings 2" pitchFamily="18" charset="2"/>
              <a:buNone/>
              <a:defRPr/>
            </a:pPr>
            <a:r>
              <a:rPr lang="en-US" sz="3200" dirty="0" smtClean="0">
                <a:solidFill>
                  <a:srgbClr val="FF3300"/>
                </a:solidFill>
                <a:effectLst>
                  <a:outerShdw blurRad="38100" dist="38100" dir="2700000" algn="tl">
                    <a:srgbClr val="C0C0C0"/>
                  </a:outerShdw>
                </a:effectLst>
              </a:rPr>
              <a:t>Share</a:t>
            </a:r>
          </a:p>
          <a:p>
            <a:pPr>
              <a:buFont typeface="Wingdings 2" pitchFamily="18" charset="2"/>
              <a:buNone/>
              <a:defRPr/>
            </a:pPr>
            <a:r>
              <a:rPr lang="en-US" sz="2800" dirty="0" smtClean="0"/>
              <a:t>What comments or questions would you like to express with the entire group?</a:t>
            </a:r>
            <a:endParaRPr lang="en-US" sz="2800" dirty="0" smtClean="0">
              <a:solidFill>
                <a:srgbClr val="FF3300"/>
              </a:solidFill>
              <a:effectLst>
                <a:outerShdw blurRad="38100" dist="38100" dir="2700000" algn="tl">
                  <a:srgbClr val="C0C0C0"/>
                </a:outerShdw>
              </a:effectLst>
            </a:endParaRPr>
          </a:p>
        </p:txBody>
      </p:sp>
      <p:pic>
        <p:nvPicPr>
          <p:cNvPr id="26627" name="Picture 4"/>
          <p:cNvPicPr>
            <a:picLocks noChangeAspect="1" noChangeArrowheads="1"/>
          </p:cNvPicPr>
          <p:nvPr/>
        </p:nvPicPr>
        <p:blipFill>
          <a:blip r:embed="rId3"/>
          <a:srcRect l="6250" t="1872" r="9999" b="43816"/>
          <a:stretch>
            <a:fillRect/>
          </a:stretch>
        </p:blipFill>
        <p:spPr bwMode="auto">
          <a:xfrm>
            <a:off x="3489159" y="2909846"/>
            <a:ext cx="4720389" cy="20431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5FC9D7D-E8CD-D54E-B0EF-5C077EA9611F}"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105964"/>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17752</TotalTime>
  <Words>6755</Words>
  <Application>Microsoft Office PowerPoint</Application>
  <PresentationFormat>On-screen Show (4:3)</PresentationFormat>
  <Paragraphs>1008</Paragraphs>
  <Slides>84</Slides>
  <Notes>80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Flow</vt:lpstr>
      <vt:lpstr>Equation</vt:lpstr>
      <vt:lpstr>Slide 1</vt:lpstr>
      <vt:lpstr>Slide 2</vt:lpstr>
      <vt:lpstr>Slide 3</vt:lpstr>
      <vt:lpstr>Why do we teach Math?</vt:lpstr>
      <vt:lpstr>Slide 5</vt:lpstr>
      <vt:lpstr>Iowa Core Mathematics Journal</vt:lpstr>
      <vt:lpstr>A journal will be helpful for you to:</vt:lpstr>
      <vt:lpstr>Begin to write…..</vt:lpstr>
      <vt:lpstr>Begin to Converse….</vt:lpstr>
      <vt:lpstr>Slide 10</vt:lpstr>
      <vt:lpstr>Slide 11</vt:lpstr>
      <vt:lpstr>Slide 12</vt:lpstr>
      <vt:lpstr>Slide 13</vt:lpstr>
      <vt:lpstr>Slide 14</vt:lpstr>
      <vt:lpstr>Selecting Tasks</vt:lpstr>
      <vt:lpstr>Slide 16</vt:lpstr>
      <vt:lpstr>Slide 17</vt:lpstr>
      <vt:lpstr>Slide 18</vt:lpstr>
      <vt:lpstr>Smarter Balanced Assessment</vt:lpstr>
      <vt:lpstr>Resources for Rich Tasks &amp; More</vt:lpstr>
      <vt:lpstr>Slide 21</vt:lpstr>
      <vt:lpstr>Poll Everywhere Check</vt:lpstr>
      <vt:lpstr>Investigating the Standards for Mathematical Practice</vt:lpstr>
      <vt:lpstr>Standards for Mathematical Practice</vt:lpstr>
      <vt:lpstr>Slide 25</vt:lpstr>
      <vt:lpstr>Creating a Poster</vt:lpstr>
      <vt:lpstr>Completing your poster</vt:lpstr>
      <vt:lpstr>Watch this classroom video</vt:lpstr>
      <vt:lpstr>Do an Expert Gallery Walk</vt:lpstr>
      <vt:lpstr>Intentionality</vt:lpstr>
      <vt:lpstr>Slide 31</vt:lpstr>
      <vt:lpstr>Poll Everywhere Check</vt:lpstr>
      <vt:lpstr>Investigate the Content Standards</vt:lpstr>
      <vt:lpstr>Introduction to the Content Standards</vt:lpstr>
      <vt:lpstr>Slide 35</vt:lpstr>
      <vt:lpstr>Concept vs. Topic</vt:lpstr>
      <vt:lpstr>Appendix A</vt:lpstr>
      <vt:lpstr>Investigating Appendix A </vt:lpstr>
      <vt:lpstr>The Pathways </vt:lpstr>
      <vt:lpstr>Appendix A Activity</vt:lpstr>
      <vt:lpstr>How might you use the critical areas identified in each course to support high school teachers implementing Iowa Core?  What is important to remember about each of the Pathways?</vt:lpstr>
      <vt:lpstr>Slide 42</vt:lpstr>
      <vt:lpstr>Slide 43</vt:lpstr>
      <vt:lpstr> Progressions Document   </vt:lpstr>
      <vt:lpstr>High School Stats and Prob</vt:lpstr>
      <vt:lpstr>High School Stats and Prob</vt:lpstr>
      <vt:lpstr>What do I do with these Standards now that I have a Pathway?</vt:lpstr>
      <vt:lpstr>Unpacking the Standards</vt:lpstr>
      <vt:lpstr>Unpacking a Standard</vt:lpstr>
      <vt:lpstr>Slide 50</vt:lpstr>
      <vt:lpstr>Generalizations or Enduring Understandings or Big Ideas are…</vt:lpstr>
      <vt:lpstr>Slide 52</vt:lpstr>
      <vt:lpstr>HS Prob &amp; Stat Discuss</vt:lpstr>
      <vt:lpstr>Poll Everywhere</vt:lpstr>
      <vt:lpstr>Algebra</vt:lpstr>
      <vt:lpstr>Algebra</vt:lpstr>
      <vt:lpstr>Iowa Core Mathematics Transition for Algebra I</vt:lpstr>
      <vt:lpstr>Iowa Core Mathematics Transition for Algebra I</vt:lpstr>
      <vt:lpstr>Slide 59</vt:lpstr>
      <vt:lpstr>Conceptual Category:  ALGEBRA</vt:lpstr>
      <vt:lpstr>Group Discussion</vt:lpstr>
      <vt:lpstr>Journal</vt:lpstr>
      <vt:lpstr>Poll Everywhere</vt:lpstr>
      <vt:lpstr>Functions</vt:lpstr>
      <vt:lpstr>Functions Activity</vt:lpstr>
      <vt:lpstr>Functions Summary</vt:lpstr>
      <vt:lpstr>Unpacking the Standard</vt:lpstr>
      <vt:lpstr>Poll Everywhere</vt:lpstr>
      <vt:lpstr>Iowa Core Math Additions Overview</vt:lpstr>
      <vt:lpstr>Deeper Investigation of Vertex-Edge Graphs</vt:lpstr>
      <vt:lpstr>Vertex-Edge Graphs: Task</vt:lpstr>
      <vt:lpstr>Vertex-Edge Graphs: NCTM</vt:lpstr>
      <vt:lpstr>Vertex-Edge Graphs: NCTM</vt:lpstr>
      <vt:lpstr>Content Standards Summary Discussion</vt:lpstr>
      <vt:lpstr>Resources to Support  Iowa Core Mathematics</vt:lpstr>
      <vt:lpstr>Specific to Iowa Core </vt:lpstr>
      <vt:lpstr>Directions for Activity </vt:lpstr>
      <vt:lpstr>Continued Directions</vt:lpstr>
      <vt:lpstr>Slide 79</vt:lpstr>
      <vt:lpstr>Slide 80</vt:lpstr>
      <vt:lpstr>Slide 81</vt:lpstr>
      <vt:lpstr>Poll Everywhere Check</vt:lpstr>
      <vt:lpstr>Feedback Survey</vt:lpstr>
      <vt:lpstr>See you soon…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Core Mathematics</dc:title>
  <dc:creator>Eric Hart</dc:creator>
  <cp:lastModifiedBy>Administrator</cp:lastModifiedBy>
  <cp:revision>427</cp:revision>
  <dcterms:created xsi:type="dcterms:W3CDTF">2012-07-18T13:48:01Z</dcterms:created>
  <dcterms:modified xsi:type="dcterms:W3CDTF">2013-01-15T00:04:58Z</dcterms:modified>
</cp:coreProperties>
</file>