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534" r:id="rId1"/>
  </p:sldMasterIdLst>
  <p:notesMasterIdLst>
    <p:notesMasterId r:id="rId52"/>
  </p:notesMasterIdLst>
  <p:handoutMasterIdLst>
    <p:handoutMasterId r:id="rId53"/>
  </p:handoutMasterIdLst>
  <p:sldIdLst>
    <p:sldId id="668" r:id="rId2"/>
    <p:sldId id="880" r:id="rId3"/>
    <p:sldId id="886" r:id="rId4"/>
    <p:sldId id="672" r:id="rId5"/>
    <p:sldId id="784" r:id="rId6"/>
    <p:sldId id="677" r:id="rId7"/>
    <p:sldId id="676" r:id="rId8"/>
    <p:sldId id="697" r:id="rId9"/>
    <p:sldId id="674" r:id="rId10"/>
    <p:sldId id="675" r:id="rId11"/>
    <p:sldId id="682" r:id="rId12"/>
    <p:sldId id="915" r:id="rId13"/>
    <p:sldId id="917" r:id="rId14"/>
    <p:sldId id="916" r:id="rId15"/>
    <p:sldId id="934" r:id="rId16"/>
    <p:sldId id="919" r:id="rId17"/>
    <p:sldId id="918" r:id="rId18"/>
    <p:sldId id="920" r:id="rId19"/>
    <p:sldId id="935" r:id="rId20"/>
    <p:sldId id="857" r:id="rId21"/>
    <p:sldId id="852" r:id="rId22"/>
    <p:sldId id="858" r:id="rId23"/>
    <p:sldId id="931" r:id="rId24"/>
    <p:sldId id="853" r:id="rId25"/>
    <p:sldId id="875" r:id="rId26"/>
    <p:sldId id="882" r:id="rId27"/>
    <p:sldId id="854" r:id="rId28"/>
    <p:sldId id="855" r:id="rId29"/>
    <p:sldId id="856" r:id="rId30"/>
    <p:sldId id="932" r:id="rId31"/>
    <p:sldId id="861" r:id="rId32"/>
    <p:sldId id="876" r:id="rId33"/>
    <p:sldId id="921" r:id="rId34"/>
    <p:sldId id="922" r:id="rId35"/>
    <p:sldId id="923" r:id="rId36"/>
    <p:sldId id="924" r:id="rId37"/>
    <p:sldId id="925" r:id="rId38"/>
    <p:sldId id="926" r:id="rId39"/>
    <p:sldId id="927" r:id="rId40"/>
    <p:sldId id="929" r:id="rId41"/>
    <p:sldId id="928" r:id="rId42"/>
    <p:sldId id="930" r:id="rId43"/>
    <p:sldId id="838" r:id="rId44"/>
    <p:sldId id="747" r:id="rId45"/>
    <p:sldId id="749" r:id="rId46"/>
    <p:sldId id="879" r:id="rId47"/>
    <p:sldId id="883" r:id="rId48"/>
    <p:sldId id="849" r:id="rId49"/>
    <p:sldId id="850" r:id="rId50"/>
    <p:sldId id="881" r:id="rId51"/>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Calibri"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Calibri"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Calibri"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Calibri"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Calibri" pitchFamily="34" charset="0"/>
        <a:ea typeface="ＭＳ Ｐゴシック"/>
        <a:cs typeface="ＭＳ Ｐゴシック"/>
      </a:defRPr>
    </a:lvl5pPr>
    <a:lvl6pPr marL="2286000" algn="l" defTabSz="914400" rtl="0" eaLnBrk="1" latinLnBrk="0" hangingPunct="1">
      <a:defRPr sz="2400" kern="1200">
        <a:solidFill>
          <a:schemeClr val="tx1"/>
        </a:solidFill>
        <a:latin typeface="Calibri" pitchFamily="34" charset="0"/>
        <a:ea typeface="ＭＳ Ｐゴシック"/>
        <a:cs typeface="ＭＳ Ｐゴシック"/>
      </a:defRPr>
    </a:lvl6pPr>
    <a:lvl7pPr marL="2743200" algn="l" defTabSz="914400" rtl="0" eaLnBrk="1" latinLnBrk="0" hangingPunct="1">
      <a:defRPr sz="2400" kern="1200">
        <a:solidFill>
          <a:schemeClr val="tx1"/>
        </a:solidFill>
        <a:latin typeface="Calibri" pitchFamily="34" charset="0"/>
        <a:ea typeface="ＭＳ Ｐゴシック"/>
        <a:cs typeface="ＭＳ Ｐゴシック"/>
      </a:defRPr>
    </a:lvl7pPr>
    <a:lvl8pPr marL="3200400" algn="l" defTabSz="914400" rtl="0" eaLnBrk="1" latinLnBrk="0" hangingPunct="1">
      <a:defRPr sz="2400" kern="1200">
        <a:solidFill>
          <a:schemeClr val="tx1"/>
        </a:solidFill>
        <a:latin typeface="Calibri" pitchFamily="34" charset="0"/>
        <a:ea typeface="ＭＳ Ｐゴシック"/>
        <a:cs typeface="ＭＳ Ｐゴシック"/>
      </a:defRPr>
    </a:lvl8pPr>
    <a:lvl9pPr marL="3657600" algn="l" defTabSz="914400" rtl="0" eaLnBrk="1" latinLnBrk="0" hangingPunct="1">
      <a:defRPr sz="2400" kern="1200">
        <a:solidFill>
          <a:schemeClr val="tx1"/>
        </a:solidFill>
        <a:latin typeface="Calibri"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00"/>
    <a:srgbClr val="00FFFF"/>
    <a:srgbClr val="B3C5DA"/>
    <a:srgbClr val="FADBB5"/>
    <a:srgbClr val="6C2400"/>
    <a:srgbClr val="006600"/>
    <a:srgbClr val="FFFF00"/>
    <a:srgbClr val="80008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60" autoAdjust="0"/>
    <p:restoredTop sz="86070" autoAdjust="0"/>
  </p:normalViewPr>
  <p:slideViewPr>
    <p:cSldViewPr>
      <p:cViewPr>
        <p:scale>
          <a:sx n="70" d="100"/>
          <a:sy n="70" d="100"/>
        </p:scale>
        <p:origin x="-1254" y="-72"/>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notesViewPr>
    <p:cSldViewPr>
      <p:cViewPr varScale="1">
        <p:scale>
          <a:sx n="81" d="100"/>
          <a:sy n="81" d="100"/>
        </p:scale>
        <p:origin x="-1974"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C668B9-6D9A-47AB-975F-5F34323CE1C3}" type="doc">
      <dgm:prSet loTypeId="urn:microsoft.com/office/officeart/2005/8/layout/lProcess2" loCatId="relationship" qsTypeId="urn:microsoft.com/office/officeart/2005/8/quickstyle/simple1#7" qsCatId="simple" csTypeId="urn:microsoft.com/office/officeart/2005/8/colors/accent1_2#7" csCatId="accent1" phldr="1"/>
      <dgm:spPr/>
      <dgm:t>
        <a:bodyPr/>
        <a:lstStyle/>
        <a:p>
          <a:endParaRPr lang="en-US"/>
        </a:p>
      </dgm:t>
    </dgm:pt>
    <dgm:pt modelId="{E00B34B4-8474-49FC-AC76-51B5D2971A4B}">
      <dgm:prSet phldrT="[Text]" custT="1"/>
      <dgm:spPr>
        <a:solidFill>
          <a:schemeClr val="accent1">
            <a:lumMod val="20000"/>
            <a:lumOff val="80000"/>
          </a:schemeClr>
        </a:solidFill>
      </dgm:spPr>
      <dgm:t>
        <a:bodyPr/>
        <a:lstStyle/>
        <a:p>
          <a:r>
            <a:rPr lang="en-US" sz="1200" dirty="0" smtClean="0"/>
            <a:t>Grade K</a:t>
          </a:r>
          <a:endParaRPr lang="en-US" sz="1200" dirty="0"/>
        </a:p>
      </dgm:t>
    </dgm:pt>
    <dgm:pt modelId="{F73C381E-4637-4175-9C32-FC15F634E122}" type="parTrans" cxnId="{043D47CC-FD8B-45E0-943F-CA169B165818}">
      <dgm:prSet/>
      <dgm:spPr/>
      <dgm:t>
        <a:bodyPr/>
        <a:lstStyle/>
        <a:p>
          <a:endParaRPr lang="en-US"/>
        </a:p>
      </dgm:t>
    </dgm:pt>
    <dgm:pt modelId="{FAA306D5-7AC0-4D5E-8A88-D326098E3D4F}" type="sibTrans" cxnId="{043D47CC-FD8B-45E0-943F-CA169B165818}">
      <dgm:prSet/>
      <dgm:spPr/>
      <dgm:t>
        <a:bodyPr/>
        <a:lstStyle/>
        <a:p>
          <a:endParaRPr lang="en-US"/>
        </a:p>
      </dgm:t>
    </dgm:pt>
    <dgm:pt modelId="{086DDE12-2265-481A-82D1-43604E2D5284}">
      <dgm:prSet phldrT="[Text]" custT="1"/>
      <dgm:spPr>
        <a:solidFill>
          <a:schemeClr val="accent1">
            <a:lumMod val="40000"/>
            <a:lumOff val="60000"/>
          </a:schemeClr>
        </a:solidFill>
      </dgm:spPr>
      <dgm:t>
        <a:bodyPr/>
        <a:lstStyle/>
        <a:p>
          <a:r>
            <a:rPr lang="en-US" sz="1200" dirty="0" smtClean="0"/>
            <a:t>Grade 1</a:t>
          </a:r>
          <a:endParaRPr lang="en-US" sz="1200" dirty="0"/>
        </a:p>
      </dgm:t>
    </dgm:pt>
    <dgm:pt modelId="{4E352451-D4A5-4E7A-8250-E0BAB261972E}" type="parTrans" cxnId="{B897782E-7542-4152-AD1C-E21592DAAD0A}">
      <dgm:prSet/>
      <dgm:spPr/>
      <dgm:t>
        <a:bodyPr/>
        <a:lstStyle/>
        <a:p>
          <a:endParaRPr lang="en-US"/>
        </a:p>
      </dgm:t>
    </dgm:pt>
    <dgm:pt modelId="{963CEC52-BA99-4AA9-9EC8-D10BC481AF53}" type="sibTrans" cxnId="{B897782E-7542-4152-AD1C-E21592DAAD0A}">
      <dgm:prSet/>
      <dgm:spPr/>
      <dgm:t>
        <a:bodyPr/>
        <a:lstStyle/>
        <a:p>
          <a:endParaRPr lang="en-US"/>
        </a:p>
      </dgm:t>
    </dgm:pt>
    <dgm:pt modelId="{985F63AC-3ED9-44F1-84C3-1E1DC24083AC}">
      <dgm:prSet phldrT="[Text]" custT="1"/>
      <dgm:spPr>
        <a:solidFill>
          <a:schemeClr val="accent1">
            <a:lumMod val="60000"/>
            <a:lumOff val="40000"/>
          </a:schemeClr>
        </a:solidFill>
      </dgm:spPr>
      <dgm:t>
        <a:bodyPr/>
        <a:lstStyle/>
        <a:p>
          <a:r>
            <a:rPr lang="en-US" sz="1200" dirty="0" smtClean="0"/>
            <a:t>Grade 2</a:t>
          </a:r>
          <a:endParaRPr lang="en-US" sz="1200" dirty="0"/>
        </a:p>
      </dgm:t>
    </dgm:pt>
    <dgm:pt modelId="{68F1A48C-3911-415D-8936-98D13140D8A8}" type="parTrans" cxnId="{54479129-3280-4FAF-82D7-97B946EA88D8}">
      <dgm:prSet/>
      <dgm:spPr/>
      <dgm:t>
        <a:bodyPr/>
        <a:lstStyle/>
        <a:p>
          <a:endParaRPr lang="en-US"/>
        </a:p>
      </dgm:t>
    </dgm:pt>
    <dgm:pt modelId="{C186ACD5-60D9-4FD4-A267-CDB9B69556AF}" type="sibTrans" cxnId="{54479129-3280-4FAF-82D7-97B946EA88D8}">
      <dgm:prSet/>
      <dgm:spPr/>
      <dgm:t>
        <a:bodyPr/>
        <a:lstStyle/>
        <a:p>
          <a:endParaRPr lang="en-US"/>
        </a:p>
      </dgm:t>
    </dgm:pt>
    <dgm:pt modelId="{0B0E3068-E814-4921-80AB-EA6334EC6FBD}">
      <dgm:prSet phldrT="[Text]" custT="1"/>
      <dgm:spPr>
        <a:solidFill>
          <a:schemeClr val="accent1">
            <a:lumMod val="75000"/>
          </a:schemeClr>
        </a:solidFill>
      </dgm:spPr>
      <dgm:t>
        <a:bodyPr/>
        <a:lstStyle/>
        <a:p>
          <a:r>
            <a:rPr lang="en-US" sz="1200" dirty="0" smtClean="0"/>
            <a:t>Grade 3</a:t>
          </a:r>
          <a:endParaRPr lang="en-US" sz="1200" dirty="0"/>
        </a:p>
      </dgm:t>
    </dgm:pt>
    <dgm:pt modelId="{C10808A4-381E-4B26-8715-167B968996BF}" type="parTrans" cxnId="{5F630701-16F7-4C22-89BF-3E64829CB4FE}">
      <dgm:prSet/>
      <dgm:spPr/>
      <dgm:t>
        <a:bodyPr/>
        <a:lstStyle/>
        <a:p>
          <a:endParaRPr lang="en-US"/>
        </a:p>
      </dgm:t>
    </dgm:pt>
    <dgm:pt modelId="{19B39E8A-8705-4E6F-918A-BB76C0C5980E}" type="sibTrans" cxnId="{5F630701-16F7-4C22-89BF-3E64829CB4FE}">
      <dgm:prSet/>
      <dgm:spPr/>
      <dgm:t>
        <a:bodyPr/>
        <a:lstStyle/>
        <a:p>
          <a:endParaRPr lang="en-US"/>
        </a:p>
      </dgm:t>
    </dgm:pt>
    <dgm:pt modelId="{9350FF2B-E1DE-4C23-8030-DFD76E62491D}">
      <dgm:prSet phldrT="[Text]" custT="1"/>
      <dgm:spPr>
        <a:solidFill>
          <a:schemeClr val="accent3">
            <a:lumMod val="75000"/>
          </a:schemeClr>
        </a:solidFill>
      </dgm:spPr>
      <dgm:t>
        <a:bodyPr/>
        <a:lstStyle/>
        <a:p>
          <a:r>
            <a:rPr lang="en-US" sz="1200" dirty="0" smtClean="0"/>
            <a:t>Grade 4</a:t>
          </a:r>
          <a:endParaRPr lang="en-US" sz="1200" dirty="0"/>
        </a:p>
      </dgm:t>
    </dgm:pt>
    <dgm:pt modelId="{F0F728DB-F429-4C3B-8979-6247B5C884F7}" type="parTrans" cxnId="{5AF643A7-AA3D-4723-9A38-F578CB0D3D8E}">
      <dgm:prSet/>
      <dgm:spPr/>
      <dgm:t>
        <a:bodyPr/>
        <a:lstStyle/>
        <a:p>
          <a:endParaRPr lang="en-US"/>
        </a:p>
      </dgm:t>
    </dgm:pt>
    <dgm:pt modelId="{0217A4FD-EC55-44E3-BD55-E412C9BC8F82}" type="sibTrans" cxnId="{5AF643A7-AA3D-4723-9A38-F578CB0D3D8E}">
      <dgm:prSet/>
      <dgm:spPr/>
      <dgm:t>
        <a:bodyPr/>
        <a:lstStyle/>
        <a:p>
          <a:endParaRPr lang="en-US"/>
        </a:p>
      </dgm:t>
    </dgm:pt>
    <dgm:pt modelId="{56CFD8BE-F2B2-45FD-B6EF-C605F6777524}">
      <dgm:prSet phldrT="[Text]" custT="1"/>
      <dgm:spPr>
        <a:solidFill>
          <a:schemeClr val="accent6">
            <a:lumMod val="40000"/>
            <a:lumOff val="60000"/>
          </a:schemeClr>
        </a:solidFill>
      </dgm:spPr>
      <dgm:t>
        <a:bodyPr/>
        <a:lstStyle/>
        <a:p>
          <a:r>
            <a:rPr lang="en-US" sz="1200" dirty="0" smtClean="0"/>
            <a:t>Grade 8</a:t>
          </a:r>
          <a:endParaRPr lang="en-US" sz="1200" dirty="0"/>
        </a:p>
      </dgm:t>
    </dgm:pt>
    <dgm:pt modelId="{75E8A54C-0166-461C-942B-F07D3BBFF60B}" type="parTrans" cxnId="{942C7C0D-5113-4D91-ACC4-95B182800ADC}">
      <dgm:prSet/>
      <dgm:spPr/>
      <dgm:t>
        <a:bodyPr/>
        <a:lstStyle/>
        <a:p>
          <a:endParaRPr lang="en-US"/>
        </a:p>
      </dgm:t>
    </dgm:pt>
    <dgm:pt modelId="{B2B260C9-8439-4324-A4FB-278AA9B4A831}" type="sibTrans" cxnId="{942C7C0D-5113-4D91-ACC4-95B182800ADC}">
      <dgm:prSet/>
      <dgm:spPr/>
      <dgm:t>
        <a:bodyPr/>
        <a:lstStyle/>
        <a:p>
          <a:endParaRPr lang="en-US"/>
        </a:p>
      </dgm:t>
    </dgm:pt>
    <dgm:pt modelId="{1F96E629-A6D2-40FA-A8D0-9FD93855262D}">
      <dgm:prSet phldrT="[Text]" custT="1"/>
      <dgm:spPr>
        <a:solidFill>
          <a:schemeClr val="accent3">
            <a:lumMod val="60000"/>
            <a:lumOff val="40000"/>
          </a:schemeClr>
        </a:solidFill>
      </dgm:spPr>
      <dgm:t>
        <a:bodyPr/>
        <a:lstStyle/>
        <a:p>
          <a:r>
            <a:rPr lang="en-US" sz="1200" dirty="0" smtClean="0"/>
            <a:t>Grade 5</a:t>
          </a:r>
          <a:endParaRPr lang="en-US" sz="1200" dirty="0"/>
        </a:p>
      </dgm:t>
    </dgm:pt>
    <dgm:pt modelId="{F75216FE-5F2C-4378-A3B7-C1D49F4ECAA6}" type="parTrans" cxnId="{C0B6EA98-6400-4430-A435-AE0800E4DC76}">
      <dgm:prSet/>
      <dgm:spPr/>
      <dgm:t>
        <a:bodyPr/>
        <a:lstStyle/>
        <a:p>
          <a:endParaRPr lang="en-US"/>
        </a:p>
      </dgm:t>
    </dgm:pt>
    <dgm:pt modelId="{58B961BF-10B0-4FEA-8706-6784DB888B15}" type="sibTrans" cxnId="{C0B6EA98-6400-4430-A435-AE0800E4DC76}">
      <dgm:prSet/>
      <dgm:spPr/>
      <dgm:t>
        <a:bodyPr/>
        <a:lstStyle/>
        <a:p>
          <a:endParaRPr lang="en-US"/>
        </a:p>
      </dgm:t>
    </dgm:pt>
    <dgm:pt modelId="{74E117CB-0544-4D55-877F-2C34C3E9E938}">
      <dgm:prSet phldrT="[Text]" custT="1"/>
      <dgm:spPr>
        <a:solidFill>
          <a:schemeClr val="accent3">
            <a:lumMod val="40000"/>
            <a:lumOff val="60000"/>
          </a:schemeClr>
        </a:solidFill>
      </dgm:spPr>
      <dgm:t>
        <a:bodyPr/>
        <a:lstStyle/>
        <a:p>
          <a:r>
            <a:rPr lang="en-US" sz="1200" dirty="0" smtClean="0"/>
            <a:t>Grade 6</a:t>
          </a:r>
          <a:endParaRPr lang="en-US" sz="1200" dirty="0"/>
        </a:p>
      </dgm:t>
    </dgm:pt>
    <dgm:pt modelId="{85432F11-4F6E-48CD-B176-709E12939C43}" type="parTrans" cxnId="{F9463A34-BA13-424C-B2B1-5F65870F83A0}">
      <dgm:prSet/>
      <dgm:spPr/>
      <dgm:t>
        <a:bodyPr/>
        <a:lstStyle/>
        <a:p>
          <a:endParaRPr lang="en-US"/>
        </a:p>
      </dgm:t>
    </dgm:pt>
    <dgm:pt modelId="{13E7282A-E4E0-4BBB-BE37-887933E04A63}" type="sibTrans" cxnId="{F9463A34-BA13-424C-B2B1-5F65870F83A0}">
      <dgm:prSet/>
      <dgm:spPr/>
      <dgm:t>
        <a:bodyPr/>
        <a:lstStyle/>
        <a:p>
          <a:endParaRPr lang="en-US"/>
        </a:p>
      </dgm:t>
    </dgm:pt>
    <dgm:pt modelId="{3B54FFE2-5E34-41A1-99EC-323FF1087395}">
      <dgm:prSet phldrT="[Text]" custT="1"/>
      <dgm:spPr>
        <a:solidFill>
          <a:schemeClr val="accent3">
            <a:lumMod val="20000"/>
            <a:lumOff val="80000"/>
          </a:schemeClr>
        </a:solidFill>
      </dgm:spPr>
      <dgm:t>
        <a:bodyPr/>
        <a:lstStyle/>
        <a:p>
          <a:r>
            <a:rPr lang="en-US" sz="1200" dirty="0" smtClean="0"/>
            <a:t>Grade 7</a:t>
          </a:r>
          <a:endParaRPr lang="en-US" sz="1200" dirty="0"/>
        </a:p>
      </dgm:t>
    </dgm:pt>
    <dgm:pt modelId="{CBDCB351-976D-42F0-A321-FF3F0F6FB08E}" type="parTrans" cxnId="{C76A8291-8126-4659-A678-1BCB306715D4}">
      <dgm:prSet/>
      <dgm:spPr/>
      <dgm:t>
        <a:bodyPr/>
        <a:lstStyle/>
        <a:p>
          <a:endParaRPr lang="en-US"/>
        </a:p>
      </dgm:t>
    </dgm:pt>
    <dgm:pt modelId="{C5DE7A5B-C51C-4F24-8540-A09450AC0EFD}" type="sibTrans" cxnId="{C76A8291-8126-4659-A678-1BCB306715D4}">
      <dgm:prSet/>
      <dgm:spPr/>
      <dgm:t>
        <a:bodyPr/>
        <a:lstStyle/>
        <a:p>
          <a:endParaRPr lang="en-US"/>
        </a:p>
      </dgm:t>
    </dgm:pt>
    <dgm:pt modelId="{235418DE-B370-4FF2-B593-A3DBE796C3AF}">
      <dgm:prSet phldrT="[Text]" custT="1"/>
      <dgm:spPr>
        <a:solidFill>
          <a:schemeClr val="accent5">
            <a:lumMod val="60000"/>
            <a:lumOff val="40000"/>
          </a:schemeClr>
        </a:solidFill>
      </dgm:spPr>
      <dgm:t>
        <a:bodyPr/>
        <a:lstStyle/>
        <a:p>
          <a:r>
            <a:rPr lang="en-US" sz="1200" dirty="0" smtClean="0"/>
            <a:t>Grade 9-12</a:t>
          </a:r>
          <a:endParaRPr lang="en-US" sz="1200" dirty="0"/>
        </a:p>
      </dgm:t>
    </dgm:pt>
    <dgm:pt modelId="{177C394F-15D1-4678-A4FB-34EA78388167}" type="parTrans" cxnId="{A56CFF48-F1C7-405B-BC92-237A452ABA49}">
      <dgm:prSet/>
      <dgm:spPr/>
      <dgm:t>
        <a:bodyPr/>
        <a:lstStyle/>
        <a:p>
          <a:endParaRPr lang="en-US"/>
        </a:p>
      </dgm:t>
    </dgm:pt>
    <dgm:pt modelId="{A9BA2FD0-0A00-4860-A3C1-34550B22CA5C}" type="sibTrans" cxnId="{A56CFF48-F1C7-405B-BC92-237A452ABA49}">
      <dgm:prSet/>
      <dgm:spPr/>
      <dgm:t>
        <a:bodyPr/>
        <a:lstStyle/>
        <a:p>
          <a:endParaRPr lang="en-US"/>
        </a:p>
      </dgm:t>
    </dgm:pt>
    <dgm:pt modelId="{6E66AEEE-762E-48CD-8F29-1BB735F596EF}" type="pres">
      <dgm:prSet presAssocID="{92C668B9-6D9A-47AB-975F-5F34323CE1C3}" presName="theList" presStyleCnt="0">
        <dgm:presLayoutVars>
          <dgm:dir/>
          <dgm:animLvl val="lvl"/>
          <dgm:resizeHandles val="exact"/>
        </dgm:presLayoutVars>
      </dgm:prSet>
      <dgm:spPr/>
      <dgm:t>
        <a:bodyPr/>
        <a:lstStyle/>
        <a:p>
          <a:endParaRPr lang="en-US"/>
        </a:p>
      </dgm:t>
    </dgm:pt>
    <dgm:pt modelId="{226E7B82-FA4A-4555-8A96-86BEB1F27B60}" type="pres">
      <dgm:prSet presAssocID="{E00B34B4-8474-49FC-AC76-51B5D2971A4B}" presName="compNode" presStyleCnt="0"/>
      <dgm:spPr/>
    </dgm:pt>
    <dgm:pt modelId="{02D9B559-8A57-41C8-9395-ADCC25B50038}" type="pres">
      <dgm:prSet presAssocID="{E00B34B4-8474-49FC-AC76-51B5D2971A4B}" presName="aNode" presStyleLbl="bgShp" presStyleIdx="0" presStyleCnt="10" custScaleX="57014"/>
      <dgm:spPr/>
      <dgm:t>
        <a:bodyPr/>
        <a:lstStyle/>
        <a:p>
          <a:endParaRPr lang="en-US"/>
        </a:p>
      </dgm:t>
    </dgm:pt>
    <dgm:pt modelId="{27DD8152-A277-4378-B341-12B8063B223B}" type="pres">
      <dgm:prSet presAssocID="{E00B34B4-8474-49FC-AC76-51B5D2971A4B}" presName="textNode" presStyleLbl="bgShp" presStyleIdx="0" presStyleCnt="10"/>
      <dgm:spPr/>
      <dgm:t>
        <a:bodyPr/>
        <a:lstStyle/>
        <a:p>
          <a:endParaRPr lang="en-US"/>
        </a:p>
      </dgm:t>
    </dgm:pt>
    <dgm:pt modelId="{306927F8-2C12-4DAD-8CC6-AEB27E5FBE4C}" type="pres">
      <dgm:prSet presAssocID="{E00B34B4-8474-49FC-AC76-51B5D2971A4B}" presName="compChildNode" presStyleCnt="0"/>
      <dgm:spPr/>
    </dgm:pt>
    <dgm:pt modelId="{44976DCD-6002-4BA3-9118-0B3688FA4E06}" type="pres">
      <dgm:prSet presAssocID="{E00B34B4-8474-49FC-AC76-51B5D2971A4B}" presName="theInnerList" presStyleCnt="0"/>
      <dgm:spPr/>
    </dgm:pt>
    <dgm:pt modelId="{D7A64486-6295-4562-93D0-76D4629EA118}" type="pres">
      <dgm:prSet presAssocID="{E00B34B4-8474-49FC-AC76-51B5D2971A4B}" presName="aSpace" presStyleCnt="0"/>
      <dgm:spPr/>
    </dgm:pt>
    <dgm:pt modelId="{DCA36CE8-46AC-4C9C-800D-E433083753E9}" type="pres">
      <dgm:prSet presAssocID="{086DDE12-2265-481A-82D1-43604E2D5284}" presName="compNode" presStyleCnt="0"/>
      <dgm:spPr/>
    </dgm:pt>
    <dgm:pt modelId="{1FF402B9-0FC6-4C51-A6D4-77377377729F}" type="pres">
      <dgm:prSet presAssocID="{086DDE12-2265-481A-82D1-43604E2D5284}" presName="aNode" presStyleLbl="bgShp" presStyleIdx="1" presStyleCnt="10" custScaleX="57923" custLinFactNeighborX="-5842"/>
      <dgm:spPr/>
      <dgm:t>
        <a:bodyPr/>
        <a:lstStyle/>
        <a:p>
          <a:endParaRPr lang="en-US"/>
        </a:p>
      </dgm:t>
    </dgm:pt>
    <dgm:pt modelId="{27361871-07C3-47F0-B6F1-32B5C7337ADF}" type="pres">
      <dgm:prSet presAssocID="{086DDE12-2265-481A-82D1-43604E2D5284}" presName="textNode" presStyleLbl="bgShp" presStyleIdx="1" presStyleCnt="10"/>
      <dgm:spPr/>
      <dgm:t>
        <a:bodyPr/>
        <a:lstStyle/>
        <a:p>
          <a:endParaRPr lang="en-US"/>
        </a:p>
      </dgm:t>
    </dgm:pt>
    <dgm:pt modelId="{21A5E27D-678D-47F8-80FC-9F6D679BE2D5}" type="pres">
      <dgm:prSet presAssocID="{086DDE12-2265-481A-82D1-43604E2D5284}" presName="compChildNode" presStyleCnt="0"/>
      <dgm:spPr/>
    </dgm:pt>
    <dgm:pt modelId="{3028EF1E-679F-4E3E-BF75-28A3BBEC9887}" type="pres">
      <dgm:prSet presAssocID="{086DDE12-2265-481A-82D1-43604E2D5284}" presName="theInnerList" presStyleCnt="0"/>
      <dgm:spPr/>
    </dgm:pt>
    <dgm:pt modelId="{3992A181-4327-4F0E-8D60-40DD52494FC8}" type="pres">
      <dgm:prSet presAssocID="{086DDE12-2265-481A-82D1-43604E2D5284}" presName="aSpace" presStyleCnt="0"/>
      <dgm:spPr/>
    </dgm:pt>
    <dgm:pt modelId="{297336E7-ECFE-43D7-A93D-55FF53B8B5DC}" type="pres">
      <dgm:prSet presAssocID="{985F63AC-3ED9-44F1-84C3-1E1DC24083AC}" presName="compNode" presStyleCnt="0"/>
      <dgm:spPr/>
    </dgm:pt>
    <dgm:pt modelId="{D759C0C8-B552-492D-B779-7E9624979ADF}" type="pres">
      <dgm:prSet presAssocID="{985F63AC-3ED9-44F1-84C3-1E1DC24083AC}" presName="aNode" presStyleLbl="bgShp" presStyleIdx="2" presStyleCnt="10" custScaleX="65101" custLinFactNeighborX="-12312"/>
      <dgm:spPr/>
      <dgm:t>
        <a:bodyPr/>
        <a:lstStyle/>
        <a:p>
          <a:endParaRPr lang="en-US"/>
        </a:p>
      </dgm:t>
    </dgm:pt>
    <dgm:pt modelId="{3DF0633A-B59D-4747-9845-A78D28D9C1ED}" type="pres">
      <dgm:prSet presAssocID="{985F63AC-3ED9-44F1-84C3-1E1DC24083AC}" presName="textNode" presStyleLbl="bgShp" presStyleIdx="2" presStyleCnt="10"/>
      <dgm:spPr/>
      <dgm:t>
        <a:bodyPr/>
        <a:lstStyle/>
        <a:p>
          <a:endParaRPr lang="en-US"/>
        </a:p>
      </dgm:t>
    </dgm:pt>
    <dgm:pt modelId="{831F7E57-D3C0-4F80-BA6E-38AA111AADF6}" type="pres">
      <dgm:prSet presAssocID="{985F63AC-3ED9-44F1-84C3-1E1DC24083AC}" presName="compChildNode" presStyleCnt="0"/>
      <dgm:spPr/>
    </dgm:pt>
    <dgm:pt modelId="{E73869FC-AC15-4063-AAFA-3DAC3FD19B2A}" type="pres">
      <dgm:prSet presAssocID="{985F63AC-3ED9-44F1-84C3-1E1DC24083AC}" presName="theInnerList" presStyleCnt="0"/>
      <dgm:spPr/>
    </dgm:pt>
    <dgm:pt modelId="{FD96B74C-D7CC-4A61-B351-A10C6A6E620B}" type="pres">
      <dgm:prSet presAssocID="{985F63AC-3ED9-44F1-84C3-1E1DC24083AC}" presName="aSpace" presStyleCnt="0"/>
      <dgm:spPr/>
    </dgm:pt>
    <dgm:pt modelId="{B35E98FA-5EA5-43B3-BC8D-997FC5F49224}" type="pres">
      <dgm:prSet presAssocID="{0B0E3068-E814-4921-80AB-EA6334EC6FBD}" presName="compNode" presStyleCnt="0"/>
      <dgm:spPr/>
    </dgm:pt>
    <dgm:pt modelId="{B6230618-E5F9-491D-BEB2-BF14D8AF0D9C}" type="pres">
      <dgm:prSet presAssocID="{0B0E3068-E814-4921-80AB-EA6334EC6FBD}" presName="aNode" presStyleLbl="bgShp" presStyleIdx="3" presStyleCnt="10" custScaleX="51762" custLinFactNeighborX="-14171"/>
      <dgm:spPr/>
      <dgm:t>
        <a:bodyPr/>
        <a:lstStyle/>
        <a:p>
          <a:endParaRPr lang="en-US"/>
        </a:p>
      </dgm:t>
    </dgm:pt>
    <dgm:pt modelId="{D0E52157-581D-40A9-B5C8-FD402E704541}" type="pres">
      <dgm:prSet presAssocID="{0B0E3068-E814-4921-80AB-EA6334EC6FBD}" presName="textNode" presStyleLbl="bgShp" presStyleIdx="3" presStyleCnt="10"/>
      <dgm:spPr/>
      <dgm:t>
        <a:bodyPr/>
        <a:lstStyle/>
        <a:p>
          <a:endParaRPr lang="en-US"/>
        </a:p>
      </dgm:t>
    </dgm:pt>
    <dgm:pt modelId="{64E119C7-6B7C-42D4-B424-23AC7506CB84}" type="pres">
      <dgm:prSet presAssocID="{0B0E3068-E814-4921-80AB-EA6334EC6FBD}" presName="compChildNode" presStyleCnt="0"/>
      <dgm:spPr/>
    </dgm:pt>
    <dgm:pt modelId="{3F237DF3-13EB-4F0E-9A99-DFADBFFA61AF}" type="pres">
      <dgm:prSet presAssocID="{0B0E3068-E814-4921-80AB-EA6334EC6FBD}" presName="theInnerList" presStyleCnt="0"/>
      <dgm:spPr/>
    </dgm:pt>
    <dgm:pt modelId="{5F5F406E-8317-4AE5-8F41-4AD9F9C63B0D}" type="pres">
      <dgm:prSet presAssocID="{0B0E3068-E814-4921-80AB-EA6334EC6FBD}" presName="aSpace" presStyleCnt="0"/>
      <dgm:spPr/>
    </dgm:pt>
    <dgm:pt modelId="{24F864D0-6712-4902-8BE2-9FFFDA334EA8}" type="pres">
      <dgm:prSet presAssocID="{9350FF2B-E1DE-4C23-8030-DFD76E62491D}" presName="compNode" presStyleCnt="0"/>
      <dgm:spPr/>
    </dgm:pt>
    <dgm:pt modelId="{7E7F8760-FAA7-461C-9BC0-54C669FAA397}" type="pres">
      <dgm:prSet presAssocID="{9350FF2B-E1DE-4C23-8030-DFD76E62491D}" presName="aNode" presStyleLbl="bgShp" presStyleIdx="4" presStyleCnt="10" custScaleX="58553" custLinFactNeighborX="-20376"/>
      <dgm:spPr/>
      <dgm:t>
        <a:bodyPr/>
        <a:lstStyle/>
        <a:p>
          <a:endParaRPr lang="en-US"/>
        </a:p>
      </dgm:t>
    </dgm:pt>
    <dgm:pt modelId="{94BC720D-6343-4251-96D9-CA6C2EFBCB0D}" type="pres">
      <dgm:prSet presAssocID="{9350FF2B-E1DE-4C23-8030-DFD76E62491D}" presName="textNode" presStyleLbl="bgShp" presStyleIdx="4" presStyleCnt="10"/>
      <dgm:spPr/>
      <dgm:t>
        <a:bodyPr/>
        <a:lstStyle/>
        <a:p>
          <a:endParaRPr lang="en-US"/>
        </a:p>
      </dgm:t>
    </dgm:pt>
    <dgm:pt modelId="{C0719DBA-8A62-432E-AD5E-E3476BCDD2F3}" type="pres">
      <dgm:prSet presAssocID="{9350FF2B-E1DE-4C23-8030-DFD76E62491D}" presName="compChildNode" presStyleCnt="0"/>
      <dgm:spPr/>
    </dgm:pt>
    <dgm:pt modelId="{5F8E68DF-2076-45DD-8EE8-5781CEDE8CE4}" type="pres">
      <dgm:prSet presAssocID="{9350FF2B-E1DE-4C23-8030-DFD76E62491D}" presName="theInnerList" presStyleCnt="0"/>
      <dgm:spPr/>
    </dgm:pt>
    <dgm:pt modelId="{B6BBA19F-A4DD-4733-9A00-1E988623801B}" type="pres">
      <dgm:prSet presAssocID="{9350FF2B-E1DE-4C23-8030-DFD76E62491D}" presName="aSpace" presStyleCnt="0"/>
      <dgm:spPr/>
    </dgm:pt>
    <dgm:pt modelId="{8E7B8C76-AEA7-42A7-B8C3-80F28B9F6E49}" type="pres">
      <dgm:prSet presAssocID="{1F96E629-A6D2-40FA-A8D0-9FD93855262D}" presName="compNode" presStyleCnt="0"/>
      <dgm:spPr/>
    </dgm:pt>
    <dgm:pt modelId="{4A903E5A-9B99-4EFF-BB71-9B6528988FDF}" type="pres">
      <dgm:prSet presAssocID="{1F96E629-A6D2-40FA-A8D0-9FD93855262D}" presName="aNode" presStyleLbl="bgShp" presStyleIdx="5" presStyleCnt="10" custScaleX="56514" custLinFactNeighborX="-21581" custLinFactNeighborY="-1266"/>
      <dgm:spPr/>
      <dgm:t>
        <a:bodyPr/>
        <a:lstStyle/>
        <a:p>
          <a:endParaRPr lang="en-US"/>
        </a:p>
      </dgm:t>
    </dgm:pt>
    <dgm:pt modelId="{966C8242-18BE-4417-A224-DD0B1123FFFF}" type="pres">
      <dgm:prSet presAssocID="{1F96E629-A6D2-40FA-A8D0-9FD93855262D}" presName="textNode" presStyleLbl="bgShp" presStyleIdx="5" presStyleCnt="10"/>
      <dgm:spPr/>
      <dgm:t>
        <a:bodyPr/>
        <a:lstStyle/>
        <a:p>
          <a:endParaRPr lang="en-US"/>
        </a:p>
      </dgm:t>
    </dgm:pt>
    <dgm:pt modelId="{BEF9AB84-43AE-4B2D-886E-7C0D42F6FBB8}" type="pres">
      <dgm:prSet presAssocID="{1F96E629-A6D2-40FA-A8D0-9FD93855262D}" presName="compChildNode" presStyleCnt="0"/>
      <dgm:spPr/>
    </dgm:pt>
    <dgm:pt modelId="{BA594AB5-752C-437B-909E-D97D6C487149}" type="pres">
      <dgm:prSet presAssocID="{1F96E629-A6D2-40FA-A8D0-9FD93855262D}" presName="theInnerList" presStyleCnt="0"/>
      <dgm:spPr/>
    </dgm:pt>
    <dgm:pt modelId="{6302B830-496B-47B6-9EF6-0D952DF76512}" type="pres">
      <dgm:prSet presAssocID="{1F96E629-A6D2-40FA-A8D0-9FD93855262D}" presName="aSpace" presStyleCnt="0"/>
      <dgm:spPr/>
    </dgm:pt>
    <dgm:pt modelId="{A024AD74-9B57-4594-861E-8919C6500B47}" type="pres">
      <dgm:prSet presAssocID="{74E117CB-0544-4D55-877F-2C34C3E9E938}" presName="compNode" presStyleCnt="0"/>
      <dgm:spPr/>
    </dgm:pt>
    <dgm:pt modelId="{55F158A7-982F-4F07-B891-9B48D5F3560C}" type="pres">
      <dgm:prSet presAssocID="{74E117CB-0544-4D55-877F-2C34C3E9E938}" presName="aNode" presStyleLbl="bgShp" presStyleIdx="6" presStyleCnt="10" custScaleX="57641" custLinFactNeighborX="-25168"/>
      <dgm:spPr/>
      <dgm:t>
        <a:bodyPr/>
        <a:lstStyle/>
        <a:p>
          <a:endParaRPr lang="en-US"/>
        </a:p>
      </dgm:t>
    </dgm:pt>
    <dgm:pt modelId="{79C1E922-0985-4981-B6CF-4109BE2925DC}" type="pres">
      <dgm:prSet presAssocID="{74E117CB-0544-4D55-877F-2C34C3E9E938}" presName="textNode" presStyleLbl="bgShp" presStyleIdx="6" presStyleCnt="10"/>
      <dgm:spPr/>
      <dgm:t>
        <a:bodyPr/>
        <a:lstStyle/>
        <a:p>
          <a:endParaRPr lang="en-US"/>
        </a:p>
      </dgm:t>
    </dgm:pt>
    <dgm:pt modelId="{96C1195B-567A-4C30-BE55-C105CCC8787A}" type="pres">
      <dgm:prSet presAssocID="{74E117CB-0544-4D55-877F-2C34C3E9E938}" presName="compChildNode" presStyleCnt="0"/>
      <dgm:spPr/>
    </dgm:pt>
    <dgm:pt modelId="{B9507EE4-84B1-482C-9AFB-67C4797B0A20}" type="pres">
      <dgm:prSet presAssocID="{74E117CB-0544-4D55-877F-2C34C3E9E938}" presName="theInnerList" presStyleCnt="0"/>
      <dgm:spPr/>
    </dgm:pt>
    <dgm:pt modelId="{988BF007-F687-4A03-A770-89A433C7090A}" type="pres">
      <dgm:prSet presAssocID="{74E117CB-0544-4D55-877F-2C34C3E9E938}" presName="aSpace" presStyleCnt="0"/>
      <dgm:spPr/>
    </dgm:pt>
    <dgm:pt modelId="{A771F44E-2932-45F0-A082-9C63B1B2EC7E}" type="pres">
      <dgm:prSet presAssocID="{3B54FFE2-5E34-41A1-99EC-323FF1087395}" presName="compNode" presStyleCnt="0"/>
      <dgm:spPr/>
    </dgm:pt>
    <dgm:pt modelId="{A5E06FD9-DCB2-4A88-8F99-C928D88098A9}" type="pres">
      <dgm:prSet presAssocID="{3B54FFE2-5E34-41A1-99EC-323FF1087395}" presName="aNode" presStyleLbl="bgShp" presStyleIdx="7" presStyleCnt="10" custScaleX="61643" custLinFactNeighborX="-26236"/>
      <dgm:spPr/>
      <dgm:t>
        <a:bodyPr/>
        <a:lstStyle/>
        <a:p>
          <a:endParaRPr lang="en-US"/>
        </a:p>
      </dgm:t>
    </dgm:pt>
    <dgm:pt modelId="{E94FACD5-D940-4BE8-B559-5B10D48E366A}" type="pres">
      <dgm:prSet presAssocID="{3B54FFE2-5E34-41A1-99EC-323FF1087395}" presName="textNode" presStyleLbl="bgShp" presStyleIdx="7" presStyleCnt="10"/>
      <dgm:spPr/>
      <dgm:t>
        <a:bodyPr/>
        <a:lstStyle/>
        <a:p>
          <a:endParaRPr lang="en-US"/>
        </a:p>
      </dgm:t>
    </dgm:pt>
    <dgm:pt modelId="{AB1B8518-18D1-4340-A5AB-1136A49A75CE}" type="pres">
      <dgm:prSet presAssocID="{3B54FFE2-5E34-41A1-99EC-323FF1087395}" presName="compChildNode" presStyleCnt="0"/>
      <dgm:spPr/>
    </dgm:pt>
    <dgm:pt modelId="{B7159115-AD8A-4767-9394-84655D9CCE55}" type="pres">
      <dgm:prSet presAssocID="{3B54FFE2-5E34-41A1-99EC-323FF1087395}" presName="theInnerList" presStyleCnt="0"/>
      <dgm:spPr/>
    </dgm:pt>
    <dgm:pt modelId="{20B9171D-495C-45FF-99B8-73F0BE46CE0D}" type="pres">
      <dgm:prSet presAssocID="{3B54FFE2-5E34-41A1-99EC-323FF1087395}" presName="aSpace" presStyleCnt="0"/>
      <dgm:spPr/>
    </dgm:pt>
    <dgm:pt modelId="{24E7ABF5-01C6-418F-90C5-55D3CA84ECB6}" type="pres">
      <dgm:prSet presAssocID="{56CFD8BE-F2B2-45FD-B6EF-C605F6777524}" presName="compNode" presStyleCnt="0"/>
      <dgm:spPr/>
    </dgm:pt>
    <dgm:pt modelId="{86348904-89C6-4DFC-834A-A75930561BA2}" type="pres">
      <dgm:prSet presAssocID="{56CFD8BE-F2B2-45FD-B6EF-C605F6777524}" presName="aNode" presStyleLbl="bgShp" presStyleIdx="8" presStyleCnt="10" custScaleX="59066" custLinFactNeighborX="-27415"/>
      <dgm:spPr/>
      <dgm:t>
        <a:bodyPr/>
        <a:lstStyle/>
        <a:p>
          <a:endParaRPr lang="en-US"/>
        </a:p>
      </dgm:t>
    </dgm:pt>
    <dgm:pt modelId="{502BB165-E538-4035-9C69-B240E69C57BB}" type="pres">
      <dgm:prSet presAssocID="{56CFD8BE-F2B2-45FD-B6EF-C605F6777524}" presName="textNode" presStyleLbl="bgShp" presStyleIdx="8" presStyleCnt="10"/>
      <dgm:spPr/>
      <dgm:t>
        <a:bodyPr/>
        <a:lstStyle/>
        <a:p>
          <a:endParaRPr lang="en-US"/>
        </a:p>
      </dgm:t>
    </dgm:pt>
    <dgm:pt modelId="{54964BE6-94F0-45DC-8D5F-148D99BE038A}" type="pres">
      <dgm:prSet presAssocID="{56CFD8BE-F2B2-45FD-B6EF-C605F6777524}" presName="compChildNode" presStyleCnt="0"/>
      <dgm:spPr/>
    </dgm:pt>
    <dgm:pt modelId="{DDB518F1-6E9F-4880-A8BB-B8772B5B99C9}" type="pres">
      <dgm:prSet presAssocID="{56CFD8BE-F2B2-45FD-B6EF-C605F6777524}" presName="theInnerList" presStyleCnt="0"/>
      <dgm:spPr/>
    </dgm:pt>
    <dgm:pt modelId="{7F80AD85-1068-4749-8FBD-395F6E54F90C}" type="pres">
      <dgm:prSet presAssocID="{56CFD8BE-F2B2-45FD-B6EF-C605F6777524}" presName="aSpace" presStyleCnt="0"/>
      <dgm:spPr/>
    </dgm:pt>
    <dgm:pt modelId="{179E1FF6-D704-4760-9B8D-7378DA0CB0A0}" type="pres">
      <dgm:prSet presAssocID="{235418DE-B370-4FF2-B593-A3DBE796C3AF}" presName="compNode" presStyleCnt="0"/>
      <dgm:spPr/>
    </dgm:pt>
    <dgm:pt modelId="{017BB4AD-6123-410B-9E09-C62B157311E0}" type="pres">
      <dgm:prSet presAssocID="{235418DE-B370-4FF2-B593-A3DBE796C3AF}" presName="aNode" presStyleLbl="bgShp" presStyleIdx="9" presStyleCnt="10" custScaleX="212201" custLinFactNeighborX="-26839"/>
      <dgm:spPr/>
      <dgm:t>
        <a:bodyPr/>
        <a:lstStyle/>
        <a:p>
          <a:endParaRPr lang="en-US"/>
        </a:p>
      </dgm:t>
    </dgm:pt>
    <dgm:pt modelId="{EC8FA1C2-291D-4A17-8A8D-10023D34906B}" type="pres">
      <dgm:prSet presAssocID="{235418DE-B370-4FF2-B593-A3DBE796C3AF}" presName="textNode" presStyleLbl="bgShp" presStyleIdx="9" presStyleCnt="10"/>
      <dgm:spPr/>
      <dgm:t>
        <a:bodyPr/>
        <a:lstStyle/>
        <a:p>
          <a:endParaRPr lang="en-US"/>
        </a:p>
      </dgm:t>
    </dgm:pt>
    <dgm:pt modelId="{1B3498BA-9843-428A-B636-B381071FDE67}" type="pres">
      <dgm:prSet presAssocID="{235418DE-B370-4FF2-B593-A3DBE796C3AF}" presName="compChildNode" presStyleCnt="0"/>
      <dgm:spPr/>
    </dgm:pt>
    <dgm:pt modelId="{7A576A1B-15B8-434E-BE53-5660FE4D4EAA}" type="pres">
      <dgm:prSet presAssocID="{235418DE-B370-4FF2-B593-A3DBE796C3AF}" presName="theInnerList" presStyleCnt="0"/>
      <dgm:spPr/>
    </dgm:pt>
  </dgm:ptLst>
  <dgm:cxnLst>
    <dgm:cxn modelId="{EF049059-BBF4-4635-A06B-0B065920ED1F}" type="presOf" srcId="{0B0E3068-E814-4921-80AB-EA6334EC6FBD}" destId="{D0E52157-581D-40A9-B5C8-FD402E704541}" srcOrd="1" destOrd="0" presId="urn:microsoft.com/office/officeart/2005/8/layout/lProcess2"/>
    <dgm:cxn modelId="{661FDA77-1A72-4BC1-965B-4B4D48BA057A}" type="presOf" srcId="{56CFD8BE-F2B2-45FD-B6EF-C605F6777524}" destId="{86348904-89C6-4DFC-834A-A75930561BA2}" srcOrd="0" destOrd="0" presId="urn:microsoft.com/office/officeart/2005/8/layout/lProcess2"/>
    <dgm:cxn modelId="{B73CF9C3-370D-4661-98D8-6A14D7A9CCC2}" type="presOf" srcId="{9350FF2B-E1DE-4C23-8030-DFD76E62491D}" destId="{94BC720D-6343-4251-96D9-CA6C2EFBCB0D}" srcOrd="1" destOrd="0" presId="urn:microsoft.com/office/officeart/2005/8/layout/lProcess2"/>
    <dgm:cxn modelId="{F9463A34-BA13-424C-B2B1-5F65870F83A0}" srcId="{92C668B9-6D9A-47AB-975F-5F34323CE1C3}" destId="{74E117CB-0544-4D55-877F-2C34C3E9E938}" srcOrd="6" destOrd="0" parTransId="{85432F11-4F6E-48CD-B176-709E12939C43}" sibTransId="{13E7282A-E4E0-4BBB-BE37-887933E04A63}"/>
    <dgm:cxn modelId="{14925A5F-BFEA-4E79-915B-DD7DAFE096F2}" type="presOf" srcId="{985F63AC-3ED9-44F1-84C3-1E1DC24083AC}" destId="{3DF0633A-B59D-4747-9845-A78D28D9C1ED}" srcOrd="1" destOrd="0" presId="urn:microsoft.com/office/officeart/2005/8/layout/lProcess2"/>
    <dgm:cxn modelId="{C76A8291-8126-4659-A678-1BCB306715D4}" srcId="{92C668B9-6D9A-47AB-975F-5F34323CE1C3}" destId="{3B54FFE2-5E34-41A1-99EC-323FF1087395}" srcOrd="7" destOrd="0" parTransId="{CBDCB351-976D-42F0-A321-FF3F0F6FB08E}" sibTransId="{C5DE7A5B-C51C-4F24-8540-A09450AC0EFD}"/>
    <dgm:cxn modelId="{B897782E-7542-4152-AD1C-E21592DAAD0A}" srcId="{92C668B9-6D9A-47AB-975F-5F34323CE1C3}" destId="{086DDE12-2265-481A-82D1-43604E2D5284}" srcOrd="1" destOrd="0" parTransId="{4E352451-D4A5-4E7A-8250-E0BAB261972E}" sibTransId="{963CEC52-BA99-4AA9-9EC8-D10BC481AF53}"/>
    <dgm:cxn modelId="{6A2D8C35-28A2-46F0-8284-0D134527FE7F}" type="presOf" srcId="{1F96E629-A6D2-40FA-A8D0-9FD93855262D}" destId="{4A903E5A-9B99-4EFF-BB71-9B6528988FDF}" srcOrd="0" destOrd="0" presId="urn:microsoft.com/office/officeart/2005/8/layout/lProcess2"/>
    <dgm:cxn modelId="{B8108509-AEE7-4AA8-AEED-23E1AF2707D2}" type="presOf" srcId="{235418DE-B370-4FF2-B593-A3DBE796C3AF}" destId="{017BB4AD-6123-410B-9E09-C62B157311E0}" srcOrd="0" destOrd="0" presId="urn:microsoft.com/office/officeart/2005/8/layout/lProcess2"/>
    <dgm:cxn modelId="{5AF643A7-AA3D-4723-9A38-F578CB0D3D8E}" srcId="{92C668B9-6D9A-47AB-975F-5F34323CE1C3}" destId="{9350FF2B-E1DE-4C23-8030-DFD76E62491D}" srcOrd="4" destOrd="0" parTransId="{F0F728DB-F429-4C3B-8979-6247B5C884F7}" sibTransId="{0217A4FD-EC55-44E3-BD55-E412C9BC8F82}"/>
    <dgm:cxn modelId="{2227B95B-4F84-4196-AA8A-331DB9151515}" type="presOf" srcId="{0B0E3068-E814-4921-80AB-EA6334EC6FBD}" destId="{B6230618-E5F9-491D-BEB2-BF14D8AF0D9C}" srcOrd="0" destOrd="0" presId="urn:microsoft.com/office/officeart/2005/8/layout/lProcess2"/>
    <dgm:cxn modelId="{43CD3BEF-9FCE-474C-A933-59FEE7CBD65E}" type="presOf" srcId="{E00B34B4-8474-49FC-AC76-51B5D2971A4B}" destId="{27DD8152-A277-4378-B341-12B8063B223B}" srcOrd="1" destOrd="0" presId="urn:microsoft.com/office/officeart/2005/8/layout/lProcess2"/>
    <dgm:cxn modelId="{08F5B549-AEF7-40DC-B080-7D81545DB130}" type="presOf" srcId="{3B54FFE2-5E34-41A1-99EC-323FF1087395}" destId="{A5E06FD9-DCB2-4A88-8F99-C928D88098A9}" srcOrd="0" destOrd="0" presId="urn:microsoft.com/office/officeart/2005/8/layout/lProcess2"/>
    <dgm:cxn modelId="{942C7C0D-5113-4D91-ACC4-95B182800ADC}" srcId="{92C668B9-6D9A-47AB-975F-5F34323CE1C3}" destId="{56CFD8BE-F2B2-45FD-B6EF-C605F6777524}" srcOrd="8" destOrd="0" parTransId="{75E8A54C-0166-461C-942B-F07D3BBFF60B}" sibTransId="{B2B260C9-8439-4324-A4FB-278AA9B4A831}"/>
    <dgm:cxn modelId="{C6A7FE1A-A035-448E-8A91-8EE722453D65}" type="presOf" srcId="{086DDE12-2265-481A-82D1-43604E2D5284}" destId="{1FF402B9-0FC6-4C51-A6D4-77377377729F}" srcOrd="0" destOrd="0" presId="urn:microsoft.com/office/officeart/2005/8/layout/lProcess2"/>
    <dgm:cxn modelId="{65AC661B-CAD5-4B26-B321-DC4A430F5A44}" type="presOf" srcId="{9350FF2B-E1DE-4C23-8030-DFD76E62491D}" destId="{7E7F8760-FAA7-461C-9BC0-54C669FAA397}" srcOrd="0" destOrd="0" presId="urn:microsoft.com/office/officeart/2005/8/layout/lProcess2"/>
    <dgm:cxn modelId="{7B5E928B-9B50-4A32-82D8-57E651E0AAE2}" type="presOf" srcId="{E00B34B4-8474-49FC-AC76-51B5D2971A4B}" destId="{02D9B559-8A57-41C8-9395-ADCC25B50038}" srcOrd="0" destOrd="0" presId="urn:microsoft.com/office/officeart/2005/8/layout/lProcess2"/>
    <dgm:cxn modelId="{C0B6EA98-6400-4430-A435-AE0800E4DC76}" srcId="{92C668B9-6D9A-47AB-975F-5F34323CE1C3}" destId="{1F96E629-A6D2-40FA-A8D0-9FD93855262D}" srcOrd="5" destOrd="0" parTransId="{F75216FE-5F2C-4378-A3B7-C1D49F4ECAA6}" sibTransId="{58B961BF-10B0-4FEA-8706-6784DB888B15}"/>
    <dgm:cxn modelId="{D099D9B5-6154-4A62-8697-A27E0138247A}" type="presOf" srcId="{74E117CB-0544-4D55-877F-2C34C3E9E938}" destId="{55F158A7-982F-4F07-B891-9B48D5F3560C}" srcOrd="0" destOrd="0" presId="urn:microsoft.com/office/officeart/2005/8/layout/lProcess2"/>
    <dgm:cxn modelId="{56E00AE2-630A-494E-813A-B3A04236812E}" type="presOf" srcId="{235418DE-B370-4FF2-B593-A3DBE796C3AF}" destId="{EC8FA1C2-291D-4A17-8A8D-10023D34906B}" srcOrd="1" destOrd="0" presId="urn:microsoft.com/office/officeart/2005/8/layout/lProcess2"/>
    <dgm:cxn modelId="{5F630701-16F7-4C22-89BF-3E64829CB4FE}" srcId="{92C668B9-6D9A-47AB-975F-5F34323CE1C3}" destId="{0B0E3068-E814-4921-80AB-EA6334EC6FBD}" srcOrd="3" destOrd="0" parTransId="{C10808A4-381E-4B26-8715-167B968996BF}" sibTransId="{19B39E8A-8705-4E6F-918A-BB76C0C5980E}"/>
    <dgm:cxn modelId="{09680823-BD1F-472B-AD4E-F66AA312C060}" type="presOf" srcId="{086DDE12-2265-481A-82D1-43604E2D5284}" destId="{27361871-07C3-47F0-B6F1-32B5C7337ADF}" srcOrd="1" destOrd="0" presId="urn:microsoft.com/office/officeart/2005/8/layout/lProcess2"/>
    <dgm:cxn modelId="{043D47CC-FD8B-45E0-943F-CA169B165818}" srcId="{92C668B9-6D9A-47AB-975F-5F34323CE1C3}" destId="{E00B34B4-8474-49FC-AC76-51B5D2971A4B}" srcOrd="0" destOrd="0" parTransId="{F73C381E-4637-4175-9C32-FC15F634E122}" sibTransId="{FAA306D5-7AC0-4D5E-8A88-D326098E3D4F}"/>
    <dgm:cxn modelId="{C14F5000-0247-43A3-8063-50DA3AEE7A1D}" type="presOf" srcId="{985F63AC-3ED9-44F1-84C3-1E1DC24083AC}" destId="{D759C0C8-B552-492D-B779-7E9624979ADF}" srcOrd="0" destOrd="0" presId="urn:microsoft.com/office/officeart/2005/8/layout/lProcess2"/>
    <dgm:cxn modelId="{7BCC103C-8C63-469A-8119-180161A0A603}" type="presOf" srcId="{74E117CB-0544-4D55-877F-2C34C3E9E938}" destId="{79C1E922-0985-4981-B6CF-4109BE2925DC}" srcOrd="1" destOrd="0" presId="urn:microsoft.com/office/officeart/2005/8/layout/lProcess2"/>
    <dgm:cxn modelId="{54479129-3280-4FAF-82D7-97B946EA88D8}" srcId="{92C668B9-6D9A-47AB-975F-5F34323CE1C3}" destId="{985F63AC-3ED9-44F1-84C3-1E1DC24083AC}" srcOrd="2" destOrd="0" parTransId="{68F1A48C-3911-415D-8936-98D13140D8A8}" sibTransId="{C186ACD5-60D9-4FD4-A267-CDB9B69556AF}"/>
    <dgm:cxn modelId="{2B58960C-746E-4BBE-AB2F-E5B6DFFA5249}" type="presOf" srcId="{3B54FFE2-5E34-41A1-99EC-323FF1087395}" destId="{E94FACD5-D940-4BE8-B559-5B10D48E366A}" srcOrd="1" destOrd="0" presId="urn:microsoft.com/office/officeart/2005/8/layout/lProcess2"/>
    <dgm:cxn modelId="{917DCC27-BC7E-4AF9-85FB-BA3BE5222FDA}" type="presOf" srcId="{56CFD8BE-F2B2-45FD-B6EF-C605F6777524}" destId="{502BB165-E538-4035-9C69-B240E69C57BB}" srcOrd="1" destOrd="0" presId="urn:microsoft.com/office/officeart/2005/8/layout/lProcess2"/>
    <dgm:cxn modelId="{6FE0BD87-B6C5-4A2F-9820-F737A776408C}" type="presOf" srcId="{1F96E629-A6D2-40FA-A8D0-9FD93855262D}" destId="{966C8242-18BE-4417-A224-DD0B1123FFFF}" srcOrd="1" destOrd="0" presId="urn:microsoft.com/office/officeart/2005/8/layout/lProcess2"/>
    <dgm:cxn modelId="{A56CFF48-F1C7-405B-BC92-237A452ABA49}" srcId="{92C668B9-6D9A-47AB-975F-5F34323CE1C3}" destId="{235418DE-B370-4FF2-B593-A3DBE796C3AF}" srcOrd="9" destOrd="0" parTransId="{177C394F-15D1-4678-A4FB-34EA78388167}" sibTransId="{A9BA2FD0-0A00-4860-A3C1-34550B22CA5C}"/>
    <dgm:cxn modelId="{82528FE4-7908-46D9-82DC-17C74983613A}" type="presOf" srcId="{92C668B9-6D9A-47AB-975F-5F34323CE1C3}" destId="{6E66AEEE-762E-48CD-8F29-1BB735F596EF}" srcOrd="0" destOrd="0" presId="urn:microsoft.com/office/officeart/2005/8/layout/lProcess2"/>
    <dgm:cxn modelId="{5F8A66B4-16C8-4DDC-BFF5-11C5AC703076}" type="presParOf" srcId="{6E66AEEE-762E-48CD-8F29-1BB735F596EF}" destId="{226E7B82-FA4A-4555-8A96-86BEB1F27B60}" srcOrd="0" destOrd="0" presId="urn:microsoft.com/office/officeart/2005/8/layout/lProcess2"/>
    <dgm:cxn modelId="{D44B6D1A-E8AE-4A46-AFB8-38601AAF9E6E}" type="presParOf" srcId="{226E7B82-FA4A-4555-8A96-86BEB1F27B60}" destId="{02D9B559-8A57-41C8-9395-ADCC25B50038}" srcOrd="0" destOrd="0" presId="urn:microsoft.com/office/officeart/2005/8/layout/lProcess2"/>
    <dgm:cxn modelId="{41C87C2F-F301-4FFF-8B4E-15F67AA8B2A1}" type="presParOf" srcId="{226E7B82-FA4A-4555-8A96-86BEB1F27B60}" destId="{27DD8152-A277-4378-B341-12B8063B223B}" srcOrd="1" destOrd="0" presId="urn:microsoft.com/office/officeart/2005/8/layout/lProcess2"/>
    <dgm:cxn modelId="{3AD65BF4-0493-4DB5-BAEB-B7C9EE138EA6}" type="presParOf" srcId="{226E7B82-FA4A-4555-8A96-86BEB1F27B60}" destId="{306927F8-2C12-4DAD-8CC6-AEB27E5FBE4C}" srcOrd="2" destOrd="0" presId="urn:microsoft.com/office/officeart/2005/8/layout/lProcess2"/>
    <dgm:cxn modelId="{1CBE2948-46DB-47C7-8CE5-1433B2FF8263}" type="presParOf" srcId="{306927F8-2C12-4DAD-8CC6-AEB27E5FBE4C}" destId="{44976DCD-6002-4BA3-9118-0B3688FA4E06}" srcOrd="0" destOrd="0" presId="urn:microsoft.com/office/officeart/2005/8/layout/lProcess2"/>
    <dgm:cxn modelId="{E4621EB9-920E-455B-AF7F-FB3D2219C37C}" type="presParOf" srcId="{6E66AEEE-762E-48CD-8F29-1BB735F596EF}" destId="{D7A64486-6295-4562-93D0-76D4629EA118}" srcOrd="1" destOrd="0" presId="urn:microsoft.com/office/officeart/2005/8/layout/lProcess2"/>
    <dgm:cxn modelId="{0C5012C3-645C-4A82-9539-FFB57EB35FA5}" type="presParOf" srcId="{6E66AEEE-762E-48CD-8F29-1BB735F596EF}" destId="{DCA36CE8-46AC-4C9C-800D-E433083753E9}" srcOrd="2" destOrd="0" presId="urn:microsoft.com/office/officeart/2005/8/layout/lProcess2"/>
    <dgm:cxn modelId="{F74C1318-86B8-4932-ADFC-2F695286521C}" type="presParOf" srcId="{DCA36CE8-46AC-4C9C-800D-E433083753E9}" destId="{1FF402B9-0FC6-4C51-A6D4-77377377729F}" srcOrd="0" destOrd="0" presId="urn:microsoft.com/office/officeart/2005/8/layout/lProcess2"/>
    <dgm:cxn modelId="{1058D5AC-F8E6-4AE5-B04D-1A7A7311E793}" type="presParOf" srcId="{DCA36CE8-46AC-4C9C-800D-E433083753E9}" destId="{27361871-07C3-47F0-B6F1-32B5C7337ADF}" srcOrd="1" destOrd="0" presId="urn:microsoft.com/office/officeart/2005/8/layout/lProcess2"/>
    <dgm:cxn modelId="{C754013A-0F29-40B9-8669-90CAD7F3D243}" type="presParOf" srcId="{DCA36CE8-46AC-4C9C-800D-E433083753E9}" destId="{21A5E27D-678D-47F8-80FC-9F6D679BE2D5}" srcOrd="2" destOrd="0" presId="urn:microsoft.com/office/officeart/2005/8/layout/lProcess2"/>
    <dgm:cxn modelId="{05FD63B0-1845-4DD3-911C-21AAD22B899B}" type="presParOf" srcId="{21A5E27D-678D-47F8-80FC-9F6D679BE2D5}" destId="{3028EF1E-679F-4E3E-BF75-28A3BBEC9887}" srcOrd="0" destOrd="0" presId="urn:microsoft.com/office/officeart/2005/8/layout/lProcess2"/>
    <dgm:cxn modelId="{DFFBC01E-BDC7-44A3-B5A8-A80D628B17D8}" type="presParOf" srcId="{6E66AEEE-762E-48CD-8F29-1BB735F596EF}" destId="{3992A181-4327-4F0E-8D60-40DD52494FC8}" srcOrd="3" destOrd="0" presId="urn:microsoft.com/office/officeart/2005/8/layout/lProcess2"/>
    <dgm:cxn modelId="{255AFF06-5A4B-4CC6-A08C-F78A327593B2}" type="presParOf" srcId="{6E66AEEE-762E-48CD-8F29-1BB735F596EF}" destId="{297336E7-ECFE-43D7-A93D-55FF53B8B5DC}" srcOrd="4" destOrd="0" presId="urn:microsoft.com/office/officeart/2005/8/layout/lProcess2"/>
    <dgm:cxn modelId="{77F5DF52-D1F4-4828-8F89-F3827EDAEADF}" type="presParOf" srcId="{297336E7-ECFE-43D7-A93D-55FF53B8B5DC}" destId="{D759C0C8-B552-492D-B779-7E9624979ADF}" srcOrd="0" destOrd="0" presId="urn:microsoft.com/office/officeart/2005/8/layout/lProcess2"/>
    <dgm:cxn modelId="{5F2827AA-5071-4D6A-A37C-21705C0C5CAB}" type="presParOf" srcId="{297336E7-ECFE-43D7-A93D-55FF53B8B5DC}" destId="{3DF0633A-B59D-4747-9845-A78D28D9C1ED}" srcOrd="1" destOrd="0" presId="urn:microsoft.com/office/officeart/2005/8/layout/lProcess2"/>
    <dgm:cxn modelId="{0D50DAE4-714E-4A74-8B7F-276AE3E8F04D}" type="presParOf" srcId="{297336E7-ECFE-43D7-A93D-55FF53B8B5DC}" destId="{831F7E57-D3C0-4F80-BA6E-38AA111AADF6}" srcOrd="2" destOrd="0" presId="urn:microsoft.com/office/officeart/2005/8/layout/lProcess2"/>
    <dgm:cxn modelId="{019CA55D-1C54-4AB1-8C5F-A72DE9D3F1FA}" type="presParOf" srcId="{831F7E57-D3C0-4F80-BA6E-38AA111AADF6}" destId="{E73869FC-AC15-4063-AAFA-3DAC3FD19B2A}" srcOrd="0" destOrd="0" presId="urn:microsoft.com/office/officeart/2005/8/layout/lProcess2"/>
    <dgm:cxn modelId="{86F69DA2-7023-4BA1-90E3-F4113CC7D046}" type="presParOf" srcId="{6E66AEEE-762E-48CD-8F29-1BB735F596EF}" destId="{FD96B74C-D7CC-4A61-B351-A10C6A6E620B}" srcOrd="5" destOrd="0" presId="urn:microsoft.com/office/officeart/2005/8/layout/lProcess2"/>
    <dgm:cxn modelId="{D52DA1F5-128C-46F3-AFCB-58FE0BB937FA}" type="presParOf" srcId="{6E66AEEE-762E-48CD-8F29-1BB735F596EF}" destId="{B35E98FA-5EA5-43B3-BC8D-997FC5F49224}" srcOrd="6" destOrd="0" presId="urn:microsoft.com/office/officeart/2005/8/layout/lProcess2"/>
    <dgm:cxn modelId="{0BF2F305-EBC2-4FB7-8B38-9FA41C8C1282}" type="presParOf" srcId="{B35E98FA-5EA5-43B3-BC8D-997FC5F49224}" destId="{B6230618-E5F9-491D-BEB2-BF14D8AF0D9C}" srcOrd="0" destOrd="0" presId="urn:microsoft.com/office/officeart/2005/8/layout/lProcess2"/>
    <dgm:cxn modelId="{18551DB3-5E91-4991-924B-7BDC8C5888AA}" type="presParOf" srcId="{B35E98FA-5EA5-43B3-BC8D-997FC5F49224}" destId="{D0E52157-581D-40A9-B5C8-FD402E704541}" srcOrd="1" destOrd="0" presId="urn:microsoft.com/office/officeart/2005/8/layout/lProcess2"/>
    <dgm:cxn modelId="{56C20249-C9AD-419F-9965-F982869191DF}" type="presParOf" srcId="{B35E98FA-5EA5-43B3-BC8D-997FC5F49224}" destId="{64E119C7-6B7C-42D4-B424-23AC7506CB84}" srcOrd="2" destOrd="0" presId="urn:microsoft.com/office/officeart/2005/8/layout/lProcess2"/>
    <dgm:cxn modelId="{51C57AFF-BBC3-4D1E-9338-9C071F12B9EF}" type="presParOf" srcId="{64E119C7-6B7C-42D4-B424-23AC7506CB84}" destId="{3F237DF3-13EB-4F0E-9A99-DFADBFFA61AF}" srcOrd="0" destOrd="0" presId="urn:microsoft.com/office/officeart/2005/8/layout/lProcess2"/>
    <dgm:cxn modelId="{C115DC95-EB89-44A9-BBF3-7DD7F4BF8B7A}" type="presParOf" srcId="{6E66AEEE-762E-48CD-8F29-1BB735F596EF}" destId="{5F5F406E-8317-4AE5-8F41-4AD9F9C63B0D}" srcOrd="7" destOrd="0" presId="urn:microsoft.com/office/officeart/2005/8/layout/lProcess2"/>
    <dgm:cxn modelId="{5CC96595-E95B-4848-BC40-B9CF5DF41C2F}" type="presParOf" srcId="{6E66AEEE-762E-48CD-8F29-1BB735F596EF}" destId="{24F864D0-6712-4902-8BE2-9FFFDA334EA8}" srcOrd="8" destOrd="0" presId="urn:microsoft.com/office/officeart/2005/8/layout/lProcess2"/>
    <dgm:cxn modelId="{B84CB6C8-B230-4C57-AD0B-CDDE184BAD83}" type="presParOf" srcId="{24F864D0-6712-4902-8BE2-9FFFDA334EA8}" destId="{7E7F8760-FAA7-461C-9BC0-54C669FAA397}" srcOrd="0" destOrd="0" presId="urn:microsoft.com/office/officeart/2005/8/layout/lProcess2"/>
    <dgm:cxn modelId="{4B11A6EF-C8E9-4D45-98C5-33F1225D2D01}" type="presParOf" srcId="{24F864D0-6712-4902-8BE2-9FFFDA334EA8}" destId="{94BC720D-6343-4251-96D9-CA6C2EFBCB0D}" srcOrd="1" destOrd="0" presId="urn:microsoft.com/office/officeart/2005/8/layout/lProcess2"/>
    <dgm:cxn modelId="{4BFE97C3-EA45-4D3E-8C08-0FBC8D65118A}" type="presParOf" srcId="{24F864D0-6712-4902-8BE2-9FFFDA334EA8}" destId="{C0719DBA-8A62-432E-AD5E-E3476BCDD2F3}" srcOrd="2" destOrd="0" presId="urn:microsoft.com/office/officeart/2005/8/layout/lProcess2"/>
    <dgm:cxn modelId="{54145503-2C91-47E4-A1E1-ECE621FFEE77}" type="presParOf" srcId="{C0719DBA-8A62-432E-AD5E-E3476BCDD2F3}" destId="{5F8E68DF-2076-45DD-8EE8-5781CEDE8CE4}" srcOrd="0" destOrd="0" presId="urn:microsoft.com/office/officeart/2005/8/layout/lProcess2"/>
    <dgm:cxn modelId="{C6F2ED3D-48AF-4002-AF44-EAC04794E956}" type="presParOf" srcId="{6E66AEEE-762E-48CD-8F29-1BB735F596EF}" destId="{B6BBA19F-A4DD-4733-9A00-1E988623801B}" srcOrd="9" destOrd="0" presId="urn:microsoft.com/office/officeart/2005/8/layout/lProcess2"/>
    <dgm:cxn modelId="{305FE6A7-8C01-4B47-9636-07D8C8392B86}" type="presParOf" srcId="{6E66AEEE-762E-48CD-8F29-1BB735F596EF}" destId="{8E7B8C76-AEA7-42A7-B8C3-80F28B9F6E49}" srcOrd="10" destOrd="0" presId="urn:microsoft.com/office/officeart/2005/8/layout/lProcess2"/>
    <dgm:cxn modelId="{C7157EC8-3F03-426D-A4C1-75164A0D801E}" type="presParOf" srcId="{8E7B8C76-AEA7-42A7-B8C3-80F28B9F6E49}" destId="{4A903E5A-9B99-4EFF-BB71-9B6528988FDF}" srcOrd="0" destOrd="0" presId="urn:microsoft.com/office/officeart/2005/8/layout/lProcess2"/>
    <dgm:cxn modelId="{22977BA3-B774-44BB-A9AE-7CB15E874CB2}" type="presParOf" srcId="{8E7B8C76-AEA7-42A7-B8C3-80F28B9F6E49}" destId="{966C8242-18BE-4417-A224-DD0B1123FFFF}" srcOrd="1" destOrd="0" presId="urn:microsoft.com/office/officeart/2005/8/layout/lProcess2"/>
    <dgm:cxn modelId="{0E3348A5-F68C-4484-A3F8-AD077A8E822B}" type="presParOf" srcId="{8E7B8C76-AEA7-42A7-B8C3-80F28B9F6E49}" destId="{BEF9AB84-43AE-4B2D-886E-7C0D42F6FBB8}" srcOrd="2" destOrd="0" presId="urn:microsoft.com/office/officeart/2005/8/layout/lProcess2"/>
    <dgm:cxn modelId="{6C790064-AD8E-416F-B4C8-7796979244D3}" type="presParOf" srcId="{BEF9AB84-43AE-4B2D-886E-7C0D42F6FBB8}" destId="{BA594AB5-752C-437B-909E-D97D6C487149}" srcOrd="0" destOrd="0" presId="urn:microsoft.com/office/officeart/2005/8/layout/lProcess2"/>
    <dgm:cxn modelId="{844729AC-9AC4-44BA-8E8C-90D3A7D9F7F7}" type="presParOf" srcId="{6E66AEEE-762E-48CD-8F29-1BB735F596EF}" destId="{6302B830-496B-47B6-9EF6-0D952DF76512}" srcOrd="11" destOrd="0" presId="urn:microsoft.com/office/officeart/2005/8/layout/lProcess2"/>
    <dgm:cxn modelId="{E267FAB8-4D4C-4BA3-A36A-54FBB39F81DC}" type="presParOf" srcId="{6E66AEEE-762E-48CD-8F29-1BB735F596EF}" destId="{A024AD74-9B57-4594-861E-8919C6500B47}" srcOrd="12" destOrd="0" presId="urn:microsoft.com/office/officeart/2005/8/layout/lProcess2"/>
    <dgm:cxn modelId="{FF97FE65-DA85-487B-B23B-3D3A6D60F260}" type="presParOf" srcId="{A024AD74-9B57-4594-861E-8919C6500B47}" destId="{55F158A7-982F-4F07-B891-9B48D5F3560C}" srcOrd="0" destOrd="0" presId="urn:microsoft.com/office/officeart/2005/8/layout/lProcess2"/>
    <dgm:cxn modelId="{BA0521C6-753E-4D15-84E9-DACBF280FE44}" type="presParOf" srcId="{A024AD74-9B57-4594-861E-8919C6500B47}" destId="{79C1E922-0985-4981-B6CF-4109BE2925DC}" srcOrd="1" destOrd="0" presId="urn:microsoft.com/office/officeart/2005/8/layout/lProcess2"/>
    <dgm:cxn modelId="{F23039B2-D81E-46AD-8B53-77D4FF04CFFB}" type="presParOf" srcId="{A024AD74-9B57-4594-861E-8919C6500B47}" destId="{96C1195B-567A-4C30-BE55-C105CCC8787A}" srcOrd="2" destOrd="0" presId="urn:microsoft.com/office/officeart/2005/8/layout/lProcess2"/>
    <dgm:cxn modelId="{4880BAFC-FCE7-455C-8785-B480100C2C3A}" type="presParOf" srcId="{96C1195B-567A-4C30-BE55-C105CCC8787A}" destId="{B9507EE4-84B1-482C-9AFB-67C4797B0A20}" srcOrd="0" destOrd="0" presId="urn:microsoft.com/office/officeart/2005/8/layout/lProcess2"/>
    <dgm:cxn modelId="{F96BF099-D512-44E9-B616-9AB933D51768}" type="presParOf" srcId="{6E66AEEE-762E-48CD-8F29-1BB735F596EF}" destId="{988BF007-F687-4A03-A770-89A433C7090A}" srcOrd="13" destOrd="0" presId="urn:microsoft.com/office/officeart/2005/8/layout/lProcess2"/>
    <dgm:cxn modelId="{D65599B4-12E4-4B2B-9D63-D2CA37450422}" type="presParOf" srcId="{6E66AEEE-762E-48CD-8F29-1BB735F596EF}" destId="{A771F44E-2932-45F0-A082-9C63B1B2EC7E}" srcOrd="14" destOrd="0" presId="urn:microsoft.com/office/officeart/2005/8/layout/lProcess2"/>
    <dgm:cxn modelId="{7BC8AE58-C0BF-4863-BD5B-923B935777D9}" type="presParOf" srcId="{A771F44E-2932-45F0-A082-9C63B1B2EC7E}" destId="{A5E06FD9-DCB2-4A88-8F99-C928D88098A9}" srcOrd="0" destOrd="0" presId="urn:microsoft.com/office/officeart/2005/8/layout/lProcess2"/>
    <dgm:cxn modelId="{7D140F91-73D3-4244-9682-A115CD862FDE}" type="presParOf" srcId="{A771F44E-2932-45F0-A082-9C63B1B2EC7E}" destId="{E94FACD5-D940-4BE8-B559-5B10D48E366A}" srcOrd="1" destOrd="0" presId="urn:microsoft.com/office/officeart/2005/8/layout/lProcess2"/>
    <dgm:cxn modelId="{D2761FE9-E2CC-435A-BECC-738FAFA5B80B}" type="presParOf" srcId="{A771F44E-2932-45F0-A082-9C63B1B2EC7E}" destId="{AB1B8518-18D1-4340-A5AB-1136A49A75CE}" srcOrd="2" destOrd="0" presId="urn:microsoft.com/office/officeart/2005/8/layout/lProcess2"/>
    <dgm:cxn modelId="{AA5F3F8F-8B86-474E-B686-87939DF4E426}" type="presParOf" srcId="{AB1B8518-18D1-4340-A5AB-1136A49A75CE}" destId="{B7159115-AD8A-4767-9394-84655D9CCE55}" srcOrd="0" destOrd="0" presId="urn:microsoft.com/office/officeart/2005/8/layout/lProcess2"/>
    <dgm:cxn modelId="{85C52D84-01F6-4820-8D97-6C80993412AC}" type="presParOf" srcId="{6E66AEEE-762E-48CD-8F29-1BB735F596EF}" destId="{20B9171D-495C-45FF-99B8-73F0BE46CE0D}" srcOrd="15" destOrd="0" presId="urn:microsoft.com/office/officeart/2005/8/layout/lProcess2"/>
    <dgm:cxn modelId="{4956872B-1F4F-4D7D-9663-72B5553F02E9}" type="presParOf" srcId="{6E66AEEE-762E-48CD-8F29-1BB735F596EF}" destId="{24E7ABF5-01C6-418F-90C5-55D3CA84ECB6}" srcOrd="16" destOrd="0" presId="urn:microsoft.com/office/officeart/2005/8/layout/lProcess2"/>
    <dgm:cxn modelId="{6E106522-2C60-4A8E-8F58-B77516BE1A9D}" type="presParOf" srcId="{24E7ABF5-01C6-418F-90C5-55D3CA84ECB6}" destId="{86348904-89C6-4DFC-834A-A75930561BA2}" srcOrd="0" destOrd="0" presId="urn:microsoft.com/office/officeart/2005/8/layout/lProcess2"/>
    <dgm:cxn modelId="{DAC1F277-8911-47E1-B1CB-B2FEDBAA085D}" type="presParOf" srcId="{24E7ABF5-01C6-418F-90C5-55D3CA84ECB6}" destId="{502BB165-E538-4035-9C69-B240E69C57BB}" srcOrd="1" destOrd="0" presId="urn:microsoft.com/office/officeart/2005/8/layout/lProcess2"/>
    <dgm:cxn modelId="{1169D744-8205-4021-89EA-947786133566}" type="presParOf" srcId="{24E7ABF5-01C6-418F-90C5-55D3CA84ECB6}" destId="{54964BE6-94F0-45DC-8D5F-148D99BE038A}" srcOrd="2" destOrd="0" presId="urn:microsoft.com/office/officeart/2005/8/layout/lProcess2"/>
    <dgm:cxn modelId="{F2AC2011-686B-4956-98A0-0C59D58DD7A8}" type="presParOf" srcId="{54964BE6-94F0-45DC-8D5F-148D99BE038A}" destId="{DDB518F1-6E9F-4880-A8BB-B8772B5B99C9}" srcOrd="0" destOrd="0" presId="urn:microsoft.com/office/officeart/2005/8/layout/lProcess2"/>
    <dgm:cxn modelId="{09F80F05-1D32-48D9-ABB3-2E95C4919A32}" type="presParOf" srcId="{6E66AEEE-762E-48CD-8F29-1BB735F596EF}" destId="{7F80AD85-1068-4749-8FBD-395F6E54F90C}" srcOrd="17" destOrd="0" presId="urn:microsoft.com/office/officeart/2005/8/layout/lProcess2"/>
    <dgm:cxn modelId="{3C06C153-3012-4D99-8E8B-7EE3BA74B9C7}" type="presParOf" srcId="{6E66AEEE-762E-48CD-8F29-1BB735F596EF}" destId="{179E1FF6-D704-4760-9B8D-7378DA0CB0A0}" srcOrd="18" destOrd="0" presId="urn:microsoft.com/office/officeart/2005/8/layout/lProcess2"/>
    <dgm:cxn modelId="{F9EEE383-D375-4D4D-9FB9-03286E9168E7}" type="presParOf" srcId="{179E1FF6-D704-4760-9B8D-7378DA0CB0A0}" destId="{017BB4AD-6123-410B-9E09-C62B157311E0}" srcOrd="0" destOrd="0" presId="urn:microsoft.com/office/officeart/2005/8/layout/lProcess2"/>
    <dgm:cxn modelId="{2AC75C7A-AB5C-458F-AD1A-50422B49E08A}" type="presParOf" srcId="{179E1FF6-D704-4760-9B8D-7378DA0CB0A0}" destId="{EC8FA1C2-291D-4A17-8A8D-10023D34906B}" srcOrd="1" destOrd="0" presId="urn:microsoft.com/office/officeart/2005/8/layout/lProcess2"/>
    <dgm:cxn modelId="{995E53E0-B465-480C-8592-C2DC2C5F6EED}" type="presParOf" srcId="{179E1FF6-D704-4760-9B8D-7378DA0CB0A0}" destId="{1B3498BA-9843-428A-B636-B381071FDE67}" srcOrd="2" destOrd="0" presId="urn:microsoft.com/office/officeart/2005/8/layout/lProcess2"/>
    <dgm:cxn modelId="{3FFA0C46-89E5-4975-B64C-E3C4E53865AD}" type="presParOf" srcId="{1B3498BA-9843-428A-B636-B381071FDE67}" destId="{7A576A1B-15B8-434E-BE53-5660FE4D4EAA}" srcOrd="0"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D9B559-8A57-41C8-9395-ADCC25B50038}">
      <dsp:nvSpPr>
        <dsp:cNvPr id="0" name=""/>
        <dsp:cNvSpPr/>
      </dsp:nvSpPr>
      <dsp:spPr>
        <a:xfrm>
          <a:off x="3450" y="0"/>
          <a:ext cx="668789" cy="6019800"/>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Grade K</a:t>
          </a:r>
          <a:endParaRPr lang="en-US" sz="1200" kern="1200" dirty="0"/>
        </a:p>
      </dsp:txBody>
      <dsp:txXfrm>
        <a:off x="3450" y="0"/>
        <a:ext cx="668789" cy="1805940"/>
      </dsp:txXfrm>
    </dsp:sp>
    <dsp:sp modelId="{1FF402B9-0FC6-4C51-A6D4-77377377729F}">
      <dsp:nvSpPr>
        <dsp:cNvPr id="0" name=""/>
        <dsp:cNvSpPr/>
      </dsp:nvSpPr>
      <dsp:spPr>
        <a:xfrm>
          <a:off x="691688" y="0"/>
          <a:ext cx="679451" cy="6019800"/>
        </a:xfrm>
        <a:prstGeom prst="roundRect">
          <a:avLst>
            <a:gd name="adj" fmla="val 10000"/>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Grade 1</a:t>
          </a:r>
          <a:endParaRPr lang="en-US" sz="1200" kern="1200" dirty="0"/>
        </a:p>
      </dsp:txBody>
      <dsp:txXfrm>
        <a:off x="691688" y="0"/>
        <a:ext cx="679451" cy="1805940"/>
      </dsp:txXfrm>
    </dsp:sp>
    <dsp:sp modelId="{D759C0C8-B552-492D-B779-7E9624979ADF}">
      <dsp:nvSpPr>
        <dsp:cNvPr id="0" name=""/>
        <dsp:cNvSpPr/>
      </dsp:nvSpPr>
      <dsp:spPr>
        <a:xfrm>
          <a:off x="1383222" y="0"/>
          <a:ext cx="763651" cy="6019800"/>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Grade 2</a:t>
          </a:r>
          <a:endParaRPr lang="en-US" sz="1200" kern="1200" dirty="0"/>
        </a:p>
      </dsp:txBody>
      <dsp:txXfrm>
        <a:off x="1383222" y="0"/>
        <a:ext cx="763651" cy="1805940"/>
      </dsp:txXfrm>
    </dsp:sp>
    <dsp:sp modelId="{B6230618-E5F9-491D-BEB2-BF14D8AF0D9C}">
      <dsp:nvSpPr>
        <dsp:cNvPr id="0" name=""/>
        <dsp:cNvSpPr/>
      </dsp:nvSpPr>
      <dsp:spPr>
        <a:xfrm>
          <a:off x="2213045" y="0"/>
          <a:ext cx="607181" cy="6019800"/>
        </a:xfrm>
        <a:prstGeom prst="roundRect">
          <a:avLst>
            <a:gd name="adj" fmla="val 1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Grade 3</a:t>
          </a:r>
          <a:endParaRPr lang="en-US" sz="1200" kern="1200" dirty="0"/>
        </a:p>
      </dsp:txBody>
      <dsp:txXfrm>
        <a:off x="2213045" y="0"/>
        <a:ext cx="607181" cy="1805940"/>
      </dsp:txXfrm>
    </dsp:sp>
    <dsp:sp modelId="{7E7F8760-FAA7-461C-9BC0-54C669FAA397}">
      <dsp:nvSpPr>
        <dsp:cNvPr id="0" name=""/>
        <dsp:cNvSpPr/>
      </dsp:nvSpPr>
      <dsp:spPr>
        <a:xfrm>
          <a:off x="2835417" y="0"/>
          <a:ext cx="686841" cy="6019800"/>
        </a:xfrm>
        <a:prstGeom prst="roundRect">
          <a:avLst>
            <a:gd name="adj" fmla="val 1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Grade 4</a:t>
          </a:r>
          <a:endParaRPr lang="en-US" sz="1200" kern="1200" dirty="0"/>
        </a:p>
      </dsp:txBody>
      <dsp:txXfrm>
        <a:off x="2835417" y="0"/>
        <a:ext cx="686841" cy="1805940"/>
      </dsp:txXfrm>
    </dsp:sp>
    <dsp:sp modelId="{4A903E5A-9B99-4EFF-BB71-9B6528988FDF}">
      <dsp:nvSpPr>
        <dsp:cNvPr id="0" name=""/>
        <dsp:cNvSpPr/>
      </dsp:nvSpPr>
      <dsp:spPr>
        <a:xfrm>
          <a:off x="3596101" y="0"/>
          <a:ext cx="662923" cy="6019800"/>
        </a:xfrm>
        <a:prstGeom prst="roundRect">
          <a:avLst>
            <a:gd name="adj" fmla="val 1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Grade 5</a:t>
          </a:r>
          <a:endParaRPr lang="en-US" sz="1200" kern="1200" dirty="0"/>
        </a:p>
      </dsp:txBody>
      <dsp:txXfrm>
        <a:off x="3596101" y="0"/>
        <a:ext cx="662923" cy="1805940"/>
      </dsp:txXfrm>
    </dsp:sp>
    <dsp:sp modelId="{55F158A7-982F-4F07-B891-9B48D5F3560C}">
      <dsp:nvSpPr>
        <dsp:cNvPr id="0" name=""/>
        <dsp:cNvSpPr/>
      </dsp:nvSpPr>
      <dsp:spPr>
        <a:xfrm>
          <a:off x="4304925" y="0"/>
          <a:ext cx="676143" cy="6019800"/>
        </a:xfrm>
        <a:prstGeom prst="roundRect">
          <a:avLst>
            <a:gd name="adj" fmla="val 10000"/>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Grade 6</a:t>
          </a:r>
          <a:endParaRPr lang="en-US" sz="1200" kern="1200" dirty="0"/>
        </a:p>
      </dsp:txBody>
      <dsp:txXfrm>
        <a:off x="4304925" y="0"/>
        <a:ext cx="676143" cy="1805940"/>
      </dsp:txXfrm>
    </dsp:sp>
    <dsp:sp modelId="{A5E06FD9-DCB2-4A88-8F99-C928D88098A9}">
      <dsp:nvSpPr>
        <dsp:cNvPr id="0" name=""/>
        <dsp:cNvSpPr/>
      </dsp:nvSpPr>
      <dsp:spPr>
        <a:xfrm>
          <a:off x="5056518" y="0"/>
          <a:ext cx="723088" cy="6019800"/>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Grade 7</a:t>
          </a:r>
          <a:endParaRPr lang="en-US" sz="1200" kern="1200" dirty="0"/>
        </a:p>
      </dsp:txBody>
      <dsp:txXfrm>
        <a:off x="5056518" y="0"/>
        <a:ext cx="723088" cy="1805940"/>
      </dsp:txXfrm>
    </dsp:sp>
    <dsp:sp modelId="{86348904-89C6-4DFC-834A-A75930561BA2}">
      <dsp:nvSpPr>
        <dsp:cNvPr id="0" name=""/>
        <dsp:cNvSpPr/>
      </dsp:nvSpPr>
      <dsp:spPr>
        <a:xfrm>
          <a:off x="5853754" y="0"/>
          <a:ext cx="692859" cy="6019800"/>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Grade 8</a:t>
          </a:r>
          <a:endParaRPr lang="en-US" sz="1200" kern="1200" dirty="0"/>
        </a:p>
      </dsp:txBody>
      <dsp:txXfrm>
        <a:off x="5853754" y="0"/>
        <a:ext cx="692859" cy="1805940"/>
      </dsp:txXfrm>
    </dsp:sp>
    <dsp:sp modelId="{017BB4AD-6123-410B-9E09-C62B157311E0}">
      <dsp:nvSpPr>
        <dsp:cNvPr id="0" name=""/>
        <dsp:cNvSpPr/>
      </dsp:nvSpPr>
      <dsp:spPr>
        <a:xfrm>
          <a:off x="6641347" y="0"/>
          <a:ext cx="2489173" cy="6019800"/>
        </a:xfrm>
        <a:prstGeom prst="roundRect">
          <a:avLst>
            <a:gd name="adj" fmla="val 1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Grade 9-12</a:t>
          </a:r>
          <a:endParaRPr lang="en-US" sz="1200" kern="1200" dirty="0"/>
        </a:p>
      </dsp:txBody>
      <dsp:txXfrm>
        <a:off x="6641347" y="0"/>
        <a:ext cx="2489173" cy="180594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3330"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89534" tIns="44767" rIns="89534" bIns="44767" numCol="1" anchor="t" anchorCtr="0" compatLnSpc="1">
            <a:prstTxWarp prst="textNoShape">
              <a:avLst/>
            </a:prstTxWarp>
          </a:bodyPr>
          <a:lstStyle>
            <a:lvl1pPr defTabSz="873125" eaLnBrk="0" hangingPunct="0">
              <a:defRPr sz="1100">
                <a:latin typeface="Arial" charset="0"/>
              </a:defRPr>
            </a:lvl1pPr>
          </a:lstStyle>
          <a:p>
            <a:pPr>
              <a:defRPr/>
            </a:pPr>
            <a:endParaRPr lang="en-US"/>
          </a:p>
        </p:txBody>
      </p:sp>
      <p:sp>
        <p:nvSpPr>
          <p:cNvPr id="483331" name="Rectangle 3"/>
          <p:cNvSpPr>
            <a:spLocks noGrp="1" noChangeArrowheads="1"/>
          </p:cNvSpPr>
          <p:nvPr>
            <p:ph type="dt" sz="quarter" idx="1"/>
          </p:nvPr>
        </p:nvSpPr>
        <p:spPr bwMode="auto">
          <a:xfrm>
            <a:off x="3970338" y="0"/>
            <a:ext cx="3038475" cy="463550"/>
          </a:xfrm>
          <a:prstGeom prst="rect">
            <a:avLst/>
          </a:prstGeom>
          <a:noFill/>
          <a:ln w="9525">
            <a:noFill/>
            <a:miter lim="800000"/>
            <a:headEnd/>
            <a:tailEnd/>
          </a:ln>
        </p:spPr>
        <p:txBody>
          <a:bodyPr vert="horz" wrap="square" lIns="89534" tIns="44767" rIns="89534" bIns="44767" numCol="1" anchor="t" anchorCtr="0" compatLnSpc="1">
            <a:prstTxWarp prst="textNoShape">
              <a:avLst/>
            </a:prstTxWarp>
          </a:bodyPr>
          <a:lstStyle>
            <a:lvl1pPr algn="r" defTabSz="873125" eaLnBrk="0" hangingPunct="0">
              <a:defRPr sz="1100">
                <a:latin typeface="Arial" charset="0"/>
              </a:defRPr>
            </a:lvl1pPr>
          </a:lstStyle>
          <a:p>
            <a:pPr>
              <a:defRPr/>
            </a:pPr>
            <a:endParaRPr lang="en-US"/>
          </a:p>
        </p:txBody>
      </p:sp>
      <p:sp>
        <p:nvSpPr>
          <p:cNvPr id="483332"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p:spPr>
        <p:txBody>
          <a:bodyPr vert="horz" wrap="square" lIns="89534" tIns="44767" rIns="89534" bIns="44767" numCol="1" anchor="b" anchorCtr="0" compatLnSpc="1">
            <a:prstTxWarp prst="textNoShape">
              <a:avLst/>
            </a:prstTxWarp>
          </a:bodyPr>
          <a:lstStyle>
            <a:lvl1pPr defTabSz="873125" eaLnBrk="0" hangingPunct="0">
              <a:defRPr sz="1100">
                <a:latin typeface="Arial" charset="0"/>
              </a:defRPr>
            </a:lvl1pPr>
          </a:lstStyle>
          <a:p>
            <a:pPr>
              <a:defRPr/>
            </a:pPr>
            <a:endParaRPr lang="en-US"/>
          </a:p>
        </p:txBody>
      </p:sp>
      <p:sp>
        <p:nvSpPr>
          <p:cNvPr id="483333" name="Rectangle 5"/>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p:spPr>
        <p:txBody>
          <a:bodyPr vert="horz" wrap="square" lIns="89534" tIns="44767" rIns="89534" bIns="44767" numCol="1" anchor="b" anchorCtr="0" compatLnSpc="1">
            <a:prstTxWarp prst="textNoShape">
              <a:avLst/>
            </a:prstTxWarp>
          </a:bodyPr>
          <a:lstStyle>
            <a:lvl1pPr algn="r" defTabSz="873125" eaLnBrk="0" hangingPunct="0">
              <a:defRPr sz="1100">
                <a:latin typeface="Arial" charset="0"/>
              </a:defRPr>
            </a:lvl1pPr>
          </a:lstStyle>
          <a:p>
            <a:pPr>
              <a:defRPr/>
            </a:pPr>
            <a:fld id="{24002C30-1FF4-41F0-9FB5-09DD1B67132B}" type="slidenum">
              <a:rPr lang="en-US"/>
              <a:pPr>
                <a:defRPr/>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2300" tIns="46150" rIns="92300" bIns="46150" numCol="1" anchor="t" anchorCtr="0" compatLnSpc="1">
            <a:prstTxWarp prst="textNoShape">
              <a:avLst/>
            </a:prstTxWarp>
          </a:bodyPr>
          <a:lstStyle>
            <a:lvl1pPr defTabSz="923925" eaLnBrk="0" hangingPunct="0">
              <a:defRPr sz="1100">
                <a:latin typeface="Arial" charset="0"/>
              </a:defRPr>
            </a:lvl1pPr>
          </a:lstStyle>
          <a:p>
            <a:pPr>
              <a:defRPr/>
            </a:pPr>
            <a:endParaRPr lang="en-US"/>
          </a:p>
        </p:txBody>
      </p:sp>
      <p:sp>
        <p:nvSpPr>
          <p:cNvPr id="14339" name="Rectangle 3"/>
          <p:cNvSpPr>
            <a:spLocks noGrp="1" noChangeArrowheads="1"/>
          </p:cNvSpPr>
          <p:nvPr>
            <p:ph type="dt" idx="1"/>
          </p:nvPr>
        </p:nvSpPr>
        <p:spPr bwMode="auto">
          <a:xfrm>
            <a:off x="3971925" y="0"/>
            <a:ext cx="3038475" cy="463550"/>
          </a:xfrm>
          <a:prstGeom prst="rect">
            <a:avLst/>
          </a:prstGeom>
          <a:noFill/>
          <a:ln w="9525">
            <a:noFill/>
            <a:miter lim="800000"/>
            <a:headEnd/>
            <a:tailEnd/>
          </a:ln>
        </p:spPr>
        <p:txBody>
          <a:bodyPr vert="horz" wrap="square" lIns="92300" tIns="46150" rIns="92300" bIns="46150" numCol="1" anchor="t" anchorCtr="0" compatLnSpc="1">
            <a:prstTxWarp prst="textNoShape">
              <a:avLst/>
            </a:prstTxWarp>
          </a:bodyPr>
          <a:lstStyle>
            <a:lvl1pPr algn="r" defTabSz="923925" eaLnBrk="0" hangingPunct="0">
              <a:defRPr sz="1100">
                <a:latin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2688" y="698500"/>
            <a:ext cx="4648200" cy="348615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35038" y="4416425"/>
            <a:ext cx="5140325" cy="4181475"/>
          </a:xfrm>
          <a:prstGeom prst="rect">
            <a:avLst/>
          </a:prstGeom>
          <a:noFill/>
          <a:ln w="9525">
            <a:noFill/>
            <a:miter lim="800000"/>
            <a:headEnd/>
            <a:tailEnd/>
          </a:ln>
        </p:spPr>
        <p:txBody>
          <a:bodyPr vert="horz" wrap="square" lIns="92300" tIns="46150" rIns="92300" bIns="461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32850"/>
            <a:ext cx="3038475" cy="463550"/>
          </a:xfrm>
          <a:prstGeom prst="rect">
            <a:avLst/>
          </a:prstGeom>
          <a:noFill/>
          <a:ln w="9525">
            <a:noFill/>
            <a:miter lim="800000"/>
            <a:headEnd/>
            <a:tailEnd/>
          </a:ln>
        </p:spPr>
        <p:txBody>
          <a:bodyPr vert="horz" wrap="square" lIns="92300" tIns="46150" rIns="92300" bIns="46150" numCol="1" anchor="b" anchorCtr="0" compatLnSpc="1">
            <a:prstTxWarp prst="textNoShape">
              <a:avLst/>
            </a:prstTxWarp>
          </a:bodyPr>
          <a:lstStyle>
            <a:lvl1pPr defTabSz="923925" eaLnBrk="0" hangingPunct="0">
              <a:defRPr sz="1100">
                <a:latin typeface="Arial" charset="0"/>
              </a:defRPr>
            </a:lvl1pPr>
          </a:lstStyle>
          <a:p>
            <a:pPr>
              <a:defRPr/>
            </a:pPr>
            <a:endParaRPr lang="en-US"/>
          </a:p>
        </p:txBody>
      </p:sp>
      <p:sp>
        <p:nvSpPr>
          <p:cNvPr id="14343"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p:spPr>
        <p:txBody>
          <a:bodyPr vert="horz" wrap="square" lIns="92300" tIns="46150" rIns="92300" bIns="46150" numCol="1" anchor="b" anchorCtr="0" compatLnSpc="1">
            <a:prstTxWarp prst="textNoShape">
              <a:avLst/>
            </a:prstTxWarp>
          </a:bodyPr>
          <a:lstStyle>
            <a:lvl1pPr algn="r" defTabSz="923925" eaLnBrk="0" hangingPunct="0">
              <a:defRPr sz="1100">
                <a:latin typeface="Arial" charset="0"/>
              </a:defRPr>
            </a:lvl1pPr>
          </a:lstStyle>
          <a:p>
            <a:pPr>
              <a:defRPr/>
            </a:pPr>
            <a:fld id="{9ACB7B90-FC09-4A6C-988F-B48FD7232D68}"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ＭＳ Ｐゴシック" pitchFamily="-128"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28"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28"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28"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2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teachingchannel.org/videos/sorting-classifying-equations-overview?fd=1"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www.teachingchannel.org/videos/think-pair-share-lesson-idea" TargetMode="External"/><Relationship Id="rId4" Type="http://schemas.openxmlformats.org/officeDocument/2006/relationships/hyperlink" Target="https://www.teachingchannel.org/videos/sorting-classifying-equations-discussion"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txBox="1">
            <a:spLocks noGrp="1" noChangeArrowheads="1"/>
          </p:cNvSpPr>
          <p:nvPr/>
        </p:nvSpPr>
        <p:spPr bwMode="auto">
          <a:xfrm>
            <a:off x="3971925" y="8832850"/>
            <a:ext cx="3038475" cy="463550"/>
          </a:xfrm>
          <a:prstGeom prst="rect">
            <a:avLst/>
          </a:prstGeom>
          <a:noFill/>
          <a:ln w="9525">
            <a:noFill/>
            <a:miter lim="800000"/>
            <a:headEnd/>
            <a:tailEnd/>
          </a:ln>
        </p:spPr>
        <p:txBody>
          <a:bodyPr lIns="92300" tIns="46150" rIns="92300" bIns="46150" anchor="b"/>
          <a:lstStyle/>
          <a:p>
            <a:pPr algn="r" defTabSz="923925" eaLnBrk="0" hangingPunct="0"/>
            <a:fld id="{A33015C7-3333-4CB0-BC73-D136808FF1D8}" type="slidenum">
              <a:rPr lang="en-US" sz="1100">
                <a:latin typeface="Arial" charset="0"/>
              </a:rPr>
              <a:pPr algn="r" defTabSz="923925" eaLnBrk="0" hangingPunct="0"/>
              <a:t>1</a:t>
            </a:fld>
            <a:endParaRPr lang="en-US" sz="1100">
              <a:latin typeface="Arial" charset="0"/>
            </a:endParaRPr>
          </a:p>
        </p:txBody>
      </p:sp>
      <p:sp>
        <p:nvSpPr>
          <p:cNvPr id="17410" name="Slide Image Placeholder 1"/>
          <p:cNvSpPr>
            <a:spLocks noGrp="1" noRot="1" noChangeAspect="1" noTextEdit="1"/>
          </p:cNvSpPr>
          <p:nvPr>
            <p:ph type="sldImg"/>
          </p:nvPr>
        </p:nvSpPr>
        <p:spPr>
          <a:ln/>
        </p:spPr>
      </p:sp>
      <p:sp>
        <p:nvSpPr>
          <p:cNvPr id="17411" name="Slide Number Placeholder 3"/>
          <p:cNvSpPr txBox="1">
            <a:spLocks noGrp="1"/>
          </p:cNvSpPr>
          <p:nvPr/>
        </p:nvSpPr>
        <p:spPr bwMode="auto">
          <a:xfrm>
            <a:off x="3971925" y="8832850"/>
            <a:ext cx="3038475" cy="463550"/>
          </a:xfrm>
          <a:prstGeom prst="rect">
            <a:avLst/>
          </a:prstGeom>
          <a:noFill/>
          <a:ln w="9525">
            <a:noFill/>
            <a:miter lim="800000"/>
            <a:headEnd/>
            <a:tailEnd/>
          </a:ln>
        </p:spPr>
        <p:txBody>
          <a:bodyPr lIns="92300" tIns="46150" rIns="92300" bIns="46150" anchor="b"/>
          <a:lstStyle/>
          <a:p>
            <a:pPr algn="r" defTabSz="923925" eaLnBrk="0" hangingPunct="0"/>
            <a:fld id="{FD3D6DE1-8B19-43F1-8475-CAB9E5294F0C}" type="slidenum">
              <a:rPr lang="en-US" sz="1100">
                <a:latin typeface="Arial" charset="0"/>
              </a:rPr>
              <a:pPr algn="r" defTabSz="923925" eaLnBrk="0" hangingPunct="0"/>
              <a:t>1</a:t>
            </a:fld>
            <a:endParaRPr lang="en-US" sz="1100">
              <a:latin typeface="Arial" charset="0"/>
            </a:endParaRPr>
          </a:p>
        </p:txBody>
      </p:sp>
      <p:sp>
        <p:nvSpPr>
          <p:cNvPr id="17412" name="Footer Placeholder 4"/>
          <p:cNvSpPr txBox="1">
            <a:spLocks noGrp="1"/>
          </p:cNvSpPr>
          <p:nvPr/>
        </p:nvSpPr>
        <p:spPr bwMode="auto">
          <a:xfrm>
            <a:off x="0" y="8832850"/>
            <a:ext cx="3038475" cy="463550"/>
          </a:xfrm>
          <a:prstGeom prst="rect">
            <a:avLst/>
          </a:prstGeom>
          <a:noFill/>
          <a:ln w="9525">
            <a:noFill/>
            <a:miter lim="800000"/>
            <a:headEnd/>
            <a:tailEnd/>
          </a:ln>
        </p:spPr>
        <p:txBody>
          <a:bodyPr lIns="92300" tIns="46150" rIns="92300" bIns="46150" anchor="b"/>
          <a:lstStyle/>
          <a:p>
            <a:pPr defTabSz="923925" eaLnBrk="0" hangingPunct="0"/>
            <a:endParaRPr lang="en-US" sz="1100">
              <a:latin typeface="Arial" charset="0"/>
            </a:endParaRPr>
          </a:p>
        </p:txBody>
      </p:sp>
      <p:sp>
        <p:nvSpPr>
          <p:cNvPr id="17413" name="Notes Placeholder 5"/>
          <p:cNvSpPr>
            <a:spLocks noGrp="1"/>
          </p:cNvSpPr>
          <p:nvPr>
            <p:ph type="body" idx="1"/>
          </p:nvPr>
        </p:nvSpPr>
        <p:spPr>
          <a:noFill/>
          <a:ln/>
        </p:spPr>
        <p:txBody>
          <a:bodyPr/>
          <a:lstStyle/>
          <a:p>
            <a:r>
              <a:rPr lang="en-US" smtClean="0">
                <a:ea typeface="ＭＳ Ｐゴシック"/>
              </a:rPr>
              <a:t>If you want, point out the backing of both DE and AEA in this work for the IC</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lIns="92286" tIns="46144" rIns="92286" bIns="46144"/>
          <a:lstStyle/>
          <a:p>
            <a:r>
              <a:rPr lang="en-US" smtClean="0">
                <a:ea typeface="ＭＳ Ｐゴシック"/>
              </a:rPr>
              <a:t>Explain that these will appear again at the end of the day.  At that time, you will see if you have met them or are part way there.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r>
              <a:rPr lang="en-US" dirty="0" smtClean="0">
                <a:ea typeface="ＭＳ Ｐゴシック"/>
              </a:rPr>
              <a:t>Give participants time to create their own personal learning goals and success </a:t>
            </a:r>
            <a:r>
              <a:rPr lang="en-US" dirty="0" err="1" smtClean="0">
                <a:ea typeface="ＭＳ Ｐゴシック"/>
              </a:rPr>
              <a:t>criterial</a:t>
            </a:r>
            <a:r>
              <a:rPr lang="en-US" dirty="0" smtClean="0">
                <a:ea typeface="ＭＳ Ｐゴシック"/>
              </a:rPr>
              <a:t> for their work in IC Mathematics. Give the option of students sharing their writing with others.  Also remind participants that they can revisit these goals and success criteria to map their progress and also to alter the goals or success criteria.</a:t>
            </a:r>
          </a:p>
          <a:p>
            <a:endParaRPr lang="en-US" dirty="0" smtClean="0">
              <a:ea typeface="ＭＳ Ｐゴシック"/>
            </a:endParaRPr>
          </a:p>
          <a:p>
            <a:r>
              <a:rPr lang="en-US" dirty="0" smtClean="0">
                <a:ea typeface="ＭＳ Ｐゴシック"/>
              </a:rPr>
              <a:t>Although participants can use the goals that are established for this professional development, they need to adapt them or to create goals that are uniquely theirs and that will reflect what they want to attain not only during this professional development but also to continued work in Iowa Core mathematics. </a:t>
            </a:r>
          </a:p>
          <a:p>
            <a:endParaRPr lang="en-US" dirty="0" smtClean="0">
              <a:ea typeface="ＭＳ Ｐゴシック"/>
            </a:endParaRPr>
          </a:p>
          <a:p>
            <a:pPr>
              <a:buFont typeface="Wingdings 2" pitchFamily="18" charset="2"/>
              <a:buNone/>
            </a:pPr>
            <a:r>
              <a:rPr lang="en-US" sz="1200" dirty="0" smtClean="0"/>
              <a:t>Reflect on:</a:t>
            </a:r>
          </a:p>
          <a:p>
            <a:r>
              <a:rPr lang="en-US" sz="1200" dirty="0" smtClean="0"/>
              <a:t>your professional development plan</a:t>
            </a:r>
          </a:p>
          <a:p>
            <a:r>
              <a:rPr lang="en-US" sz="1200" dirty="0" smtClean="0"/>
              <a:t>your math content knowledge</a:t>
            </a:r>
          </a:p>
          <a:p>
            <a:r>
              <a:rPr lang="en-US" sz="1200" dirty="0" smtClean="0"/>
              <a:t>your math pedagogy</a:t>
            </a:r>
          </a:p>
          <a:p>
            <a:r>
              <a:rPr lang="en-US" sz="1200" dirty="0" smtClean="0"/>
              <a:t>your students needs and learning</a:t>
            </a:r>
          </a:p>
          <a:p>
            <a:r>
              <a:rPr lang="en-US" sz="1200" dirty="0" smtClean="0"/>
              <a:t>whatever will focus you on making your learning goals.</a:t>
            </a:r>
            <a:endParaRPr lang="en-US" dirty="0" smtClean="0"/>
          </a:p>
          <a:p>
            <a:endParaRPr lang="en-US" dirty="0" smtClean="0">
              <a:ea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Reminder: Le less helpful (Dan Meyer)</a:t>
            </a:r>
          </a:p>
          <a:p>
            <a:endParaRPr lang="en-US" dirty="0" smtClean="0"/>
          </a:p>
          <a:p>
            <a:r>
              <a:rPr lang="en-US" dirty="0" smtClean="0"/>
              <a:t>Use as example: When</a:t>
            </a:r>
            <a:r>
              <a:rPr lang="en-US" baseline="0" dirty="0" smtClean="0"/>
              <a:t> is it a task and when it is a non-task?</a:t>
            </a:r>
          </a:p>
          <a:p>
            <a:endParaRPr lang="en-US" baseline="0" dirty="0" smtClean="0"/>
          </a:p>
          <a:p>
            <a:r>
              <a:rPr lang="en-US" baseline="0" dirty="0" smtClean="0"/>
              <a:t>Levels of cognitive demand:</a:t>
            </a:r>
          </a:p>
          <a:p>
            <a:r>
              <a:rPr lang="en-US" baseline="0" dirty="0" smtClean="0"/>
              <a:t>This is the first and foremost considerations- is the task cognitively demanding?</a:t>
            </a:r>
          </a:p>
          <a:p>
            <a:r>
              <a:rPr lang="en-US" baseline="0" dirty="0" smtClean="0"/>
              <a:t>Higher order thinking tasks involve connection making, analyzing information, drawing conclusions</a:t>
            </a:r>
          </a:p>
          <a:p>
            <a:r>
              <a:rPr lang="en-US" baseline="0" dirty="0" smtClean="0"/>
              <a:t>Non routine tasks are more demanding</a:t>
            </a:r>
          </a:p>
          <a:p>
            <a:r>
              <a:rPr lang="en-US" baseline="0" dirty="0" smtClean="0"/>
              <a:t>Engage students in productive struggle</a:t>
            </a:r>
          </a:p>
          <a:p>
            <a:r>
              <a:rPr lang="en-US" baseline="0" dirty="0" smtClean="0"/>
              <a:t>Make connections to concepts</a:t>
            </a:r>
          </a:p>
          <a:p>
            <a:endParaRPr lang="en-US" baseline="0" dirty="0" smtClean="0"/>
          </a:p>
          <a:p>
            <a:r>
              <a:rPr lang="en-US" baseline="0" dirty="0" smtClean="0"/>
              <a:t>Multiple entry and exit points:</a:t>
            </a:r>
          </a:p>
          <a:p>
            <a:r>
              <a:rPr lang="en-US" baseline="0" dirty="0" smtClean="0"/>
              <a:t>Varying degrees of challenge</a:t>
            </a:r>
          </a:p>
          <a:p>
            <a:r>
              <a:rPr lang="en-US" baseline="0" dirty="0" smtClean="0"/>
              <a:t>Can be approached in a variety of ways </a:t>
            </a:r>
          </a:p>
          <a:p>
            <a:r>
              <a:rPr lang="en-US" baseline="0" dirty="0" smtClean="0"/>
              <a:t>Various ways to demonstrate understanding-picture, writing, equations, act out, </a:t>
            </a:r>
            <a:r>
              <a:rPr lang="en-US" baseline="0" dirty="0" err="1" smtClean="0"/>
              <a:t>manipulatives</a:t>
            </a:r>
            <a:endParaRPr lang="en-US" baseline="0" dirty="0" smtClean="0"/>
          </a:p>
          <a:p>
            <a:r>
              <a:rPr lang="en-US" baseline="0" dirty="0" smtClean="0"/>
              <a:t>Accessible to all</a:t>
            </a:r>
          </a:p>
          <a:p>
            <a:endParaRPr lang="en-US" baseline="0" dirty="0" smtClean="0"/>
          </a:p>
          <a:p>
            <a:r>
              <a:rPr lang="en-US" baseline="0" dirty="0" smtClean="0"/>
              <a:t>How do these characteristics support the 6 shifts?</a:t>
            </a:r>
          </a:p>
          <a:p>
            <a:r>
              <a:rPr lang="en-US" baseline="0" dirty="0" smtClean="0"/>
              <a:t>Focus</a:t>
            </a:r>
          </a:p>
          <a:p>
            <a:r>
              <a:rPr lang="en-US" baseline="0" dirty="0" smtClean="0"/>
              <a:t>Coherence</a:t>
            </a:r>
          </a:p>
          <a:p>
            <a:r>
              <a:rPr lang="en-US" baseline="0" dirty="0" smtClean="0"/>
              <a:t>Application</a:t>
            </a:r>
          </a:p>
          <a:p>
            <a:r>
              <a:rPr lang="en-US" baseline="0" dirty="0" smtClean="0"/>
              <a:t>Fluency</a:t>
            </a:r>
          </a:p>
          <a:p>
            <a:r>
              <a:rPr lang="en-US" baseline="0" dirty="0" smtClean="0"/>
              <a:t>Deep Understanding</a:t>
            </a:r>
          </a:p>
          <a:p>
            <a:r>
              <a:rPr lang="en-US" baseline="0" dirty="0" smtClean="0"/>
              <a:t>Dual Intensity</a:t>
            </a:r>
          </a:p>
          <a:p>
            <a:endParaRPr lang="en-US" baseline="0" dirty="0" smtClean="0"/>
          </a:p>
          <a:p>
            <a:r>
              <a:rPr lang="en-US" b="1" baseline="0" dirty="0" smtClean="0"/>
              <a:t>JOURNAL:</a:t>
            </a:r>
          </a:p>
          <a:p>
            <a:r>
              <a:rPr lang="en-US" b="1" baseline="0" dirty="0" smtClean="0"/>
              <a:t>RECORDTHE MAJOR POINTS ABOUT RICH MATHEMATICAL TASKS THAT YOU NEED TO REMEMBER.</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a:t>
            </a:r>
            <a:r>
              <a:rPr lang="en-US" baseline="0" dirty="0" smtClean="0"/>
              <a:t> webpage for highlights of the characteristics of this assessment</a:t>
            </a:r>
          </a:p>
          <a:p>
            <a:r>
              <a:rPr lang="en-US" baseline="0" dirty="0" smtClean="0"/>
              <a:t>Down load examples as PDFs to show from the website – they are too large to paste in here.</a:t>
            </a:r>
          </a:p>
          <a:p>
            <a:endParaRPr lang="en-US" baseline="0" dirty="0" smtClean="0"/>
          </a:p>
          <a:p>
            <a:r>
              <a:rPr lang="en-US" baseline="0" dirty="0" smtClean="0"/>
              <a:t>Notes from Webinar:</a:t>
            </a:r>
          </a:p>
          <a:p>
            <a:r>
              <a:rPr lang="en-US" baseline="0" dirty="0" smtClean="0"/>
              <a:t>4 Big Ideas assessed: Concepts and Procedures, Problem Solving, Communication and Reasoning, and Modeling and Data Analysis</a:t>
            </a:r>
          </a:p>
          <a:p>
            <a:endParaRPr lang="en-US" baseline="0" dirty="0" smtClean="0"/>
          </a:p>
          <a:p>
            <a:r>
              <a:rPr lang="en-US" baseline="0" dirty="0" smtClean="0"/>
              <a:t>Adaptive tests and performances</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We’ll begin our study of the domains with Ratio &amp; Proportional Reasoning, Expressions</a:t>
            </a:r>
            <a:r>
              <a:rPr lang="en-US" baseline="0" dirty="0" smtClean="0"/>
              <a:t> &amp; Equations, and Functions as they make a bundle of algebraic thinking and reasoning</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Solve</a:t>
            </a:r>
            <a:r>
              <a:rPr lang="en-US" baseline="0" dirty="0" smtClean="0"/>
              <a:t> this problem</a:t>
            </a:r>
          </a:p>
          <a:p>
            <a:pPr marL="228600" indent="-228600">
              <a:buNone/>
            </a:pPr>
            <a:r>
              <a:rPr lang="en-US" baseline="0" dirty="0" smtClean="0"/>
              <a:t>5 miles in 1 hour; it takes 1/5 of an hour for each 1 mile</a:t>
            </a:r>
          </a:p>
          <a:p>
            <a:pPr marL="228600" indent="-228600">
              <a:buAutoNum type="arabicPeriod"/>
            </a:pPr>
            <a:r>
              <a:rPr lang="en-US" baseline="0" dirty="0" smtClean="0"/>
              <a:t>Identify the understandings and generalizations students should make with this problem</a:t>
            </a:r>
          </a:p>
          <a:p>
            <a:pPr marL="228600" indent="-228600">
              <a:buAutoNum type="arabicPeriod"/>
            </a:pPr>
            <a:r>
              <a:rPr lang="en-US" baseline="0" dirty="0" smtClean="0"/>
              <a:t>Link to the content standards </a:t>
            </a:r>
          </a:p>
          <a:p>
            <a:pPr marL="228600" indent="-228600">
              <a:buAutoNum type="arabicPeriod"/>
            </a:pPr>
            <a:r>
              <a:rPr lang="en-US" baseline="0" dirty="0" smtClean="0"/>
              <a:t>Link to the standards for mathematical practice</a:t>
            </a:r>
          </a:p>
          <a:p>
            <a:pPr marL="228600" indent="-228600">
              <a:buAutoNum type="arabicPeriod"/>
            </a:pPr>
            <a:r>
              <a:rPr lang="en-US" baseline="0" dirty="0" smtClean="0"/>
              <a:t>Does this problem have any of the characteristics of rich tasks we’d want to use with students?</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JOURNAL:</a:t>
            </a:r>
          </a:p>
          <a:p>
            <a:r>
              <a:rPr lang="en-US" b="1" dirty="0" smtClean="0"/>
              <a:t>WHAT</a:t>
            </a:r>
            <a:r>
              <a:rPr lang="en-US" b="1" baseline="0" dirty="0" smtClean="0"/>
              <a:t> IS YOUR RESPONSE TO THIS QUESTION?</a:t>
            </a:r>
            <a:endParaRPr lang="en-US" b="1"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Follow up question:</a:t>
            </a:r>
          </a:p>
          <a:p>
            <a:r>
              <a:rPr lang="en-US" dirty="0" smtClean="0"/>
              <a:t>Does</a:t>
            </a:r>
            <a:r>
              <a:rPr lang="en-US" baseline="0" dirty="0" smtClean="0"/>
              <a:t> this man exhibit the habits of mind that we’d like to instill in our students?</a:t>
            </a:r>
            <a:br>
              <a:rPr lang="en-US" baseline="0" dirty="0" smtClean="0"/>
            </a:br>
            <a:r>
              <a:rPr lang="en-US" baseline="0" dirty="0" smtClean="0"/>
              <a:t>Justify your answer against the mathematical practices.</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at</a:t>
            </a:r>
            <a:r>
              <a:rPr lang="en-US" baseline="0" dirty="0" smtClean="0"/>
              <a:t> your table for 1 minute about this question</a:t>
            </a:r>
          </a:p>
          <a:p>
            <a:pPr>
              <a:buFont typeface="Arial" pitchFamily="34" charset="0"/>
              <a:buChar char="•"/>
            </a:pPr>
            <a:r>
              <a:rPr lang="en-US" baseline="0" dirty="0" smtClean="0"/>
              <a:t>To get kids to think outside the box?</a:t>
            </a:r>
          </a:p>
          <a:p>
            <a:pPr>
              <a:buFont typeface="Arial" pitchFamily="34" charset="0"/>
              <a:buChar char="•"/>
            </a:pPr>
            <a:r>
              <a:rPr lang="en-US" baseline="0" dirty="0" smtClean="0"/>
              <a:t>To get kids to dream?</a:t>
            </a:r>
          </a:p>
          <a:p>
            <a:pPr>
              <a:buFont typeface="Arial" pitchFamily="34" charset="0"/>
              <a:buChar char="•"/>
            </a:pPr>
            <a:r>
              <a:rPr lang="en-US" baseline="0" dirty="0" smtClean="0"/>
              <a:t>To get kids to …..</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Teaching</a:t>
            </a:r>
            <a:r>
              <a:rPr lang="en-US" baseline="0" dirty="0" smtClean="0"/>
              <a:t> Channel Videos</a:t>
            </a:r>
          </a:p>
          <a:p>
            <a:endParaRPr lang="en-US" baseline="0" dirty="0" smtClean="0"/>
          </a:p>
          <a:p>
            <a:r>
              <a:rPr lang="en-US" baseline="0" dirty="0" smtClean="0"/>
              <a:t>Sorting and Classifying Equations (8)</a:t>
            </a:r>
          </a:p>
          <a:p>
            <a:r>
              <a:rPr lang="en-US" dirty="0" smtClean="0">
                <a:hlinkClick r:id="rId3"/>
              </a:rPr>
              <a:t>https://www.teachingchannel.org/videos/sorting-classifying-equations-overview?fd=1</a:t>
            </a:r>
            <a:endParaRPr lang="en-US" dirty="0" smtClean="0"/>
          </a:p>
          <a:p>
            <a:endParaRPr lang="en-US" dirty="0" smtClean="0"/>
          </a:p>
          <a:p>
            <a:r>
              <a:rPr lang="en-US" dirty="0" smtClean="0"/>
              <a:t>Sorting and Classifying</a:t>
            </a:r>
            <a:r>
              <a:rPr lang="en-US" baseline="0" dirty="0" smtClean="0"/>
              <a:t> Equations Discussion (8)</a:t>
            </a:r>
          </a:p>
          <a:p>
            <a:r>
              <a:rPr lang="en-US" dirty="0" smtClean="0">
                <a:hlinkClick r:id="rId4"/>
              </a:rPr>
              <a:t>https://www.teachingchannel.org/videos/sorting-classifying-equations-discussion</a:t>
            </a:r>
            <a:endParaRPr lang="en-US" dirty="0" smtClean="0"/>
          </a:p>
          <a:p>
            <a:endParaRPr lang="en-US" dirty="0" smtClean="0"/>
          </a:p>
          <a:p>
            <a:r>
              <a:rPr lang="en-US" smtClean="0"/>
              <a:t>Think/Pair/Share</a:t>
            </a:r>
            <a:r>
              <a:rPr lang="en-US" baseline="0" smtClean="0"/>
              <a:t> </a:t>
            </a:r>
            <a:r>
              <a:rPr lang="en-US" baseline="0" dirty="0" smtClean="0"/>
              <a:t>to practice Simplifying Expressions</a:t>
            </a:r>
          </a:p>
          <a:p>
            <a:r>
              <a:rPr lang="en-US" dirty="0" smtClean="0">
                <a:hlinkClick r:id="rId5"/>
              </a:rPr>
              <a:t>https://www.teachingchannel.org/videos/think-pair-share-lesson-idea</a:t>
            </a:r>
            <a:endParaRPr lang="en-US" dirty="0" smtClean="0"/>
          </a:p>
          <a:p>
            <a:r>
              <a:rPr lang="en-US" dirty="0" smtClean="0"/>
              <a:t>4 minutes</a:t>
            </a:r>
          </a:p>
          <a:p>
            <a:r>
              <a:rPr lang="en-US" dirty="0" smtClean="0"/>
              <a:t>7</a:t>
            </a:r>
            <a:r>
              <a:rPr lang="en-US" baseline="30000" dirty="0" smtClean="0"/>
              <a:t>th</a:t>
            </a:r>
            <a:r>
              <a:rPr lang="en-US" dirty="0" smtClean="0"/>
              <a:t> grade</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29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a typeface="ＭＳ Ｐゴシック"/>
              </a:rPr>
              <a:t>These practices rest on important “processes and proficiencies” with longstanding importance in mathematics education. The first of these are the </a:t>
            </a:r>
            <a:r>
              <a:rPr lang="en-US" b="1" dirty="0" smtClean="0">
                <a:solidFill>
                  <a:srgbClr val="7030A0"/>
                </a:solidFill>
                <a:ea typeface="ＭＳ Ｐゴシック"/>
              </a:rPr>
              <a:t>NCTM process standards of problem solving, reasoning and proof,  communication, representation, and connections</a:t>
            </a:r>
            <a:r>
              <a:rPr lang="en-US" dirty="0" smtClean="0">
                <a:ea typeface="ＭＳ Ｐゴシック"/>
              </a:rPr>
              <a:t>. The second are the strands of mathematical proficiency specified in the </a:t>
            </a:r>
            <a:r>
              <a:rPr lang="en-US" b="1" dirty="0" smtClean="0">
                <a:solidFill>
                  <a:srgbClr val="7030A0"/>
                </a:solidFill>
                <a:ea typeface="ＭＳ Ｐゴシック"/>
              </a:rPr>
              <a:t>National Research Council’s report  </a:t>
            </a:r>
            <a:r>
              <a:rPr lang="en-US" b="1" i="1" dirty="0" smtClean="0">
                <a:solidFill>
                  <a:srgbClr val="7030A0"/>
                </a:solidFill>
                <a:ea typeface="ＭＳ Ｐゴシック"/>
              </a:rPr>
              <a:t>Adding It Up:</a:t>
            </a:r>
          </a:p>
          <a:p>
            <a:pPr lvl="1"/>
            <a:r>
              <a:rPr lang="en-US" b="1" dirty="0" smtClean="0">
                <a:solidFill>
                  <a:srgbClr val="C00000"/>
                </a:solidFill>
                <a:ea typeface="ＭＳ Ｐゴシック"/>
              </a:rPr>
              <a:t>adaptive reasoning</a:t>
            </a:r>
            <a:r>
              <a:rPr lang="en-US" dirty="0" smtClean="0">
                <a:ea typeface="ＭＳ Ｐゴシック"/>
              </a:rPr>
              <a:t>, </a:t>
            </a:r>
          </a:p>
          <a:p>
            <a:pPr lvl="1"/>
            <a:r>
              <a:rPr lang="en-US" b="1" dirty="0" smtClean="0">
                <a:solidFill>
                  <a:srgbClr val="546422"/>
                </a:solidFill>
                <a:ea typeface="ＭＳ Ｐゴシック"/>
              </a:rPr>
              <a:t>strategic competence</a:t>
            </a:r>
            <a:r>
              <a:rPr lang="en-US" dirty="0" smtClean="0">
                <a:solidFill>
                  <a:srgbClr val="546422"/>
                </a:solidFill>
                <a:ea typeface="ＭＳ Ｐゴシック"/>
              </a:rPr>
              <a:t>, </a:t>
            </a:r>
          </a:p>
          <a:p>
            <a:pPr lvl="1"/>
            <a:r>
              <a:rPr lang="en-US" b="1" dirty="0" smtClean="0">
                <a:solidFill>
                  <a:srgbClr val="02303E"/>
                </a:solidFill>
                <a:ea typeface="ＭＳ Ｐゴシック"/>
              </a:rPr>
              <a:t>conceptual understanding </a:t>
            </a:r>
            <a:r>
              <a:rPr lang="en-US" dirty="0" smtClean="0">
                <a:solidFill>
                  <a:srgbClr val="02303E"/>
                </a:solidFill>
                <a:ea typeface="ＭＳ Ｐゴシック"/>
              </a:rPr>
              <a:t>(comprehension of mathematical concepts,  operations and relations), </a:t>
            </a:r>
          </a:p>
          <a:p>
            <a:pPr lvl="1"/>
            <a:r>
              <a:rPr lang="en-US" b="1" dirty="0" smtClean="0">
                <a:solidFill>
                  <a:srgbClr val="004E6D"/>
                </a:solidFill>
                <a:ea typeface="ＭＳ Ｐゴシック"/>
              </a:rPr>
              <a:t>procedural fluency </a:t>
            </a:r>
            <a:r>
              <a:rPr lang="en-US" dirty="0" smtClean="0">
                <a:solidFill>
                  <a:srgbClr val="004E6D"/>
                </a:solidFill>
                <a:ea typeface="ＭＳ Ｐゴシック"/>
              </a:rPr>
              <a:t>(skill in carrying out procedures flexibly, accurately, efficiently and appropriately), and </a:t>
            </a:r>
          </a:p>
          <a:p>
            <a:pPr lvl="1"/>
            <a:r>
              <a:rPr lang="en-US" b="1" dirty="0" smtClean="0">
                <a:solidFill>
                  <a:srgbClr val="008000"/>
                </a:solidFill>
                <a:ea typeface="ＭＳ Ｐゴシック"/>
              </a:rPr>
              <a:t>productive disposition </a:t>
            </a:r>
            <a:r>
              <a:rPr lang="en-US" dirty="0" smtClean="0">
                <a:solidFill>
                  <a:srgbClr val="008000"/>
                </a:solidFill>
                <a:ea typeface="ＭＳ Ｐゴシック"/>
              </a:rPr>
              <a:t>(habitual inclination to see mathematics as sensible, useful, and worthwhile, coupled with a belief in diligence and one’s own efficacy).</a:t>
            </a:r>
          </a:p>
          <a:p>
            <a:endParaRPr lang="en-US" dirty="0" smtClean="0">
              <a:ea typeface="ＭＳ Ｐゴシック"/>
            </a:endParaRP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34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ea typeface="ＭＳ Ｐゴシック"/>
              </a:rPr>
              <a:t>Forming the first groups:</a:t>
            </a:r>
            <a:endParaRPr lang="en-US" dirty="0" smtClean="0">
              <a:ea typeface="ＭＳ Ｐゴシック"/>
            </a:endParaRPr>
          </a:p>
          <a:p>
            <a:r>
              <a:rPr lang="en-US" dirty="0" smtClean="0">
                <a:ea typeface="ＭＳ Ｐゴシック"/>
              </a:rPr>
              <a:t>Have</a:t>
            </a:r>
            <a:r>
              <a:rPr lang="en-US" baseline="0" dirty="0" smtClean="0">
                <a:ea typeface="ＭＳ Ｐゴシック"/>
              </a:rPr>
              <a:t> </a:t>
            </a:r>
            <a:r>
              <a:rPr lang="en-US" dirty="0" smtClean="0">
                <a:ea typeface="ＭＳ Ｐゴシック"/>
              </a:rPr>
              <a:t>participants number off by 4s (1, 2, 3, 4, 1, 2, 3, 4 ….)</a:t>
            </a:r>
          </a:p>
          <a:p>
            <a:r>
              <a:rPr lang="en-US" dirty="0" smtClean="0">
                <a:ea typeface="ＭＳ Ｐゴシック"/>
              </a:rPr>
              <a:t>The 1’s will be a group, the 2’s will be a group, etc.  Assign each group a different Mathematical Practice.</a:t>
            </a:r>
          </a:p>
          <a:p>
            <a:endParaRPr lang="en-US" dirty="0" smtClean="0">
              <a:ea typeface="ＭＳ Ｐゴシック"/>
            </a:endParaRPr>
          </a:p>
          <a:p>
            <a:r>
              <a:rPr lang="en-US" dirty="0" smtClean="0">
                <a:ea typeface="ＭＳ Ｐゴシック"/>
              </a:rPr>
              <a:t>Assign each of the groups a mathematical practice from pages 8 – 10 in the Iowa Core.</a:t>
            </a:r>
          </a:p>
          <a:p>
            <a:endParaRPr lang="en-US" dirty="0" smtClean="0">
              <a:ea typeface="ＭＳ Ｐゴシック"/>
            </a:endParaRPr>
          </a:p>
          <a:p>
            <a:r>
              <a:rPr lang="en-US" b="1" dirty="0" smtClean="0"/>
              <a:t>JOURNAL: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Arial" charset="0"/>
                <a:ea typeface="ＭＳ Ｐゴシック" pitchFamily="-128" charset="-128"/>
                <a:cs typeface="ＭＳ Ｐゴシック"/>
              </a:rPr>
              <a:t>IN MY GRADE, WHAT WILL I BE PLANNING AND WHAT WILL THE STUDENTS BE DOING THAT WILL REFLECT THE MATHEMATICAL PRACTICE THAT I JUST READ?</a:t>
            </a:r>
          </a:p>
          <a:p>
            <a:endParaRPr lang="en-US" b="1" dirty="0" smtClean="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35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a typeface="ＭＳ Ｐゴシック"/>
              </a:rPr>
              <a:t>Go over this slide since it involves both discussion and creating a poster.</a:t>
            </a:r>
          </a:p>
          <a:p>
            <a:endParaRPr lang="en-US" dirty="0" smtClean="0">
              <a:ea typeface="ＭＳ Ｐゴシック"/>
            </a:endParaRPr>
          </a:p>
          <a:p>
            <a:r>
              <a:rPr lang="en-US" dirty="0" smtClean="0">
                <a:ea typeface="ＭＳ Ｐゴシック"/>
              </a:rPr>
              <a:t>Provide a poster and markers to each group</a:t>
            </a:r>
          </a:p>
          <a:p>
            <a:endParaRPr lang="en-US" dirty="0" smtClean="0">
              <a:ea typeface="ＭＳ Ｐゴシック"/>
            </a:endParaRPr>
          </a:p>
          <a:p>
            <a:r>
              <a:rPr lang="en-US" dirty="0" smtClean="0">
                <a:ea typeface="ＭＳ Ｐゴシック"/>
              </a:rPr>
              <a:t>Divide the poster into 4 quadrants, Label</a:t>
            </a:r>
            <a:r>
              <a:rPr lang="en-US" baseline="0" dirty="0" smtClean="0">
                <a:ea typeface="ＭＳ Ｐゴシック"/>
              </a:rPr>
              <a:t> three like the bullets on the slide, label the fourth Video Notes</a:t>
            </a:r>
          </a:p>
          <a:p>
            <a:endParaRPr lang="en-US" dirty="0" smtClean="0">
              <a:ea typeface="ＭＳ Ｐゴシック"/>
            </a:endParaRP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36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a typeface="ＭＳ Ｐゴシック"/>
              </a:rPr>
              <a:t>Here are three different clips that could be used.  This </a:t>
            </a:r>
            <a:r>
              <a:rPr lang="en-US" dirty="0" err="1" smtClean="0">
                <a:ea typeface="ＭＳ Ｐゴシック"/>
              </a:rPr>
              <a:t>powerpoint</a:t>
            </a:r>
            <a:r>
              <a:rPr lang="en-US" dirty="0" smtClean="0">
                <a:ea typeface="ＭＳ Ｐゴシック"/>
              </a:rPr>
              <a:t> is using the last one.</a:t>
            </a:r>
            <a:endParaRPr lang="en-US" b="1" dirty="0" smtClean="0">
              <a:ea typeface="ＭＳ Ｐゴシック"/>
            </a:endParaRPr>
          </a:p>
          <a:p>
            <a:r>
              <a:rPr lang="en-US" b="1" dirty="0" smtClean="0">
                <a:ea typeface="ＭＳ Ｐゴシック"/>
              </a:rPr>
              <a:t>Probability of Dependent and Independent Events</a:t>
            </a:r>
            <a:r>
              <a:rPr lang="en-US" dirty="0" smtClean="0">
                <a:ea typeface="ＭＳ Ｐゴシック"/>
              </a:rPr>
              <a:t> (6th grade students) http://www.teachingchannel.org/videos/probability-of-dependent-and-independent-events?fd=0</a:t>
            </a:r>
            <a:endParaRPr lang="en-US" b="1" dirty="0" smtClean="0">
              <a:ea typeface="ＭＳ Ｐゴシック"/>
            </a:endParaRPr>
          </a:p>
          <a:p>
            <a:r>
              <a:rPr lang="en-US" b="1" dirty="0" smtClean="0">
                <a:ea typeface="ＭＳ Ｐゴシック"/>
              </a:rPr>
              <a:t>Proportions Trail</a:t>
            </a:r>
            <a:r>
              <a:rPr lang="en-US" dirty="0" smtClean="0">
                <a:ea typeface="ＭＳ Ｐゴシック"/>
              </a:rPr>
              <a:t> (7th grade students)	</a:t>
            </a:r>
          </a:p>
          <a:p>
            <a:r>
              <a:rPr lang="en-US" dirty="0" smtClean="0">
                <a:ea typeface="ＭＳ Ｐゴシック"/>
              </a:rPr>
              <a:t>http://www.teachingchannel.org/videos/proportions-trail?fd=1</a:t>
            </a:r>
            <a:endParaRPr lang="en-US" b="1" dirty="0" smtClean="0">
              <a:ea typeface="ＭＳ Ｐゴシック"/>
            </a:endParaRPr>
          </a:p>
          <a:p>
            <a:r>
              <a:rPr lang="en-US" b="1" dirty="0" smtClean="0">
                <a:ea typeface="ＭＳ Ｐゴシック"/>
              </a:rPr>
              <a:t>Graphing Equations Full Body Style</a:t>
            </a:r>
            <a:r>
              <a:rPr lang="en-US" dirty="0" smtClean="0">
                <a:ea typeface="ＭＳ Ｐゴシック"/>
              </a:rPr>
              <a:t> (Pre-Algebra MS) http://www.teachingchannel.org/videos/graphing-linear-equations-full-body-style?fd=0</a:t>
            </a:r>
          </a:p>
          <a:p>
            <a:r>
              <a:rPr lang="en-US" dirty="0" smtClean="0">
                <a:ea typeface="ＭＳ Ｐゴシック"/>
              </a:rPr>
              <a:t>	</a:t>
            </a:r>
          </a:p>
          <a:p>
            <a:r>
              <a:rPr lang="en-US" dirty="0" smtClean="0">
                <a:ea typeface="ＭＳ Ｐゴシック"/>
              </a:rPr>
              <a:t>After watching this video, complete the chart reflecting on what evidence of your mathematical practice was seen in the video or, if there was none, reflect on what the students could have done to show the practice or how the teacher could have promoted the practice.</a:t>
            </a:r>
          </a:p>
          <a:p>
            <a:r>
              <a:rPr lang="en-US" dirty="0" smtClean="0">
                <a:ea typeface="ＭＳ Ｐゴシック"/>
              </a:rPr>
              <a:t>Direct participants to where you want the posters displayed for the gallery walk. </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38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a typeface="ＭＳ Ｐゴシック"/>
              </a:rPr>
              <a:t>Form groups for the gallery walk.  See instructions found in the facilitators guide</a:t>
            </a:r>
          </a:p>
          <a:p>
            <a:r>
              <a:rPr lang="en-US" dirty="0" smtClean="0">
                <a:ea typeface="ＭＳ Ｐゴシック"/>
              </a:rPr>
              <a:t>Give the expert(s) 1 – 2 minutes to explain and take questions.  Signal the groups to rotate to the next poster and again give 1 -2 minutes. Repeat this process until the groups have visited all posters. With fewer than 16 people, use a gallery walk with just one group.  Or have each person(s) explain the poster s/he made.</a:t>
            </a:r>
          </a:p>
          <a:p>
            <a:endParaRPr lang="en-US" dirty="0" smtClean="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39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40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p:spPr>
        <p:txBody>
          <a:bodyPr/>
          <a:lstStyle/>
          <a:p>
            <a:r>
              <a:rPr lang="en-US" smtClean="0">
                <a:ea typeface="ＭＳ Ｐゴシック"/>
              </a:rPr>
              <a:t>Close this section with journal writing.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a:ln/>
        </p:spPr>
      </p:sp>
      <p:sp>
        <p:nvSpPr>
          <p:cNvPr id="93186" name="Rectangle 3"/>
          <p:cNvSpPr>
            <a:spLocks noGrp="1" noChangeArrowheads="1"/>
          </p:cNvSpPr>
          <p:nvPr>
            <p:ph type="body" idx="1"/>
          </p:nvPr>
        </p:nvSpPr>
        <p:spPr>
          <a:noFill/>
          <a:ln/>
        </p:spPr>
        <p:txBody>
          <a:bodyPr lIns="92286" tIns="46144" rIns="92286" bIns="46144"/>
          <a:lstStyle/>
          <a:p>
            <a:r>
              <a:rPr lang="en-US" smtClean="0">
                <a:ea typeface="ＭＳ Ｐゴシック"/>
              </a:rPr>
              <a:t>Revisit the goals for today, but also ask the students to look at any personal goals that they wrote in their journals.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a:ln/>
        </p:spPr>
      </p:sp>
      <p:sp>
        <p:nvSpPr>
          <p:cNvPr id="95234" name="Rectangle 3"/>
          <p:cNvSpPr>
            <a:spLocks noGrp="1" noChangeArrowheads="1"/>
          </p:cNvSpPr>
          <p:nvPr>
            <p:ph type="body" idx="1"/>
          </p:nvPr>
        </p:nvSpPr>
        <p:spPr>
          <a:noFill/>
          <a:ln/>
        </p:spPr>
        <p:txBody>
          <a:bodyPr lIns="92286" tIns="46144" rIns="92286" bIns="46144"/>
          <a:lstStyle/>
          <a:p>
            <a:r>
              <a:rPr lang="en-US" dirty="0" smtClean="0">
                <a:ea typeface="ＭＳ Ｐゴシック"/>
              </a:rPr>
              <a:t>Revisit the success criteria for today, but also ask the students to look at any success criteria that they wrote in their journals.  At this point you can ask the participants for a signal as to how successful they were (for example, thumbs up, down, or sideways). </a:t>
            </a:r>
          </a:p>
          <a:p>
            <a:endParaRPr lang="en-US" dirty="0" smtClean="0">
              <a:ea typeface="ＭＳ Ｐゴシック"/>
            </a:endParaRPr>
          </a:p>
          <a:p>
            <a:r>
              <a:rPr lang="en-US" b="1" dirty="0" smtClean="0">
                <a:ea typeface="ＭＳ Ｐゴシック"/>
              </a:rPr>
              <a:t>JOURNAL:</a:t>
            </a:r>
          </a:p>
          <a:p>
            <a:r>
              <a:rPr lang="en-US" b="1" dirty="0" smtClean="0">
                <a:ea typeface="ＭＳ Ｐゴシック"/>
              </a:rPr>
              <a:t>HOW</a:t>
            </a:r>
            <a:r>
              <a:rPr lang="en-US" b="1" baseline="0" dirty="0" smtClean="0">
                <a:ea typeface="ＭＳ Ｐゴシック"/>
              </a:rPr>
              <a:t> ARE YOU DOING IN RELATION OF EAECH OF THE SUCCESS CRITERIA:</a:t>
            </a:r>
            <a:endParaRPr lang="en-US" b="1" dirty="0" smtClean="0">
              <a:ea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Restrooms</a:t>
            </a:r>
          </a:p>
          <a:p>
            <a:r>
              <a:rPr lang="en-US" dirty="0" smtClean="0"/>
              <a:t>Breaks</a:t>
            </a:r>
          </a:p>
          <a:p>
            <a:r>
              <a:rPr lang="en-US" dirty="0" smtClean="0"/>
              <a:t>Lunch</a:t>
            </a:r>
          </a:p>
          <a:p>
            <a:endParaRPr lang="en-US" dirty="0" smtClean="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JOURNAL:</a:t>
            </a:r>
          </a:p>
          <a:p>
            <a:r>
              <a:rPr lang="en-US" b="1" dirty="0" smtClean="0"/>
              <a:t>3 NEW IDEAS</a:t>
            </a:r>
          </a:p>
          <a:p>
            <a:r>
              <a:rPr lang="en-US" b="1" dirty="0" smtClean="0"/>
              <a:t>2</a:t>
            </a:r>
            <a:r>
              <a:rPr lang="en-US" b="1" baseline="0" dirty="0" smtClean="0"/>
              <a:t> THINGS I WILL USE</a:t>
            </a:r>
          </a:p>
          <a:p>
            <a:r>
              <a:rPr lang="en-US" b="1" baseline="0" smtClean="0"/>
              <a:t>1 QUESTION I STILL HAVE</a:t>
            </a:r>
            <a:endParaRPr lang="en-US" b="1"/>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47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a:ln/>
        </p:spPr>
      </p:sp>
      <p:sp>
        <p:nvSpPr>
          <p:cNvPr id="97282" name="Rectangle 3"/>
          <p:cNvSpPr>
            <a:spLocks noGrp="1" noChangeArrowheads="1"/>
          </p:cNvSpPr>
          <p:nvPr>
            <p:ph type="body" idx="1"/>
          </p:nvPr>
        </p:nvSpPr>
        <p:spPr>
          <a:noFill/>
          <a:ln/>
        </p:spPr>
        <p:txBody>
          <a:bodyPr/>
          <a:lstStyle/>
          <a:p>
            <a:r>
              <a:rPr lang="en-US" smtClean="0">
                <a:ea typeface="ＭＳ Ｐゴシック"/>
              </a:rPr>
              <a:t>Have participants record a final journaling to one of the prompts:</a:t>
            </a:r>
          </a:p>
          <a:p>
            <a:r>
              <a:rPr lang="en-US" smtClean="0">
                <a:ea typeface="ＭＳ Ｐゴシック"/>
              </a:rPr>
              <a:t>My insights on IC will be…</a:t>
            </a:r>
          </a:p>
          <a:p>
            <a:r>
              <a:rPr lang="en-US" smtClean="0">
                <a:ea typeface="ＭＳ Ｐゴシック"/>
              </a:rPr>
              <a:t>The questions I still have are…</a:t>
            </a:r>
          </a:p>
          <a:p>
            <a:r>
              <a:rPr lang="en-US" smtClean="0">
                <a:ea typeface="ＭＳ Ｐゴシック"/>
              </a:rPr>
              <a:t>What I still need to learn is….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a:ln/>
        </p:spPr>
      </p:sp>
      <p:sp>
        <p:nvSpPr>
          <p:cNvPr id="99330" name="Rectangle 3"/>
          <p:cNvSpPr>
            <a:spLocks noGrp="1" noChangeArrowheads="1"/>
          </p:cNvSpPr>
          <p:nvPr>
            <p:ph type="body" idx="1"/>
          </p:nvPr>
        </p:nvSpPr>
        <p:spPr>
          <a:noFill/>
          <a:ln/>
        </p:spPr>
        <p:txBody>
          <a:bodyPr/>
          <a:lstStyle/>
          <a:p>
            <a:r>
              <a:rPr lang="en-US" smtClean="0">
                <a:ea typeface="ＭＳ Ｐゴシック"/>
              </a:rPr>
              <a:t>Suggest that people use their IC journal between now and next meeting to continue to record questions, comments, and new learning that enhances their learning.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lIns="92286" tIns="46144" rIns="92286" bIns="46144"/>
          <a:lstStyle/>
          <a:p>
            <a:r>
              <a:rPr lang="en-US" dirty="0" smtClean="0">
                <a:ea typeface="ＭＳ Ｐゴシック"/>
              </a:rPr>
              <a:t>We have 2 types of work today.  You will be receiving information, but also working as small groups to investigate the IC Math document.  In order to do all this work, we have some ground rules.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r>
              <a:rPr lang="en-US" dirty="0" smtClean="0">
                <a:ea typeface="ＭＳ Ｐゴシック"/>
              </a:rPr>
              <a:t>A journal can be electronic or paper/pen</a:t>
            </a:r>
          </a:p>
          <a:p>
            <a:endParaRPr lang="en-US" dirty="0" smtClean="0">
              <a:ea typeface="ＭＳ Ｐゴシック"/>
            </a:endParaRPr>
          </a:p>
          <a:p>
            <a:r>
              <a:rPr lang="en-US" dirty="0" smtClean="0"/>
              <a:t>3-2-1</a:t>
            </a:r>
            <a:r>
              <a:rPr lang="en-US" baseline="0" dirty="0" smtClean="0"/>
              <a:t> Feedback &amp; journal prompt sticker</a:t>
            </a:r>
          </a:p>
          <a:p>
            <a:r>
              <a:rPr lang="en-US" sz="1200" kern="1200" dirty="0" smtClean="0">
                <a:solidFill>
                  <a:schemeClr val="tx1"/>
                </a:solidFill>
                <a:latin typeface="Arial" charset="0"/>
                <a:ea typeface="ＭＳ Ｐゴシック" pitchFamily="-128" charset="-128"/>
                <a:cs typeface="ＭＳ Ｐゴシック"/>
              </a:rPr>
              <a:t>3 New ideas</a:t>
            </a:r>
          </a:p>
          <a:p>
            <a:r>
              <a:rPr lang="en-US" sz="1200" kern="1200" dirty="0" smtClean="0">
                <a:solidFill>
                  <a:schemeClr val="tx1"/>
                </a:solidFill>
                <a:latin typeface="Arial" charset="0"/>
                <a:ea typeface="ＭＳ Ｐゴシック" pitchFamily="-128" charset="-128"/>
                <a:cs typeface="ＭＳ Ｐゴシック"/>
              </a:rPr>
              <a:t> </a:t>
            </a:r>
          </a:p>
          <a:p>
            <a:r>
              <a:rPr lang="en-US" sz="1200" kern="1200" dirty="0" smtClean="0">
                <a:solidFill>
                  <a:schemeClr val="tx1"/>
                </a:solidFill>
                <a:latin typeface="Arial" charset="0"/>
                <a:ea typeface="ＭＳ Ｐゴシック" pitchFamily="-128" charset="-128"/>
                <a:cs typeface="ＭＳ Ｐゴシック"/>
              </a:rPr>
              <a:t>2 Things I will use </a:t>
            </a:r>
          </a:p>
          <a:p>
            <a:r>
              <a:rPr lang="en-US" sz="1200" kern="1200" dirty="0" smtClean="0">
                <a:solidFill>
                  <a:schemeClr val="tx1"/>
                </a:solidFill>
                <a:latin typeface="Arial" charset="0"/>
                <a:ea typeface="ＭＳ Ｐゴシック" pitchFamily="-128" charset="-128"/>
                <a:cs typeface="ＭＳ Ｐゴシック"/>
              </a:rPr>
              <a:t> </a:t>
            </a:r>
          </a:p>
          <a:p>
            <a:r>
              <a:rPr lang="en-US" sz="1200" kern="1200" dirty="0" smtClean="0">
                <a:solidFill>
                  <a:schemeClr val="tx1"/>
                </a:solidFill>
                <a:latin typeface="Arial" charset="0"/>
                <a:ea typeface="ＭＳ Ｐゴシック" pitchFamily="-128" charset="-128"/>
                <a:cs typeface="ＭＳ Ｐゴシック"/>
              </a:rPr>
              <a:t>1 Question I still have</a:t>
            </a:r>
          </a:p>
          <a:p>
            <a:endParaRPr lang="en-US" baseline="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r>
              <a:rPr lang="en-US" dirty="0" smtClean="0">
                <a:ea typeface="ＭＳ Ｐゴシック"/>
              </a:rPr>
              <a:t>Go through these reasons with the participants to explain the importance of writing as a learning tool</a:t>
            </a:r>
          </a:p>
          <a:p>
            <a:endParaRPr lang="en-US" dirty="0" smtClean="0">
              <a:ea typeface="ＭＳ Ｐゴシック"/>
            </a:endParaRPr>
          </a:p>
          <a:p>
            <a:r>
              <a:rPr lang="en-US" dirty="0" smtClean="0">
                <a:ea typeface="ＭＳ Ｐゴシック"/>
              </a:rPr>
              <a:t>These</a:t>
            </a:r>
            <a:r>
              <a:rPr lang="en-US" baseline="0" dirty="0" smtClean="0">
                <a:ea typeface="ＭＳ Ｐゴシック"/>
              </a:rPr>
              <a:t> will be collected after each investigation day then returned to you</a:t>
            </a:r>
          </a:p>
          <a:p>
            <a:endParaRPr lang="en-US" baseline="0" dirty="0" smtClean="0">
              <a:ea typeface="ＭＳ Ｐゴシック"/>
            </a:endParaRPr>
          </a:p>
          <a:p>
            <a:r>
              <a:rPr lang="en-US" baseline="0" dirty="0" smtClean="0">
                <a:ea typeface="ＭＳ Ｐゴシック"/>
              </a:rPr>
              <a:t>These are a requirement for credit but an expectation for all</a:t>
            </a:r>
            <a:endParaRPr lang="en-US" dirty="0" smtClean="0">
              <a:ea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r>
              <a:rPr lang="en-US" smtClean="0">
                <a:ea typeface="ＭＳ Ｐゴシック"/>
              </a:rPr>
              <a:t>This is a time for the participants to think back to day 1.  What do you remember, what do you still have questions on, what would you like to learn more about?  This will be the first writing in their journal.  Allow 3 – 5 minutes.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r>
              <a:rPr lang="en-US" smtClean="0">
                <a:ea typeface="ＭＳ Ｐゴシック"/>
              </a:rPr>
              <a:t>After allowing enough time to write, have people partner up to share what they wrote (not necessarily word for word).  After each person has shared, invite sharing of anything people would like to have the entire group hear.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lIns="92286" tIns="46144" rIns="92286" bIns="46144"/>
          <a:lstStyle/>
          <a:p>
            <a:r>
              <a:rPr lang="en-US" smtClean="0">
                <a:ea typeface="ＭＳ Ｐゴシック"/>
              </a:rPr>
              <a:t>These are the goals for this day’s work for the participants here.  </a:t>
            </a:r>
          </a:p>
          <a:p>
            <a:r>
              <a:rPr lang="en-US" smtClean="0">
                <a:ea typeface="ＭＳ Ｐゴシック"/>
              </a:rPr>
              <a:t>Developing a set of learning goals for a course takes what faculty know but don’t always state and puts it into a short list of real concepts that can guide participants and add clarity to teaching and learning.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r>
              <a:rPr lang="en-US" smtClean="0"/>
              <a:t>Foundations for the Investigation Guide </a:t>
            </a:r>
            <a:endParaRPr lang="en-US" dirty="0"/>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88602E2D-4B61-4FD5-A0FC-0F42557296AE}"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Foundations for the Investigation Guide </a:t>
            </a: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CC8A24C-8607-4375-ACE2-D8034B9279A3}"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Foundations for the Investigation Guide </a:t>
            </a: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95F6C4-C079-408C-A04A-CEB2688D0C35}"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chieve_M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Rectangle 3"/>
          <p:cNvSpPr>
            <a:spLocks noGrp="1" noChangeArrowheads="1"/>
          </p:cNvSpPr>
          <p:nvPr>
            <p:ph idx="1"/>
          </p:nvPr>
        </p:nvSpPr>
        <p:spPr bwMode="auto">
          <a:xfrm>
            <a:off x="457200" y="1600200"/>
            <a:ext cx="8229600" cy="4506913"/>
          </a:xfrm>
          <a:prstGeom prst="rect">
            <a:avLst/>
          </a:prstGeom>
          <a:noFill/>
          <a:ln w="9525">
            <a:noFill/>
            <a:miter lim="800000"/>
            <a:headEnd/>
            <a:tailEnd/>
          </a:ln>
        </p:spPr>
        <p:txBody>
          <a:bodyPr/>
          <a:lstStyle/>
          <a:p>
            <a:pPr lvl="0"/>
            <a:r>
              <a:rPr lang="en-US" dirty="0"/>
              <a:t>Click to edit </a:t>
            </a:r>
            <a:r>
              <a:rPr lang="en-US" dirty="0" smtClean="0"/>
              <a:t>Master text </a:t>
            </a:r>
            <a:r>
              <a:rPr lang="en-US" dirty="0"/>
              <a:t>styles</a:t>
            </a:r>
          </a:p>
          <a:p>
            <a:pPr lvl="1"/>
            <a:r>
              <a:rPr lang="en-US" dirty="0"/>
              <a:t>Second level</a:t>
            </a:r>
          </a:p>
          <a:p>
            <a:pPr lvl="2"/>
            <a:r>
              <a:rPr lang="en-US" dirty="0"/>
              <a:t>Third level</a:t>
            </a:r>
          </a:p>
          <a:p>
            <a:pPr lvl="2"/>
            <a:endParaRPr lang="en-US" dirty="0"/>
          </a:p>
        </p:txBody>
      </p:sp>
      <p:sp>
        <p:nvSpPr>
          <p:cNvPr id="4" name="Slide Number Placeholder 24"/>
          <p:cNvSpPr>
            <a:spLocks noGrp="1"/>
          </p:cNvSpPr>
          <p:nvPr>
            <p:ph type="sldNum" sz="quarter" idx="10"/>
          </p:nvPr>
        </p:nvSpPr>
        <p:spPr/>
        <p:txBody>
          <a:bodyPr/>
          <a:lstStyle>
            <a:lvl1pPr algn="r">
              <a:defRPr sz="1200">
                <a:solidFill>
                  <a:schemeClr val="bg1">
                    <a:lumMod val="65000"/>
                  </a:schemeClr>
                </a:solidFill>
              </a:defRPr>
            </a:lvl1pPr>
          </a:lstStyle>
          <a:p>
            <a:pPr>
              <a:defRPr/>
            </a:pPr>
            <a:fld id="{D57D3B0D-F613-49C4-AA44-E09C63F87213}" type="slidenum">
              <a:rPr lang="en-US"/>
              <a:pPr>
                <a:defRPr/>
              </a:pPr>
              <a:t>‹#›</a:t>
            </a:fld>
            <a:endParaRPr lang="en-US" dirty="0"/>
          </a:p>
        </p:txBody>
      </p:sp>
      <p:sp>
        <p:nvSpPr>
          <p:cNvPr id="5" name="Footer Placeholder 71"/>
          <p:cNvSpPr>
            <a:spLocks noGrp="1"/>
          </p:cNvSpPr>
          <p:nvPr userDrawn="1">
            <p:ph type="ftr" sz="quarter" idx="11"/>
          </p:nvPr>
        </p:nvSpPr>
        <p:spPr>
          <a:xfrm>
            <a:off x="1752600" y="6172200"/>
            <a:ext cx="7239000" cy="533400"/>
          </a:xfrm>
        </p:spPr>
        <p:txBody>
          <a:bodyPr/>
          <a:lstStyle>
            <a:lvl1pPr>
              <a:defRPr>
                <a:cs typeface="Arial" pitchFamily="34" charset="0"/>
              </a:defRPr>
            </a:lvl1pPr>
          </a:lstStyle>
          <a:p>
            <a:pPr>
              <a:defRPr/>
            </a:pPr>
            <a:endParaRPr lang="en-US"/>
          </a:p>
        </p:txBody>
      </p:sp>
      <p:sp>
        <p:nvSpPr>
          <p:cNvPr id="6" name="Date Placeholder 13"/>
          <p:cNvSpPr>
            <a:spLocks noGrp="1"/>
          </p:cNvSpPr>
          <p:nvPr>
            <p:ph type="dt" sz="half" idx="12"/>
          </p:nvPr>
        </p:nvSpPr>
        <p:spPr>
          <a:xfrm>
            <a:off x="5257800" y="6405563"/>
            <a:ext cx="3578225" cy="365125"/>
          </a:xfrm>
        </p:spPr>
        <p:txBody>
          <a:bodyPr/>
          <a:lstStyle>
            <a:lvl1pPr>
              <a:defRPr/>
            </a:lvl1pPr>
          </a:lstStyle>
          <a:p>
            <a:pPr>
              <a:defRPr/>
            </a:pPr>
            <a:r>
              <a:rPr lang="en-US" smtClean="0"/>
              <a:t>Foundations for the Investigation Guide </a:t>
            </a:r>
            <a:endParaRPr lang="en-US" dirty="0"/>
          </a:p>
        </p:txBody>
      </p:sp>
    </p:spTree>
  </p:cSld>
  <p:clrMapOvr>
    <a:masterClrMapping/>
  </p:clrMapOvr>
  <p:transition spd="med"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Foundations for the Investigation Guide </a:t>
            </a: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CA166D4-86D3-4EC3-842B-1003EBA96799}"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Foundations for the Investigation Guide </a:t>
            </a: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6FE4D1-784F-448B-A63E-DFDD0FCD2B5E}"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r>
              <a:rPr lang="en-US" smtClean="0"/>
              <a:t>Foundations for the Investigation Guide </a:t>
            </a:r>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62EA064-402E-44C6-A474-DCC780E14047}"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r>
              <a:rPr lang="en-US" smtClean="0"/>
              <a:t>Foundations for the Investigation Guide </a:t>
            </a:r>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8BDFEC2-1EDB-4F1E-9A4C-18A1B63E4786}"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r>
              <a:rPr lang="en-US" smtClean="0"/>
              <a:t>Foundations for the Investigation Guide </a:t>
            </a:r>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1521771-970F-4EE4-919A-FAA1A81CB7EC}"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Foundations for the Investigation Guide </a:t>
            </a:r>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9485AAB-DDEE-4376-A1EB-344D1AE05B46}"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r>
              <a:rPr lang="en-US" smtClean="0"/>
              <a:t>Foundations for the Investigation Guide </a:t>
            </a:r>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0A1A99A-C77D-4101-BA3F-B2BDBE3C46BC}"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Foundations for the Investigation Guide </a:t>
            </a:r>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E60480D4-00E7-4157-949D-21829396C4E7}" type="slidenum">
              <a:rPr lang="en-US" smtClean="0"/>
              <a:pPr>
                <a:defRPr/>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Foundations for the Investigation Guide </a:t>
            </a:r>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BC11B7D0-FE9F-475B-88EF-E127A6AD4903}" type="slidenum">
              <a:rPr lang="en-US" smtClean="0"/>
              <a:pPr>
                <a:defRPr/>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 id="2147484533" r:id="rId12"/>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hyperlink" Target="http://www.smarterbalanced.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plaeaiowacoreleadership.weebly.com/"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polleverywhere.com/multiple_choice_polls/MTc3MzE1MDQwNw"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p9MRZME6bz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www.sciencekids.co.nz/videos/math/numbersofnature.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youtube.com/watch?v=JktVpDWO7yU" TargetMode="Externa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polleverywhere.com/multiple_choice_polls/LTc5OTk5NTM4Ng/edi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HSKyHmjyrkA&amp;feature=player_embedded"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www.teachingchannel.org/videos/sorting-classifying-equations-discussio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teachingchannel.org/videos/sorting-classifying-equations-overview?fd=1" TargetMode="External"/><Relationship Id="rId5" Type="http://schemas.openxmlformats.org/officeDocument/2006/relationships/image" Target="../media/image2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polleverywhere.com/multiple_choice_polls/MjY0MjY5NTI4"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hyperlink" Target="http://www.teachingchannel.org/videos/graphing-linear-equations-full-body-style?fd=0" TargetMode="Externa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polleverywhere.com/multiple_choice_polls/LTU3OTI3NjI1MA"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polleverywhere.com/multiple_choice_polls/MTg0NzkyMTc3NA"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urvey.aea.k12.ia.us/survey/94595/296a/"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youtube.com/watch?v=hZyd1s_w6AI&amp;NR=1&amp;feature=endscreen"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ChangeArrowheads="1"/>
          </p:cNvSpPr>
          <p:nvPr/>
        </p:nvSpPr>
        <p:spPr bwMode="auto">
          <a:xfrm>
            <a:off x="304800" y="2209800"/>
            <a:ext cx="8534400" cy="3477875"/>
          </a:xfrm>
          <a:prstGeom prst="rect">
            <a:avLst/>
          </a:prstGeom>
          <a:noFill/>
          <a:ln w="9525">
            <a:noFill/>
            <a:miter lim="800000"/>
            <a:headEnd/>
            <a:tailEnd/>
          </a:ln>
        </p:spPr>
        <p:txBody>
          <a:bodyPr>
            <a:spAutoFit/>
          </a:bodyPr>
          <a:lstStyle/>
          <a:p>
            <a:pPr algn="ctr">
              <a:defRPr/>
            </a:pPr>
            <a:r>
              <a:rPr lang="en-US" sz="4000" b="1" dirty="0">
                <a:effectLst>
                  <a:outerShdw blurRad="38100" dist="38100" dir="2700000" algn="tl">
                    <a:srgbClr val="C0C0C0"/>
                  </a:outerShdw>
                </a:effectLst>
              </a:rPr>
              <a:t>Deeper Investigations of the Standards: </a:t>
            </a:r>
            <a:br>
              <a:rPr lang="en-US" sz="4000" b="1" dirty="0">
                <a:effectLst>
                  <a:outerShdw blurRad="38100" dist="38100" dir="2700000" algn="tl">
                    <a:srgbClr val="C0C0C0"/>
                  </a:outerShdw>
                </a:effectLst>
              </a:rPr>
            </a:br>
            <a:r>
              <a:rPr lang="en-US" sz="4000" b="1" dirty="0">
                <a:effectLst>
                  <a:outerShdw blurRad="38100" dist="38100" dir="2700000" algn="tl">
                    <a:srgbClr val="C0C0C0"/>
                  </a:outerShdw>
                </a:effectLst>
              </a:rPr>
              <a:t>Iowa Core Mathematics</a:t>
            </a:r>
            <a:r>
              <a:rPr lang="en-US" sz="4000" b="1" dirty="0">
                <a:solidFill>
                  <a:srgbClr val="0070C0"/>
                </a:solidFill>
                <a:effectLst>
                  <a:outerShdw blurRad="38100" dist="38100" dir="2700000" algn="tl">
                    <a:srgbClr val="C0C0C0"/>
                  </a:outerShdw>
                </a:effectLst>
              </a:rPr>
              <a:t> </a:t>
            </a:r>
          </a:p>
          <a:p>
            <a:pPr algn="ctr">
              <a:defRPr/>
            </a:pPr>
            <a:r>
              <a:rPr lang="en-US" sz="4000" b="1" dirty="0">
                <a:solidFill>
                  <a:srgbClr val="0070C0"/>
                </a:solidFill>
                <a:effectLst>
                  <a:outerShdw blurRad="38100" dist="38100" dir="2700000" algn="tl">
                    <a:srgbClr val="C0C0C0"/>
                  </a:outerShdw>
                </a:effectLst>
              </a:rPr>
              <a:t>Grades 6 – 8, </a:t>
            </a:r>
            <a:r>
              <a:rPr lang="en-US" sz="4000" b="1" dirty="0" smtClean="0">
                <a:solidFill>
                  <a:srgbClr val="0070C0"/>
                </a:solidFill>
                <a:effectLst>
                  <a:outerShdw blurRad="38100" dist="38100" dir="2700000" algn="tl">
                    <a:srgbClr val="C0C0C0"/>
                  </a:outerShdw>
                </a:effectLst>
              </a:rPr>
              <a:t>Day 1</a:t>
            </a:r>
            <a:endParaRPr lang="en-US" sz="4000" b="1" dirty="0">
              <a:solidFill>
                <a:srgbClr val="0070C0"/>
              </a:solidFill>
              <a:effectLst>
                <a:outerShdw blurRad="38100" dist="38100" dir="2700000" algn="tl">
                  <a:srgbClr val="C0C0C0"/>
                </a:outerShdw>
              </a:effectLst>
            </a:endParaRPr>
          </a:p>
          <a:p>
            <a:pPr algn="ctr">
              <a:defRPr/>
            </a:pPr>
            <a:endParaRPr lang="en-US" sz="2800" dirty="0"/>
          </a:p>
          <a:p>
            <a:pPr algn="ctr">
              <a:defRPr/>
            </a:pPr>
            <a:r>
              <a:rPr lang="en-US" dirty="0"/>
              <a:t>Iowa Department of Education</a:t>
            </a:r>
          </a:p>
          <a:p>
            <a:pPr algn="ctr">
              <a:defRPr/>
            </a:pPr>
            <a:r>
              <a:rPr lang="en-US" dirty="0"/>
              <a:t>In Partnership with</a:t>
            </a:r>
          </a:p>
          <a:p>
            <a:pPr algn="ctr">
              <a:defRPr/>
            </a:pPr>
            <a:r>
              <a:rPr lang="en-US" dirty="0"/>
              <a:t>AEA School Improvement </a:t>
            </a:r>
          </a:p>
        </p:txBody>
      </p:sp>
      <p:pic>
        <p:nvPicPr>
          <p:cNvPr id="16386" name="Picture 1" descr="Iowa Core V2"/>
          <p:cNvPicPr>
            <a:picLocks noChangeAspect="1" noChangeArrowheads="1"/>
          </p:cNvPicPr>
          <p:nvPr/>
        </p:nvPicPr>
        <p:blipFill>
          <a:blip r:embed="rId3" cstate="print"/>
          <a:srcRect/>
          <a:stretch>
            <a:fillRect/>
          </a:stretch>
        </p:blipFill>
        <p:spPr bwMode="auto">
          <a:xfrm>
            <a:off x="609600" y="762000"/>
            <a:ext cx="2997200" cy="954088"/>
          </a:xfrm>
          <a:prstGeom prst="rect">
            <a:avLst/>
          </a:prstGeom>
          <a:noFill/>
          <a:ln w="9525">
            <a:noFill/>
            <a:miter lim="800000"/>
            <a:headEnd/>
            <a:tailEnd/>
          </a:ln>
        </p:spPr>
      </p:pic>
      <p:pic>
        <p:nvPicPr>
          <p:cNvPr id="16387" name="Picture 4" descr="DE color large"/>
          <p:cNvPicPr>
            <a:picLocks noChangeAspect="1" noChangeArrowheads="1"/>
          </p:cNvPicPr>
          <p:nvPr/>
        </p:nvPicPr>
        <p:blipFill>
          <a:blip r:embed="rId4" cstate="print"/>
          <a:srcRect/>
          <a:stretch>
            <a:fillRect/>
          </a:stretch>
        </p:blipFill>
        <p:spPr bwMode="auto">
          <a:xfrm>
            <a:off x="868363" y="5054600"/>
            <a:ext cx="1411287" cy="1370013"/>
          </a:xfrm>
          <a:prstGeom prst="rect">
            <a:avLst/>
          </a:prstGeom>
          <a:noFill/>
          <a:ln w="9525">
            <a:noFill/>
            <a:miter lim="800000"/>
            <a:headEnd/>
            <a:tailEnd/>
          </a:ln>
        </p:spPr>
      </p:pic>
      <p:pic>
        <p:nvPicPr>
          <p:cNvPr id="16388" name="Picture 1"/>
          <p:cNvPicPr>
            <a:picLocks noChangeAspect="1"/>
          </p:cNvPicPr>
          <p:nvPr/>
        </p:nvPicPr>
        <p:blipFill>
          <a:blip r:embed="rId5" cstate="print"/>
          <a:srcRect/>
          <a:stretch>
            <a:fillRect/>
          </a:stretch>
        </p:blipFill>
        <p:spPr bwMode="auto">
          <a:xfrm>
            <a:off x="6553200" y="5122863"/>
            <a:ext cx="1882775" cy="1233487"/>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A9485AAB-DDEE-4376-A1EB-344D1AE05B46}" type="slidenum">
              <a:rPr lang="en-US" smtClean="0"/>
              <a:pPr>
                <a:defRPr/>
              </a:pPr>
              <a:t>1</a:t>
            </a:fld>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457200"/>
            <a:ext cx="8153400" cy="1143000"/>
          </a:xfrm>
          <a:prstGeom prst="rect">
            <a:avLst/>
          </a:prstGeom>
        </p:spPr>
        <p:txBody>
          <a:bodyPr/>
          <a:lstStyle/>
          <a:p>
            <a:pPr algn="ctr">
              <a:defRPr/>
            </a:pPr>
            <a:r>
              <a:rPr lang="en-US" sz="5400">
                <a:solidFill>
                  <a:srgbClr val="004F8A"/>
                </a:solidFill>
                <a:effectLst>
                  <a:outerShdw blurRad="38100" dist="38100" dir="2700000" algn="tl">
                    <a:srgbClr val="C0C0C0"/>
                  </a:outerShdw>
                </a:effectLst>
              </a:rPr>
              <a:t>Success Criteria</a:t>
            </a:r>
          </a:p>
        </p:txBody>
      </p:sp>
      <p:sp>
        <p:nvSpPr>
          <p:cNvPr id="32770" name="Content Placeholder 2"/>
          <p:cNvSpPr txBox="1">
            <a:spLocks/>
          </p:cNvSpPr>
          <p:nvPr/>
        </p:nvSpPr>
        <p:spPr bwMode="auto">
          <a:xfrm>
            <a:off x="320675" y="1700213"/>
            <a:ext cx="8526463" cy="5157787"/>
          </a:xfrm>
          <a:prstGeom prst="rect">
            <a:avLst/>
          </a:prstGeom>
          <a:noFill/>
          <a:ln w="9525">
            <a:noFill/>
            <a:miter lim="800000"/>
            <a:headEnd/>
            <a:tailEnd/>
          </a:ln>
        </p:spPr>
        <p:txBody>
          <a:bodyPr/>
          <a:lstStyle/>
          <a:p>
            <a:pPr marL="514350" indent="-514350" fontAlgn="auto">
              <a:spcBef>
                <a:spcPct val="20000"/>
              </a:spcBef>
              <a:spcAft>
                <a:spcPts val="0"/>
              </a:spcAft>
              <a:buClr>
                <a:srgbClr val="004F8A"/>
              </a:buClr>
              <a:buSzPct val="95000"/>
              <a:buFont typeface="+mj-lt"/>
              <a:buAutoNum type="arabicPeriod"/>
              <a:defRPr/>
            </a:pPr>
            <a:r>
              <a:rPr lang="en-US" sz="2800" dirty="0" smtClean="0"/>
              <a:t>I can describe at least four of the standards for mathematical practice. </a:t>
            </a:r>
          </a:p>
          <a:p>
            <a:pPr marL="514350" indent="-514350" fontAlgn="auto">
              <a:spcBef>
                <a:spcPct val="20000"/>
              </a:spcBef>
              <a:spcAft>
                <a:spcPts val="0"/>
              </a:spcAft>
              <a:buClr>
                <a:srgbClr val="004F8A"/>
              </a:buClr>
              <a:buSzPct val="95000"/>
              <a:buFont typeface="+mj-lt"/>
              <a:buAutoNum type="arabicPeriod"/>
              <a:defRPr/>
            </a:pPr>
            <a:r>
              <a:rPr lang="en-US" sz="2800" dirty="0" smtClean="0"/>
              <a:t>I can connect the critical areas for my grade level to the specific standards at my grade level.</a:t>
            </a:r>
          </a:p>
          <a:p>
            <a:pPr marL="514350" indent="-514350" fontAlgn="auto">
              <a:spcBef>
                <a:spcPct val="20000"/>
              </a:spcBef>
              <a:spcAft>
                <a:spcPts val="0"/>
              </a:spcAft>
              <a:buClr>
                <a:srgbClr val="004F8A"/>
              </a:buClr>
              <a:buSzPct val="95000"/>
              <a:buFont typeface="+mj-lt"/>
              <a:buAutoNum type="arabicPeriod"/>
              <a:defRPr/>
            </a:pPr>
            <a:r>
              <a:rPr lang="en-US" sz="2800" dirty="0" smtClean="0"/>
              <a:t>I can explain the big ideas of content within the domains at my grade level.</a:t>
            </a:r>
          </a:p>
          <a:p>
            <a:pPr marL="514350" indent="-514350" fontAlgn="auto">
              <a:spcBef>
                <a:spcPct val="20000"/>
              </a:spcBef>
              <a:spcAft>
                <a:spcPts val="0"/>
              </a:spcAft>
              <a:buClr>
                <a:srgbClr val="004F8A"/>
              </a:buClr>
              <a:buSzPct val="95000"/>
              <a:buFont typeface="+mj-lt"/>
              <a:buAutoNum type="arabicPeriod"/>
              <a:defRPr/>
            </a:pPr>
            <a:r>
              <a:rPr lang="en-US" sz="2800" dirty="0" smtClean="0"/>
              <a:t>I can describe “mathematical understanding” by explaining how Rich Tasks support it.</a:t>
            </a:r>
          </a:p>
          <a:p>
            <a:pPr marL="514350" indent="-514350" fontAlgn="auto">
              <a:spcBef>
                <a:spcPct val="20000"/>
              </a:spcBef>
              <a:spcAft>
                <a:spcPts val="0"/>
              </a:spcAft>
              <a:buClr>
                <a:srgbClr val="004F8A"/>
              </a:buClr>
              <a:buSzPct val="95000"/>
              <a:buFont typeface="+mj-lt"/>
              <a:buAutoNum type="arabicPeriod"/>
              <a:defRPr/>
            </a:pPr>
            <a:r>
              <a:rPr lang="en-US" sz="2800" dirty="0" smtClean="0"/>
              <a:t>I can describe how Iowa Core Mathematics provides a structure to change teaching and learning.</a:t>
            </a:r>
          </a:p>
        </p:txBody>
      </p:sp>
      <p:sp>
        <p:nvSpPr>
          <p:cNvPr id="32772" name="Text Box 8"/>
          <p:cNvSpPr txBox="1">
            <a:spLocks noChangeArrowheads="1"/>
          </p:cNvSpPr>
          <p:nvPr/>
        </p:nvSpPr>
        <p:spPr bwMode="auto">
          <a:xfrm>
            <a:off x="8382000" y="533400"/>
            <a:ext cx="609600" cy="336550"/>
          </a:xfrm>
          <a:prstGeom prst="rect">
            <a:avLst/>
          </a:prstGeom>
          <a:noFill/>
          <a:ln w="9525">
            <a:noFill/>
            <a:miter lim="800000"/>
            <a:headEnd/>
            <a:tailEnd/>
          </a:ln>
        </p:spPr>
        <p:txBody>
          <a:bodyPr>
            <a:spAutoFit/>
          </a:bodyPr>
          <a:lstStyle/>
          <a:p>
            <a:r>
              <a:rPr lang="en-US" sz="1600" dirty="0"/>
              <a:t>OMJ</a:t>
            </a:r>
          </a:p>
        </p:txBody>
      </p:sp>
      <p:grpSp>
        <p:nvGrpSpPr>
          <p:cNvPr id="9" name="Group 5"/>
          <p:cNvGrpSpPr>
            <a:grpSpLocks/>
          </p:cNvGrpSpPr>
          <p:nvPr/>
        </p:nvGrpSpPr>
        <p:grpSpPr bwMode="auto">
          <a:xfrm>
            <a:off x="8077200" y="0"/>
            <a:ext cx="1066800" cy="971550"/>
            <a:chOff x="7086600" y="1009018"/>
            <a:chExt cx="1219200" cy="1048382"/>
          </a:xfrm>
        </p:grpSpPr>
        <p:pic>
          <p:nvPicPr>
            <p:cNvPr id="10"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11"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a:xfrm>
            <a:off x="457200" y="704850"/>
            <a:ext cx="8229600" cy="742950"/>
          </a:xfrm>
        </p:spPr>
        <p:txBody>
          <a:bodyPr>
            <a:normAutofit fontScale="90000"/>
          </a:bodyPr>
          <a:lstStyle/>
          <a:p>
            <a:pPr>
              <a:defRPr/>
            </a:pPr>
            <a:r>
              <a:rPr lang="en-US" smtClean="0">
                <a:effectLst>
                  <a:outerShdw blurRad="38100" dist="38100" dir="2700000" algn="tl">
                    <a:srgbClr val="C0C0C0"/>
                  </a:outerShdw>
                </a:effectLst>
              </a:rPr>
              <a:t>In your journal…</a:t>
            </a:r>
          </a:p>
        </p:txBody>
      </p:sp>
      <p:sp>
        <p:nvSpPr>
          <p:cNvPr id="36866" name="Rectangle 3"/>
          <p:cNvSpPr>
            <a:spLocks noGrp="1"/>
          </p:cNvSpPr>
          <p:nvPr>
            <p:ph idx="1"/>
          </p:nvPr>
        </p:nvSpPr>
        <p:spPr/>
        <p:txBody>
          <a:bodyPr/>
          <a:lstStyle/>
          <a:p>
            <a:pPr>
              <a:buFont typeface="Wingdings 2" pitchFamily="18" charset="2"/>
              <a:buNone/>
            </a:pPr>
            <a:r>
              <a:rPr lang="en-US" sz="3600" dirty="0" smtClean="0"/>
              <a:t>Write down your own personal learning goal(s) for Iowa Core Mathematics.</a:t>
            </a:r>
          </a:p>
          <a:p>
            <a:pPr>
              <a:buFont typeface="Wingdings 2" pitchFamily="18" charset="2"/>
              <a:buNone/>
            </a:pPr>
            <a:endParaRPr lang="en-US" sz="3600" dirty="0" smtClean="0"/>
          </a:p>
        </p:txBody>
      </p:sp>
      <p:sp>
        <p:nvSpPr>
          <p:cNvPr id="36868" name="Text Box 8"/>
          <p:cNvSpPr txBox="1">
            <a:spLocks noChangeArrowheads="1"/>
          </p:cNvSpPr>
          <p:nvPr/>
        </p:nvSpPr>
        <p:spPr bwMode="auto">
          <a:xfrm>
            <a:off x="8382000" y="533400"/>
            <a:ext cx="609600" cy="336550"/>
          </a:xfrm>
          <a:prstGeom prst="rect">
            <a:avLst/>
          </a:prstGeom>
          <a:noFill/>
          <a:ln w="9525">
            <a:noFill/>
            <a:miter lim="800000"/>
            <a:headEnd/>
            <a:tailEnd/>
          </a:ln>
        </p:spPr>
        <p:txBody>
          <a:bodyPr>
            <a:spAutoFit/>
          </a:bodyPr>
          <a:lstStyle/>
          <a:p>
            <a:r>
              <a:rPr lang="en-US" sz="1600"/>
              <a:t>OMJ</a:t>
            </a:r>
          </a:p>
        </p:txBody>
      </p:sp>
      <p:pic>
        <p:nvPicPr>
          <p:cNvPr id="8" name="Picture 7" descr="goals.JPG"/>
          <p:cNvPicPr>
            <a:picLocks noChangeAspect="1"/>
          </p:cNvPicPr>
          <p:nvPr/>
        </p:nvPicPr>
        <p:blipFill>
          <a:blip r:embed="rId3" cstate="print"/>
          <a:stretch>
            <a:fillRect/>
          </a:stretch>
        </p:blipFill>
        <p:spPr>
          <a:xfrm>
            <a:off x="2743200" y="3657600"/>
            <a:ext cx="3657600" cy="2866862"/>
          </a:xfrm>
          <a:prstGeom prst="rect">
            <a:avLst/>
          </a:prstGeom>
        </p:spPr>
      </p:pic>
      <p:grpSp>
        <p:nvGrpSpPr>
          <p:cNvPr id="10" name="Group 5"/>
          <p:cNvGrpSpPr>
            <a:grpSpLocks/>
          </p:cNvGrpSpPr>
          <p:nvPr/>
        </p:nvGrpSpPr>
        <p:grpSpPr bwMode="auto">
          <a:xfrm>
            <a:off x="8077200" y="0"/>
            <a:ext cx="1066800" cy="971550"/>
            <a:chOff x="7086600" y="1009018"/>
            <a:chExt cx="1219200" cy="1048382"/>
          </a:xfrm>
        </p:grpSpPr>
        <p:pic>
          <p:nvPicPr>
            <p:cNvPr id="11"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12"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txBox="1">
            <a:spLocks noGrp="1"/>
          </p:cNvSpPr>
          <p:nvPr/>
        </p:nvSpPr>
        <p:spPr>
          <a:xfrm>
            <a:off x="2819400" y="6508750"/>
            <a:ext cx="3352800" cy="365125"/>
          </a:xfrm>
          <a:prstGeom prst="rect">
            <a:avLst/>
          </a:prstGeom>
          <a:noFill/>
        </p:spPr>
        <p:txBody>
          <a:bodyPr lIns="0" tIns="0" rIns="0" bIns="0" anchor="b"/>
          <a:lstStyle/>
          <a:p>
            <a:pPr>
              <a:defRPr/>
            </a:pPr>
            <a:endParaRPr lang="en-US" sz="1200">
              <a:solidFill>
                <a:schemeClr val="tx2">
                  <a:shade val="90000"/>
                </a:schemeClr>
              </a:solidFill>
              <a:ea typeface="ＭＳ Ｐゴシック" pitchFamily="34" charset="-128"/>
              <a:cs typeface="+mn-cs"/>
            </a:endParaRPr>
          </a:p>
        </p:txBody>
      </p:sp>
      <p:sp>
        <p:nvSpPr>
          <p:cNvPr id="7" name="Title 3"/>
          <p:cNvSpPr txBox="1">
            <a:spLocks/>
          </p:cNvSpPr>
          <p:nvPr/>
        </p:nvSpPr>
        <p:spPr>
          <a:xfrm>
            <a:off x="457200" y="914400"/>
            <a:ext cx="6934200" cy="990600"/>
          </a:xfrm>
          <a:prstGeom prst="rect">
            <a:avLst/>
          </a:prstGeom>
        </p:spPr>
        <p:txBody>
          <a:bodyPr/>
          <a:lstStyle/>
          <a:p>
            <a:pPr>
              <a:defRPr/>
            </a:pPr>
            <a:r>
              <a:rPr lang="en-US" sz="5000" dirty="0">
                <a:solidFill>
                  <a:schemeClr val="tx2"/>
                </a:solidFill>
                <a:effectLst>
                  <a:outerShdw blurRad="38100" dist="38100" dir="2700000" algn="tl">
                    <a:srgbClr val="C0C0C0"/>
                  </a:outerShdw>
                </a:effectLst>
              </a:rPr>
              <a:t>Rich Mathematical Tasks</a:t>
            </a:r>
          </a:p>
        </p:txBody>
      </p:sp>
      <p:pic>
        <p:nvPicPr>
          <p:cNvPr id="8" name="Picture 9"/>
          <p:cNvPicPr>
            <a:picLocks noChangeAspect="1" noChangeArrowheads="1"/>
          </p:cNvPicPr>
          <p:nvPr/>
        </p:nvPicPr>
        <p:blipFill>
          <a:blip r:embed="rId3" cstate="print"/>
          <a:srcRect l="9302" r="8305"/>
          <a:stretch>
            <a:fillRect/>
          </a:stretch>
        </p:blipFill>
        <p:spPr bwMode="auto">
          <a:xfrm>
            <a:off x="381000" y="2133600"/>
            <a:ext cx="4724400" cy="3810000"/>
          </a:xfrm>
          <a:prstGeom prst="rect">
            <a:avLst/>
          </a:prstGeom>
          <a:noFill/>
          <a:ln w="9525">
            <a:noFill/>
            <a:miter lim="800000"/>
            <a:headEnd/>
            <a:tailEnd/>
          </a:ln>
        </p:spPr>
      </p:pic>
      <p:sp>
        <p:nvSpPr>
          <p:cNvPr id="9" name="Content Placeholder 4"/>
          <p:cNvSpPr txBox="1">
            <a:spLocks/>
          </p:cNvSpPr>
          <p:nvPr/>
        </p:nvSpPr>
        <p:spPr bwMode="auto">
          <a:xfrm>
            <a:off x="5257800" y="1600200"/>
            <a:ext cx="3733800" cy="5029200"/>
          </a:xfrm>
          <a:prstGeom prst="rect">
            <a:avLst/>
          </a:prstGeom>
          <a:noFill/>
          <a:ln w="9525">
            <a:noFill/>
            <a:miter lim="800000"/>
            <a:headEnd/>
            <a:tailEnd/>
          </a:ln>
        </p:spPr>
        <p:txBody>
          <a:bodyPr/>
          <a:lstStyle/>
          <a:p>
            <a:pPr marL="273050" indent="-273050" algn="ctr">
              <a:lnSpc>
                <a:spcPct val="90000"/>
              </a:lnSpc>
              <a:spcBef>
                <a:spcPct val="20000"/>
              </a:spcBef>
              <a:buClr>
                <a:srgbClr val="0BD0D9"/>
              </a:buClr>
              <a:buSzPct val="95000"/>
              <a:buFont typeface="Wingdings 2" pitchFamily="18" charset="2"/>
              <a:buNone/>
            </a:pPr>
            <a:r>
              <a:rPr lang="en-US" sz="3200">
                <a:latin typeface="Constantia" pitchFamily="18" charset="0"/>
              </a:rPr>
              <a:t>As stated in IC, “Mathematical understanding and procedural skill are equally important, and both are assessable using mathematical tasks of sufficient richness.”</a:t>
            </a:r>
            <a:r>
              <a:rPr lang="en-US" sz="3200">
                <a:solidFill>
                  <a:srgbClr val="FF0000"/>
                </a:solidFill>
                <a:latin typeface="Constantia" pitchFamily="18" charset="0"/>
              </a:rPr>
              <a:t> </a:t>
            </a:r>
          </a:p>
        </p:txBody>
      </p:sp>
      <p:grpSp>
        <p:nvGrpSpPr>
          <p:cNvPr id="10" name="Group 5"/>
          <p:cNvGrpSpPr>
            <a:grpSpLocks/>
          </p:cNvGrpSpPr>
          <p:nvPr/>
        </p:nvGrpSpPr>
        <p:grpSpPr bwMode="auto">
          <a:xfrm>
            <a:off x="7924800" y="0"/>
            <a:ext cx="1219200" cy="1047750"/>
            <a:chOff x="7086600" y="1009018"/>
            <a:chExt cx="1219200" cy="1048382"/>
          </a:xfrm>
        </p:grpSpPr>
        <p:pic>
          <p:nvPicPr>
            <p:cNvPr id="11"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12"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p:cNvSpPr txBox="1">
            <a:spLocks noGrp="1"/>
          </p:cNvSpPr>
          <p:nvPr/>
        </p:nvSpPr>
        <p:spPr>
          <a:xfrm>
            <a:off x="2286000" y="5822950"/>
            <a:ext cx="3352800" cy="365125"/>
          </a:xfrm>
          <a:prstGeom prst="rect">
            <a:avLst/>
          </a:prstGeom>
          <a:noFill/>
        </p:spPr>
        <p:txBody>
          <a:bodyPr lIns="0" tIns="0" rIns="0" bIns="0" anchor="b"/>
          <a:lstStyle/>
          <a:p>
            <a:pPr>
              <a:defRPr/>
            </a:pPr>
            <a:endParaRPr lang="en-US" sz="1200">
              <a:solidFill>
                <a:schemeClr val="tx2">
                  <a:shade val="90000"/>
                </a:schemeClr>
              </a:solidFill>
              <a:ea typeface="ＭＳ Ｐゴシック" pitchFamily="34" charset="-128"/>
              <a:cs typeface="+mn-cs"/>
            </a:endParaRPr>
          </a:p>
        </p:txBody>
      </p:sp>
      <p:sp>
        <p:nvSpPr>
          <p:cNvPr id="4" name="Slide Number Placeholder 2"/>
          <p:cNvSpPr txBox="1">
            <a:spLocks noGrp="1"/>
          </p:cNvSpPr>
          <p:nvPr/>
        </p:nvSpPr>
        <p:spPr>
          <a:xfrm>
            <a:off x="7543800" y="5822950"/>
            <a:ext cx="762000" cy="365125"/>
          </a:xfrm>
          <a:prstGeom prst="rect">
            <a:avLst/>
          </a:prstGeom>
          <a:noFill/>
        </p:spPr>
        <p:txBody>
          <a:bodyPr lIns="0" tIns="0" rIns="0" bIns="0" anchor="b"/>
          <a:lstStyle/>
          <a:p>
            <a:pPr algn="r">
              <a:defRPr/>
            </a:pPr>
            <a:fld id="{CD934179-4F60-4AF9-A6CE-F5DFD3E3B4C7}" type="slidenum">
              <a:rPr lang="en-US" sz="1200">
                <a:solidFill>
                  <a:schemeClr val="tx2">
                    <a:shade val="90000"/>
                  </a:schemeClr>
                </a:solidFill>
                <a:ea typeface="ＭＳ Ｐゴシック" pitchFamily="34" charset="-128"/>
                <a:cs typeface="+mn-cs"/>
              </a:rPr>
              <a:pPr algn="r">
                <a:defRPr/>
              </a:pPr>
              <a:t>13</a:t>
            </a:fld>
            <a:endParaRPr lang="en-US" sz="1200" dirty="0">
              <a:solidFill>
                <a:schemeClr val="tx2">
                  <a:shade val="90000"/>
                </a:schemeClr>
              </a:solidFill>
              <a:ea typeface="ＭＳ Ｐゴシック" pitchFamily="34" charset="-128"/>
              <a:cs typeface="+mn-cs"/>
            </a:endParaRPr>
          </a:p>
        </p:txBody>
      </p:sp>
      <p:sp>
        <p:nvSpPr>
          <p:cNvPr id="5" name="Title 3"/>
          <p:cNvSpPr txBox="1">
            <a:spLocks/>
          </p:cNvSpPr>
          <p:nvPr/>
        </p:nvSpPr>
        <p:spPr>
          <a:xfrm>
            <a:off x="457200" y="685800"/>
            <a:ext cx="6934200" cy="914400"/>
          </a:xfrm>
          <a:prstGeom prst="rect">
            <a:avLst/>
          </a:prstGeom>
        </p:spPr>
        <p:txBody>
          <a:bodyPr/>
          <a:lstStyle/>
          <a:p>
            <a:pPr>
              <a:defRPr/>
            </a:pPr>
            <a:r>
              <a:rPr lang="en-US" sz="5000" dirty="0">
                <a:solidFill>
                  <a:schemeClr val="tx2"/>
                </a:solidFill>
                <a:effectLst>
                  <a:outerShdw blurRad="38100" dist="38100" dir="2700000" algn="tl">
                    <a:srgbClr val="C0C0C0"/>
                  </a:outerShdw>
                </a:effectLst>
              </a:rPr>
              <a:t>Rich Mathematical Tasks</a:t>
            </a:r>
          </a:p>
        </p:txBody>
      </p:sp>
      <p:sp>
        <p:nvSpPr>
          <p:cNvPr id="6" name="Content Placeholder 4"/>
          <p:cNvSpPr txBox="1">
            <a:spLocks/>
          </p:cNvSpPr>
          <p:nvPr/>
        </p:nvSpPr>
        <p:spPr bwMode="auto">
          <a:xfrm>
            <a:off x="381000" y="1524000"/>
            <a:ext cx="8382000" cy="1981200"/>
          </a:xfrm>
          <a:prstGeom prst="rect">
            <a:avLst/>
          </a:prstGeom>
          <a:noFill/>
          <a:ln w="9525">
            <a:noFill/>
            <a:miter lim="800000"/>
            <a:headEnd/>
            <a:tailEnd/>
          </a:ln>
        </p:spPr>
        <p:txBody>
          <a:bodyPr/>
          <a:lstStyle/>
          <a:p>
            <a:pPr marL="273050" indent="-273050"/>
            <a:r>
              <a:rPr lang="en-US" sz="3200" dirty="0"/>
              <a:t>	</a:t>
            </a:r>
            <a:r>
              <a:rPr lang="en-US" sz="3200" dirty="0">
                <a:solidFill>
                  <a:schemeClr val="accent1">
                    <a:lumMod val="60000"/>
                    <a:lumOff val="40000"/>
                  </a:schemeClr>
                </a:solidFill>
              </a:rPr>
              <a:t>By teaching through rich mathematical tasks, students develop deep conceptual understanding </a:t>
            </a:r>
            <a:r>
              <a:rPr lang="en-US" sz="2800" i="1" dirty="0">
                <a:solidFill>
                  <a:schemeClr val="accent1">
                    <a:lumMod val="60000"/>
                    <a:lumOff val="40000"/>
                  </a:schemeClr>
                </a:solidFill>
              </a:rPr>
              <a:t>and</a:t>
            </a:r>
            <a:r>
              <a:rPr lang="en-US" sz="2800" dirty="0">
                <a:solidFill>
                  <a:schemeClr val="accent1">
                    <a:lumMod val="60000"/>
                    <a:lumOff val="40000"/>
                  </a:schemeClr>
                </a:solidFill>
              </a:rPr>
              <a:t> skill proficiency. Rich mathematical tasks </a:t>
            </a:r>
            <a:r>
              <a:rPr lang="en-US" sz="2800" dirty="0" smtClean="0">
                <a:solidFill>
                  <a:schemeClr val="accent1">
                    <a:lumMod val="60000"/>
                    <a:lumOff val="40000"/>
                  </a:schemeClr>
                </a:solidFill>
              </a:rPr>
              <a:t>involve: </a:t>
            </a:r>
          </a:p>
        </p:txBody>
      </p:sp>
      <p:grpSp>
        <p:nvGrpSpPr>
          <p:cNvPr id="7" name="Group 5"/>
          <p:cNvGrpSpPr>
            <a:grpSpLocks/>
          </p:cNvGrpSpPr>
          <p:nvPr/>
        </p:nvGrpSpPr>
        <p:grpSpPr bwMode="auto">
          <a:xfrm>
            <a:off x="7924800" y="0"/>
            <a:ext cx="1219200" cy="1047750"/>
            <a:chOff x="7086600" y="1009018"/>
            <a:chExt cx="1219200" cy="1048382"/>
          </a:xfrm>
        </p:grpSpPr>
        <p:pic>
          <p:nvPicPr>
            <p:cNvPr id="8" name="Picture 14" descr="ICCSystemGraphicWhole 2008 08 05"/>
            <p:cNvPicPr>
              <a:picLocks noChangeAspect="1" noChangeArrowheads="1"/>
            </p:cNvPicPr>
            <p:nvPr/>
          </p:nvPicPr>
          <p:blipFill>
            <a:blip r:embed="rId2" cstate="print"/>
            <a:srcRect/>
            <a:stretch>
              <a:fillRect/>
            </a:stretch>
          </p:blipFill>
          <p:spPr bwMode="auto">
            <a:xfrm>
              <a:off x="7086600" y="1009018"/>
              <a:ext cx="1219200" cy="1048382"/>
            </a:xfrm>
            <a:prstGeom prst="rect">
              <a:avLst/>
            </a:prstGeom>
            <a:noFill/>
            <a:ln w="9525">
              <a:noFill/>
              <a:miter lim="800000"/>
              <a:headEnd/>
              <a:tailEnd/>
            </a:ln>
          </p:spPr>
        </p:pic>
        <p:sp>
          <p:nvSpPr>
            <p:cNvPr id="9"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
        <p:nvSpPr>
          <p:cNvPr id="11" name="Slide Number Placeholder 9"/>
          <p:cNvSpPr txBox="1">
            <a:spLocks/>
          </p:cNvSpPr>
          <p:nvPr/>
        </p:nvSpPr>
        <p:spPr>
          <a:xfrm>
            <a:off x="7543800" y="5822950"/>
            <a:ext cx="762000" cy="365125"/>
          </a:xfrm>
          <a:prstGeom prst="rect">
            <a:avLst/>
          </a:prstGeom>
        </p:spPr>
        <p:txBody>
          <a:bodyPr vert="horz" lIns="0" tIns="0" rIns="0" bIns="0"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9485AAB-DDEE-4376-A1EB-344D1AE05B46}" type="slidenum">
              <a:rPr kumimoji="0" lang="en-US" sz="1200" b="0" i="0" u="none" strike="noStrike" kern="1200" cap="none" spc="0" normalizeH="0" baseline="0" noProof="0" smtClean="0">
                <a:ln>
                  <a:noFill/>
                </a:ln>
                <a:solidFill>
                  <a:schemeClr val="tx2">
                    <a:shade val="90000"/>
                  </a:schemeClr>
                </a:solidFill>
                <a:effectLst/>
                <a:uLnTx/>
                <a:uFillTx/>
                <a:latin typeface="Calibri" pitchFamily="34" charset="0"/>
                <a:ea typeface="ＭＳ Ｐゴシック"/>
                <a:cs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chemeClr val="tx2">
                  <a:shade val="90000"/>
                </a:schemeClr>
              </a:solidFill>
              <a:effectLst/>
              <a:uLnTx/>
              <a:uFillTx/>
              <a:latin typeface="Calibri" pitchFamily="34" charset="0"/>
              <a:ea typeface="ＭＳ Ｐゴシック"/>
              <a:cs typeface="ＭＳ Ｐゴシック"/>
            </a:endParaRPr>
          </a:p>
        </p:txBody>
      </p:sp>
      <p:sp>
        <p:nvSpPr>
          <p:cNvPr id="12" name="TextBox 11"/>
          <p:cNvSpPr txBox="1"/>
          <p:nvPr/>
        </p:nvSpPr>
        <p:spPr>
          <a:xfrm>
            <a:off x="685800" y="3429000"/>
            <a:ext cx="6324600" cy="1200329"/>
          </a:xfrm>
          <a:prstGeom prst="rect">
            <a:avLst/>
          </a:prstGeom>
          <a:noFill/>
        </p:spPr>
        <p:txBody>
          <a:bodyPr wrap="square" rtlCol="0">
            <a:spAutoFit/>
          </a:bodyPr>
          <a:lstStyle/>
          <a:p>
            <a:r>
              <a:rPr lang="en-US" dirty="0" smtClean="0"/>
              <a:t>Emphasize connections across mathematical content areas, to other disciplines, and especially to the real world</a:t>
            </a:r>
          </a:p>
        </p:txBody>
      </p:sp>
      <p:sp>
        <p:nvSpPr>
          <p:cNvPr id="13" name="TextBox 12"/>
          <p:cNvSpPr txBox="1"/>
          <p:nvPr/>
        </p:nvSpPr>
        <p:spPr>
          <a:xfrm>
            <a:off x="1600200" y="4114800"/>
            <a:ext cx="5029200" cy="830997"/>
          </a:xfrm>
          <a:prstGeom prst="rect">
            <a:avLst/>
          </a:prstGeom>
          <a:noFill/>
        </p:spPr>
        <p:txBody>
          <a:bodyPr wrap="square" rtlCol="0">
            <a:spAutoFit/>
          </a:bodyPr>
          <a:lstStyle/>
          <a:p>
            <a:r>
              <a:rPr lang="en-US" dirty="0" smtClean="0"/>
              <a:t>Are accessible yet challenging to all</a:t>
            </a:r>
          </a:p>
          <a:p>
            <a:endParaRPr lang="en-US" dirty="0"/>
          </a:p>
        </p:txBody>
      </p:sp>
      <p:sp>
        <p:nvSpPr>
          <p:cNvPr id="14" name="TextBox 13"/>
          <p:cNvSpPr txBox="1"/>
          <p:nvPr/>
        </p:nvSpPr>
        <p:spPr>
          <a:xfrm>
            <a:off x="2362200" y="4495800"/>
            <a:ext cx="4343400" cy="461665"/>
          </a:xfrm>
          <a:prstGeom prst="rect">
            <a:avLst/>
          </a:prstGeom>
          <a:noFill/>
        </p:spPr>
        <p:txBody>
          <a:bodyPr wrap="square" rtlCol="0">
            <a:spAutoFit/>
          </a:bodyPr>
          <a:lstStyle/>
          <a:p>
            <a:r>
              <a:rPr lang="en-US" dirty="0" smtClean="0"/>
              <a:t>Can be solved in several ways</a:t>
            </a:r>
          </a:p>
        </p:txBody>
      </p:sp>
      <p:sp>
        <p:nvSpPr>
          <p:cNvPr id="15" name="TextBox 14"/>
          <p:cNvSpPr txBox="1"/>
          <p:nvPr/>
        </p:nvSpPr>
        <p:spPr>
          <a:xfrm>
            <a:off x="3048000" y="4724400"/>
            <a:ext cx="4267200" cy="830997"/>
          </a:xfrm>
          <a:prstGeom prst="rect">
            <a:avLst/>
          </a:prstGeom>
          <a:noFill/>
        </p:spPr>
        <p:txBody>
          <a:bodyPr wrap="square" rtlCol="0">
            <a:spAutoFit/>
          </a:bodyPr>
          <a:lstStyle/>
          <a:p>
            <a:r>
              <a:rPr lang="en-US" dirty="0" smtClean="0"/>
              <a:t>Encourage student engagement and communication</a:t>
            </a:r>
          </a:p>
        </p:txBody>
      </p:sp>
      <p:sp>
        <p:nvSpPr>
          <p:cNvPr id="16" name="TextBox 15"/>
          <p:cNvSpPr txBox="1"/>
          <p:nvPr/>
        </p:nvSpPr>
        <p:spPr>
          <a:xfrm>
            <a:off x="3352800" y="5181600"/>
            <a:ext cx="4648200" cy="830997"/>
          </a:xfrm>
          <a:prstGeom prst="rect">
            <a:avLst/>
          </a:prstGeom>
          <a:noFill/>
        </p:spPr>
        <p:txBody>
          <a:bodyPr wrap="square" rtlCol="0">
            <a:spAutoFit/>
          </a:bodyPr>
          <a:lstStyle/>
          <a:p>
            <a:r>
              <a:rPr lang="en-US" dirty="0" smtClean="0"/>
              <a:t>Encourage the use of connected multiple representations</a:t>
            </a:r>
          </a:p>
        </p:txBody>
      </p:sp>
      <p:sp>
        <p:nvSpPr>
          <p:cNvPr id="17" name="TextBox 16"/>
          <p:cNvSpPr txBox="1"/>
          <p:nvPr/>
        </p:nvSpPr>
        <p:spPr>
          <a:xfrm>
            <a:off x="3429000" y="5410200"/>
            <a:ext cx="5029200" cy="1200329"/>
          </a:xfrm>
          <a:prstGeom prst="rect">
            <a:avLst/>
          </a:prstGeom>
          <a:noFill/>
        </p:spPr>
        <p:txBody>
          <a:bodyPr wrap="square" rtlCol="0">
            <a:spAutoFit/>
          </a:bodyPr>
          <a:lstStyle/>
          <a:p>
            <a:r>
              <a:rPr lang="en-US" dirty="0" smtClean="0"/>
              <a:t>Encourage the appropriate use of intellectual, physical, and technological tools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0"/>
                            </p:stCondLst>
                            <p:childTnLst>
                              <p:par>
                                <p:cTn id="12" presetID="1" presetClass="exit" presetSubtype="0" fill="hold" grpId="1" nodeType="afterEffect">
                                  <p:stCondLst>
                                    <p:cond delay="0"/>
                                  </p:stCondLst>
                                  <p:childTnLst>
                                    <p:set>
                                      <p:cBhvr>
                                        <p:cTn id="13" dur="1" fill="hold">
                                          <p:stCondLst>
                                            <p:cond delay="0"/>
                                          </p:stCondLst>
                                        </p:cTn>
                                        <p:tgtEl>
                                          <p:spTgt spid="1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par>
                          <p:cTn id="18" fill="hold">
                            <p:stCondLst>
                              <p:cond delay="0"/>
                            </p:stCondLst>
                            <p:childTnLst>
                              <p:par>
                                <p:cTn id="19" presetID="1" presetClass="exit" presetSubtype="0" fill="hold" grpId="1" nodeType="afterEffect">
                                  <p:stCondLst>
                                    <p:cond delay="0"/>
                                  </p:stCondLst>
                                  <p:childTnLst>
                                    <p:set>
                                      <p:cBhvr>
                                        <p:cTn id="20" dur="1" fill="hold">
                                          <p:stCondLst>
                                            <p:cond delay="0"/>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par>
                          <p:cTn id="25" fill="hold">
                            <p:stCondLst>
                              <p:cond delay="0"/>
                            </p:stCondLst>
                            <p:childTnLst>
                              <p:par>
                                <p:cTn id="26" presetID="1" presetClass="exit" presetSubtype="0" fill="hold" grpId="1" nodeType="afterEffect">
                                  <p:stCondLst>
                                    <p:cond delay="0"/>
                                  </p:stCondLst>
                                  <p:childTnLst>
                                    <p:set>
                                      <p:cBhvr>
                                        <p:cTn id="27" dur="1" fill="hold">
                                          <p:stCondLst>
                                            <p:cond delay="0"/>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par>
                          <p:cTn id="32" fill="hold">
                            <p:stCondLst>
                              <p:cond delay="0"/>
                            </p:stCondLst>
                            <p:childTnLst>
                              <p:par>
                                <p:cTn id="33" presetID="1" presetClass="exit" presetSubtype="0" fill="hold" grpId="1" nodeType="afterEffect">
                                  <p:stCondLst>
                                    <p:cond delay="0"/>
                                  </p:stCondLst>
                                  <p:childTnLst>
                                    <p:set>
                                      <p:cBhvr>
                                        <p:cTn id="34" dur="1" fill="hold">
                                          <p:stCondLst>
                                            <p:cond delay="0"/>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par>
                          <p:cTn id="39" fill="hold">
                            <p:stCondLst>
                              <p:cond delay="0"/>
                            </p:stCondLst>
                            <p:childTnLst>
                              <p:par>
                                <p:cTn id="40" presetID="1" presetClass="exit" presetSubtype="0" fill="hold" grpId="1" nodeType="afterEffect">
                                  <p:stCondLst>
                                    <p:cond delay="0"/>
                                  </p:stCondLst>
                                  <p:childTnLst>
                                    <p:set>
                                      <p:cBhvr>
                                        <p:cTn id="41"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14" grpId="0"/>
      <p:bldP spid="14" grpId="1"/>
      <p:bldP spid="15" grpId="0"/>
      <p:bldP spid="15" grpId="1"/>
      <p:bldP spid="16" grpId="0"/>
      <p:bldP spid="16" grpId="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9485AAB-DDEE-4376-A1EB-344D1AE05B46}" type="slidenum">
              <a:rPr lang="en-US" smtClean="0"/>
              <a:pPr>
                <a:defRPr/>
              </a:pPr>
              <a:t>14</a:t>
            </a:fld>
            <a:endParaRPr lang="en-US" dirty="0"/>
          </a:p>
        </p:txBody>
      </p:sp>
      <p:sp>
        <p:nvSpPr>
          <p:cNvPr id="3" name="Title 3"/>
          <p:cNvSpPr txBox="1">
            <a:spLocks/>
          </p:cNvSpPr>
          <p:nvPr/>
        </p:nvSpPr>
        <p:spPr>
          <a:xfrm>
            <a:off x="457200" y="70408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smtClean="0">
                <a:ln>
                  <a:noFill/>
                </a:ln>
                <a:solidFill>
                  <a:schemeClr val="tx2"/>
                </a:solidFill>
                <a:effectLst/>
                <a:uLnTx/>
                <a:uFillTx/>
                <a:latin typeface="+mj-lt"/>
                <a:ea typeface="+mj-ea"/>
                <a:cs typeface="+mj-cs"/>
              </a:rPr>
              <a:t>Selecting Tasks</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Text Placeholder 4"/>
          <p:cNvSpPr txBox="1">
            <a:spLocks/>
          </p:cNvSpPr>
          <p:nvPr/>
        </p:nvSpPr>
        <p:spPr>
          <a:xfrm>
            <a:off x="457200" y="1855248"/>
            <a:ext cx="4040188" cy="659352"/>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Levels of Cognitive Demand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 Placeholder 6"/>
          <p:cNvSpPr txBox="1">
            <a:spLocks/>
          </p:cNvSpPr>
          <p:nvPr/>
        </p:nvSpPr>
        <p:spPr>
          <a:xfrm>
            <a:off x="4645025" y="1859757"/>
            <a:ext cx="4041775" cy="654843"/>
          </a:xfrm>
          <a:prstGeom prst="rect">
            <a:avLst/>
          </a:prstGeom>
        </p:spPr>
        <p:txBody>
          <a:bodyPr>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Multiple Entry and Exit Points</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Content Placeholder 8" descr="thinking.BMP"/>
          <p:cNvPicPr>
            <a:picLocks noChangeAspect="1"/>
          </p:cNvPicPr>
          <p:nvPr/>
        </p:nvPicPr>
        <p:blipFill>
          <a:blip r:embed="rId3" cstate="print"/>
          <a:stretch>
            <a:fillRect/>
          </a:stretch>
        </p:blipFill>
        <p:spPr>
          <a:xfrm>
            <a:off x="762000" y="2743200"/>
            <a:ext cx="2814612" cy="3759378"/>
          </a:xfrm>
          <a:prstGeom prst="rect">
            <a:avLst/>
          </a:prstGeom>
        </p:spPr>
      </p:pic>
      <p:grpSp>
        <p:nvGrpSpPr>
          <p:cNvPr id="18" name="Group 17"/>
          <p:cNvGrpSpPr/>
          <p:nvPr/>
        </p:nvGrpSpPr>
        <p:grpSpPr>
          <a:xfrm>
            <a:off x="5019783" y="2590800"/>
            <a:ext cx="2638483" cy="3733800"/>
            <a:chOff x="5019783" y="2590800"/>
            <a:chExt cx="2638483" cy="3733800"/>
          </a:xfrm>
        </p:grpSpPr>
        <p:sp>
          <p:nvSpPr>
            <p:cNvPr id="8" name="Right Arrow 7"/>
            <p:cNvSpPr/>
            <p:nvPr/>
          </p:nvSpPr>
          <p:spPr>
            <a:xfrm rot="2791958">
              <a:off x="5141518" y="3174728"/>
              <a:ext cx="1143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5400000">
              <a:off x="6019800" y="2971800"/>
              <a:ext cx="1143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8034259">
              <a:off x="6896266" y="3172769"/>
              <a:ext cx="1143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2791958">
              <a:off x="6894117" y="5384529"/>
              <a:ext cx="1143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5400000">
              <a:off x="5943600" y="5562600"/>
              <a:ext cx="1143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8428847">
              <a:off x="5019783" y="5349319"/>
              <a:ext cx="1143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638800" y="3810000"/>
              <a:ext cx="19050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5"/>
          <p:cNvGrpSpPr>
            <a:grpSpLocks/>
          </p:cNvGrpSpPr>
          <p:nvPr/>
        </p:nvGrpSpPr>
        <p:grpSpPr bwMode="auto">
          <a:xfrm>
            <a:off x="8077200" y="0"/>
            <a:ext cx="1066800" cy="971550"/>
            <a:chOff x="7086600" y="1009018"/>
            <a:chExt cx="1219200" cy="1048382"/>
          </a:xfrm>
        </p:grpSpPr>
        <p:pic>
          <p:nvPicPr>
            <p:cNvPr id="16"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17"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Let’s do a task</a:t>
            </a:r>
            <a:endParaRPr lang="en-US" dirty="0"/>
          </a:p>
        </p:txBody>
      </p:sp>
      <p:pic>
        <p:nvPicPr>
          <p:cNvPr id="5" name="Content Placeholder 4" descr="bags.png"/>
          <p:cNvPicPr>
            <a:picLocks noGrp="1" noChangeAspect="1"/>
          </p:cNvPicPr>
          <p:nvPr>
            <p:ph idx="1"/>
          </p:nvPr>
        </p:nvPicPr>
        <p:blipFill>
          <a:blip r:embed="rId2" cstate="print"/>
          <a:stretch>
            <a:fillRect/>
          </a:stretch>
        </p:blipFill>
        <p:spPr>
          <a:xfrm>
            <a:off x="147068" y="1905000"/>
            <a:ext cx="8941424" cy="4495800"/>
          </a:xfrm>
        </p:spPr>
      </p:pic>
      <p:sp>
        <p:nvSpPr>
          <p:cNvPr id="6" name="Rectangle 5"/>
          <p:cNvSpPr/>
          <p:nvPr/>
        </p:nvSpPr>
        <p:spPr>
          <a:xfrm>
            <a:off x="152400" y="1981200"/>
            <a:ext cx="29718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038600" y="1981200"/>
            <a:ext cx="1447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bags2.png"/>
          <p:cNvPicPr>
            <a:picLocks noChangeAspect="1"/>
          </p:cNvPicPr>
          <p:nvPr/>
        </p:nvPicPr>
        <p:blipFill>
          <a:blip r:embed="rId3" cstate="print"/>
          <a:stretch>
            <a:fillRect/>
          </a:stretch>
        </p:blipFill>
        <p:spPr>
          <a:xfrm>
            <a:off x="98691" y="3124200"/>
            <a:ext cx="3750248" cy="2895600"/>
          </a:xfrm>
          <a:prstGeom prst="rect">
            <a:avLst/>
          </a:prstGeom>
        </p:spPr>
      </p:pic>
      <p:sp>
        <p:nvSpPr>
          <p:cNvPr id="9" name="Rectangle 8"/>
          <p:cNvSpPr/>
          <p:nvPr/>
        </p:nvSpPr>
        <p:spPr>
          <a:xfrm>
            <a:off x="2438400" y="5943600"/>
            <a:ext cx="14478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5"/>
          <p:cNvGrpSpPr>
            <a:grpSpLocks/>
          </p:cNvGrpSpPr>
          <p:nvPr/>
        </p:nvGrpSpPr>
        <p:grpSpPr bwMode="auto">
          <a:xfrm>
            <a:off x="8077200" y="0"/>
            <a:ext cx="1066800" cy="971550"/>
            <a:chOff x="7086600" y="1009018"/>
            <a:chExt cx="1219200" cy="1048382"/>
          </a:xfrm>
        </p:grpSpPr>
        <p:pic>
          <p:nvPicPr>
            <p:cNvPr id="11"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12"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9600" y="85648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smtClean="0">
                <a:ln>
                  <a:noFill/>
                </a:ln>
                <a:solidFill>
                  <a:schemeClr val="tx2"/>
                </a:solidFill>
                <a:effectLst/>
                <a:uLnTx/>
                <a:uFillTx/>
                <a:latin typeface="+mj-lt"/>
                <a:ea typeface="+mj-ea"/>
                <a:cs typeface="+mj-cs"/>
              </a:rPr>
              <a:t>Smarter Balanced Assessment</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Content Placeholder 2"/>
          <p:cNvSpPr txBox="1">
            <a:spLocks/>
          </p:cNvSpPr>
          <p:nvPr/>
        </p:nvSpPr>
        <p:spPr>
          <a:xfrm>
            <a:off x="609600" y="2072485"/>
            <a:ext cx="3048000" cy="4434840"/>
          </a:xfrm>
          <a:prstGeom prst="rect">
            <a:avLst/>
          </a:prstGeom>
        </p:spPr>
        <p:txBody>
          <a:bodyPr>
            <a:normAutofit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3600" b="0" i="0" u="none" strike="noStrike" kern="1200" cap="none" spc="0" normalizeH="0" baseline="0" noProof="0" dirty="0" smtClean="0">
                <a:ln>
                  <a:noFill/>
                </a:ln>
                <a:solidFill>
                  <a:srgbClr val="7030A0"/>
                </a:solidFill>
                <a:effectLst/>
                <a:uLnTx/>
                <a:uFillTx/>
                <a:latin typeface="+mn-lt"/>
                <a:ea typeface="+mn-ea"/>
                <a:cs typeface="+mn-cs"/>
                <a:hlinkClick r:id="rId3"/>
              </a:rPr>
              <a:t>http://www. Smarter balanced.org</a:t>
            </a:r>
            <a:endParaRPr kumimoji="0" lang="en-US" sz="3600" b="0" i="0" u="none" strike="noStrike" kern="1200" cap="none" spc="0" normalizeH="0" baseline="0" noProof="0" dirty="0" smtClean="0">
              <a:ln>
                <a:noFill/>
              </a:ln>
              <a:solidFill>
                <a:srgbClr val="7030A0"/>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rgbClr val="7030A0"/>
              </a:solidFill>
              <a:effectLst/>
              <a:uLnTx/>
              <a:uFillTx/>
              <a:latin typeface="+mn-lt"/>
              <a:ea typeface="+mn-ea"/>
              <a:cs typeface="+mn-cs"/>
            </a:endParaRPr>
          </a:p>
        </p:txBody>
      </p:sp>
      <p:sp>
        <p:nvSpPr>
          <p:cNvPr id="5" name="Content Placeholder 3"/>
          <p:cNvSpPr txBox="1">
            <a:spLocks/>
          </p:cNvSpPr>
          <p:nvPr/>
        </p:nvSpPr>
        <p:spPr>
          <a:xfrm>
            <a:off x="3810000" y="2072485"/>
            <a:ext cx="5029200" cy="4434840"/>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7" descr="tt.BMP"/>
          <p:cNvPicPr>
            <a:picLocks noChangeAspect="1"/>
          </p:cNvPicPr>
          <p:nvPr/>
        </p:nvPicPr>
        <p:blipFill>
          <a:blip r:embed="rId4" cstate="print"/>
          <a:stretch>
            <a:fillRect/>
          </a:stretch>
        </p:blipFill>
        <p:spPr>
          <a:xfrm>
            <a:off x="4114800" y="2438400"/>
            <a:ext cx="4571735" cy="3265525"/>
          </a:xfrm>
          <a:prstGeom prst="rect">
            <a:avLst/>
          </a:prstGeom>
        </p:spPr>
      </p:pic>
      <p:grpSp>
        <p:nvGrpSpPr>
          <p:cNvPr id="9" name="Group 5"/>
          <p:cNvGrpSpPr>
            <a:grpSpLocks/>
          </p:cNvGrpSpPr>
          <p:nvPr/>
        </p:nvGrpSpPr>
        <p:grpSpPr bwMode="auto">
          <a:xfrm>
            <a:off x="8077200" y="-57150"/>
            <a:ext cx="1066800" cy="971550"/>
            <a:chOff x="7086600" y="1009018"/>
            <a:chExt cx="1219200" cy="1048382"/>
          </a:xfrm>
        </p:grpSpPr>
        <p:pic>
          <p:nvPicPr>
            <p:cNvPr id="10" name="Picture 14" descr="ICCSystemGraphicWhole 2008 08 05"/>
            <p:cNvPicPr>
              <a:picLocks noChangeAspect="1" noChangeArrowheads="1"/>
            </p:cNvPicPr>
            <p:nvPr/>
          </p:nvPicPr>
          <p:blipFill>
            <a:blip r:embed="rId5" cstate="print"/>
            <a:srcRect/>
            <a:stretch>
              <a:fillRect/>
            </a:stretch>
          </p:blipFill>
          <p:spPr bwMode="auto">
            <a:xfrm>
              <a:off x="7086600" y="1009018"/>
              <a:ext cx="1219200" cy="1048382"/>
            </a:xfrm>
            <a:prstGeom prst="rect">
              <a:avLst/>
            </a:prstGeom>
            <a:noFill/>
            <a:ln w="9525">
              <a:noFill/>
              <a:miter lim="800000"/>
              <a:headEnd/>
              <a:tailEnd/>
            </a:ln>
          </p:spPr>
        </p:pic>
        <p:sp>
          <p:nvSpPr>
            <p:cNvPr id="11"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228600" y="704088"/>
            <a:ext cx="85344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smtClean="0">
                <a:ln>
                  <a:noFill/>
                </a:ln>
                <a:solidFill>
                  <a:schemeClr val="tx2"/>
                </a:solidFill>
                <a:effectLst/>
                <a:uLnTx/>
                <a:uFillTx/>
                <a:latin typeface="+mj-lt"/>
                <a:ea typeface="+mj-ea"/>
                <a:cs typeface="+mj-cs"/>
              </a:rPr>
              <a:t>Resources for Rich Tasks &amp; More</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Content Placeholder 4"/>
          <p:cNvSpPr txBox="1">
            <a:spLocks/>
          </p:cNvSpPr>
          <p:nvPr/>
        </p:nvSpPr>
        <p:spPr>
          <a:xfrm>
            <a:off x="457200" y="1920085"/>
            <a:ext cx="7315200" cy="2042315"/>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4400" b="1" i="0" u="none" strike="noStrike" kern="1200" cap="none" spc="0" normalizeH="0" baseline="0" noProof="0" dirty="0" smtClean="0">
                <a:ln>
                  <a:noFill/>
                </a:ln>
                <a:solidFill>
                  <a:srgbClr val="C00000"/>
                </a:solidFill>
                <a:effectLst/>
                <a:uLnTx/>
                <a:uFillTx/>
                <a:latin typeface="+mn-lt"/>
                <a:ea typeface="+mn-ea"/>
                <a:cs typeface="+mn-cs"/>
                <a:hlinkClick r:id="rId2"/>
              </a:rPr>
              <a:t>plaeaiowacoreleadership.weebly.com</a:t>
            </a:r>
            <a:endParaRPr kumimoji="0" lang="en-US" sz="4400" b="1" i="0" u="none" strike="noStrike" kern="1200" cap="none" spc="0" normalizeH="0" baseline="0" noProof="0" dirty="0" smtClean="0">
              <a:ln>
                <a:noFill/>
              </a:ln>
              <a:solidFill>
                <a:srgbClr val="C00000"/>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Content Placeholder 6" descr="mining.png"/>
          <p:cNvPicPr>
            <a:picLocks noChangeAspect="1"/>
          </p:cNvPicPr>
          <p:nvPr/>
        </p:nvPicPr>
        <p:blipFill>
          <a:blip r:embed="rId3" cstate="print"/>
          <a:stretch>
            <a:fillRect/>
          </a:stretch>
        </p:blipFill>
        <p:spPr>
          <a:xfrm>
            <a:off x="4572000" y="2895600"/>
            <a:ext cx="3624686" cy="3658145"/>
          </a:xfrm>
          <a:prstGeom prst="rect">
            <a:avLst/>
          </a:prstGeom>
        </p:spPr>
      </p:pic>
      <p:grpSp>
        <p:nvGrpSpPr>
          <p:cNvPr id="7" name="Group 6"/>
          <p:cNvGrpSpPr>
            <a:grpSpLocks/>
          </p:cNvGrpSpPr>
          <p:nvPr/>
        </p:nvGrpSpPr>
        <p:grpSpPr bwMode="auto">
          <a:xfrm>
            <a:off x="8077200" y="0"/>
            <a:ext cx="1066800" cy="971550"/>
            <a:chOff x="7086600" y="1009018"/>
            <a:chExt cx="1219200" cy="1048382"/>
          </a:xfrm>
        </p:grpSpPr>
        <p:pic>
          <p:nvPicPr>
            <p:cNvPr id="8"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9"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457200" y="70408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smtClean="0">
                <a:ln>
                  <a:noFill/>
                </a:ln>
                <a:solidFill>
                  <a:schemeClr val="tx2"/>
                </a:solidFill>
                <a:effectLst/>
                <a:uLnTx/>
                <a:uFillTx/>
                <a:latin typeface="+mj-lt"/>
                <a:ea typeface="+mj-ea"/>
                <a:cs typeface="+mj-cs"/>
              </a:rPr>
              <a:t>Poll Everywhere Check</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Content Placeholder 6"/>
          <p:cNvSpPr txBox="1">
            <a:spLocks/>
          </p:cNvSpPr>
          <p:nvPr/>
        </p:nvSpPr>
        <p:spPr>
          <a:xfrm>
            <a:off x="457200" y="1935480"/>
            <a:ext cx="8229600" cy="4389120"/>
          </a:xfrm>
          <a:prstGeom prst="rect">
            <a:avLst/>
          </a:prstGeom>
        </p:spPr>
        <p:txBody>
          <a:bodyPr>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4000" b="0" i="0" u="none" strike="noStrike" kern="1200" cap="none" spc="0" normalizeH="0" baseline="0" noProof="0" dirty="0" smtClean="0">
                <a:ln>
                  <a:noFill/>
                </a:ln>
                <a:solidFill>
                  <a:srgbClr val="7030A0"/>
                </a:solidFill>
                <a:effectLst/>
                <a:uLnTx/>
                <a:uFillTx/>
                <a:latin typeface="+mn-lt"/>
                <a:ea typeface="+mn-ea"/>
                <a:cs typeface="+mn-cs"/>
              </a:rPr>
              <a:t>To what degree are you able to describe the role of Rich Tasks in the Iowa Core?</a:t>
            </a:r>
            <a:endParaRPr kumimoji="0" lang="en-US" sz="4000" b="0" i="0" u="none" strike="noStrike" kern="1200" cap="none" spc="0" normalizeH="0" baseline="0" noProof="0" dirty="0" smtClean="0">
              <a:ln>
                <a:noFill/>
              </a:ln>
              <a:solidFill>
                <a:srgbClr val="7030A0"/>
              </a:solidFill>
              <a:effectLst/>
              <a:uLnTx/>
              <a:uFillTx/>
              <a:latin typeface="+mn-lt"/>
              <a:ea typeface="+mn-ea"/>
              <a:cs typeface="+mn-cs"/>
              <a:hlinkClick r:id="rId2"/>
            </a:endParaRPr>
          </a:p>
        </p:txBody>
      </p:sp>
      <p:grpSp>
        <p:nvGrpSpPr>
          <p:cNvPr id="6" name="Group 5"/>
          <p:cNvGrpSpPr>
            <a:grpSpLocks/>
          </p:cNvGrpSpPr>
          <p:nvPr/>
        </p:nvGrpSpPr>
        <p:grpSpPr bwMode="auto">
          <a:xfrm>
            <a:off x="8077200" y="0"/>
            <a:ext cx="1066800" cy="971550"/>
            <a:chOff x="7086600" y="1009018"/>
            <a:chExt cx="1219200" cy="1048382"/>
          </a:xfrm>
        </p:grpSpPr>
        <p:pic>
          <p:nvPicPr>
            <p:cNvPr id="7"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8"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9485AAB-DDEE-4376-A1EB-344D1AE05B46}" type="slidenum">
              <a:rPr lang="en-US" smtClean="0"/>
              <a:pPr>
                <a:defRPr/>
              </a:pPr>
              <a:t>19</a:t>
            </a:fld>
            <a:endParaRPr lang="en-US" dirty="0"/>
          </a:p>
        </p:txBody>
      </p:sp>
      <p:sp>
        <p:nvSpPr>
          <p:cNvPr id="3" name="Slide Number Placeholder 1"/>
          <p:cNvSpPr txBox="1">
            <a:spLocks/>
          </p:cNvSpPr>
          <p:nvPr/>
        </p:nvSpPr>
        <p:spPr>
          <a:xfrm>
            <a:off x="7924800" y="6356350"/>
            <a:ext cx="762000" cy="365125"/>
          </a:xfrm>
          <a:prstGeom prst="rect">
            <a:avLst/>
          </a:prstGeom>
        </p:spPr>
        <p:txBody>
          <a:bodyPr vert="horz" lIns="0" tIns="0" rIns="0" bIns="0"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9485AAB-DDEE-4376-A1EB-344D1AE05B46}" type="slidenum">
              <a:rPr kumimoji="0" lang="en-US" sz="1200" b="0" i="0" u="none" strike="noStrike" kern="1200" cap="none" spc="0" normalizeH="0" baseline="0" noProof="0" smtClean="0">
                <a:ln>
                  <a:noFill/>
                </a:ln>
                <a:solidFill>
                  <a:schemeClr val="tx2">
                    <a:shade val="90000"/>
                  </a:schemeClr>
                </a:solidFill>
                <a:effectLst/>
                <a:uLnTx/>
                <a:uFillTx/>
                <a:latin typeface="Calibri" pitchFamily="34" charset="0"/>
                <a:ea typeface="ＭＳ Ｐゴシック"/>
                <a:cs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chemeClr val="tx2">
                  <a:shade val="90000"/>
                </a:schemeClr>
              </a:solidFill>
              <a:effectLst/>
              <a:uLnTx/>
              <a:uFillTx/>
              <a:latin typeface="Calibri" pitchFamily="34" charset="0"/>
              <a:ea typeface="ＭＳ Ｐゴシック"/>
              <a:cs typeface="ＭＳ Ｐゴシック"/>
            </a:endParaRPr>
          </a:p>
        </p:txBody>
      </p:sp>
      <p:sp>
        <p:nvSpPr>
          <p:cNvPr id="4" name="Slide Number Placeholder 4"/>
          <p:cNvSpPr txBox="1">
            <a:spLocks noGrp="1"/>
          </p:cNvSpPr>
          <p:nvPr/>
        </p:nvSpPr>
        <p:spPr>
          <a:xfrm>
            <a:off x="7924800" y="6356350"/>
            <a:ext cx="762000" cy="365125"/>
          </a:xfrm>
          <a:prstGeom prst="rect">
            <a:avLst/>
          </a:prstGeom>
          <a:noFill/>
        </p:spPr>
        <p:txBody>
          <a:bodyPr lIns="0" tIns="0" rIns="0" bIns="0" anchor="b"/>
          <a:lstStyle/>
          <a:p>
            <a:pPr algn="r" fontAlgn="auto">
              <a:spcBef>
                <a:spcPts val="0"/>
              </a:spcBef>
              <a:spcAft>
                <a:spcPts val="0"/>
              </a:spcAft>
              <a:defRPr/>
            </a:pPr>
            <a:fld id="{8A7FFDC8-3EBD-4F3C-98E0-B4A7D0B39E38}" type="slidenum">
              <a:rPr lang="en-US" sz="1200">
                <a:solidFill>
                  <a:schemeClr val="tx2">
                    <a:shade val="90000"/>
                  </a:schemeClr>
                </a:solidFill>
                <a:latin typeface="+mn-lt"/>
                <a:ea typeface="ＭＳ Ｐゴシック" pitchFamily="34" charset="-128"/>
              </a:rPr>
              <a:pPr algn="r" fontAlgn="auto">
                <a:spcBef>
                  <a:spcPts val="0"/>
                </a:spcBef>
                <a:spcAft>
                  <a:spcPts val="0"/>
                </a:spcAft>
                <a:defRPr/>
              </a:pPr>
              <a:t>19</a:t>
            </a:fld>
            <a:endParaRPr lang="en-US" sz="1200" dirty="0">
              <a:solidFill>
                <a:schemeClr val="tx2">
                  <a:shade val="90000"/>
                </a:schemeClr>
              </a:solidFill>
              <a:latin typeface="+mn-lt"/>
              <a:ea typeface="ＭＳ Ｐゴシック" pitchFamily="34" charset="-128"/>
            </a:endParaRPr>
          </a:p>
        </p:txBody>
      </p:sp>
      <p:sp>
        <p:nvSpPr>
          <p:cNvPr id="5" name="Slide Number Placeholder 2"/>
          <p:cNvSpPr txBox="1">
            <a:spLocks/>
          </p:cNvSpPr>
          <p:nvPr/>
        </p:nvSpPr>
        <p:spPr>
          <a:xfrm>
            <a:off x="7924800" y="6356350"/>
            <a:ext cx="762000" cy="365125"/>
          </a:xfrm>
          <a:prstGeom prst="rect">
            <a:avLst/>
          </a:prstGeom>
        </p:spPr>
        <p:txBody>
          <a:bodyPr lIns="0" tIns="0" rIns="0" bIns="0" anchor="b"/>
          <a:lstStyle/>
          <a:p>
            <a:pPr algn="r" fontAlgn="auto">
              <a:spcBef>
                <a:spcPts val="0"/>
              </a:spcBef>
              <a:spcAft>
                <a:spcPts val="0"/>
              </a:spcAft>
              <a:defRPr/>
            </a:pPr>
            <a:fld id="{6F1590B9-08F7-4A2E-B35A-B71A481E5004}" type="slidenum">
              <a:rPr lang="en-US" sz="1200">
                <a:solidFill>
                  <a:schemeClr val="tx2">
                    <a:shade val="90000"/>
                  </a:schemeClr>
                </a:solidFill>
                <a:latin typeface="+mn-lt"/>
                <a:ea typeface="ＭＳ Ｐゴシック" pitchFamily="34" charset="-128"/>
              </a:rPr>
              <a:pPr algn="r" fontAlgn="auto">
                <a:spcBef>
                  <a:spcPts val="0"/>
                </a:spcBef>
                <a:spcAft>
                  <a:spcPts val="0"/>
                </a:spcAft>
                <a:defRPr/>
              </a:pPr>
              <a:t>19</a:t>
            </a:fld>
            <a:endParaRPr lang="en-US" sz="1200" dirty="0">
              <a:solidFill>
                <a:schemeClr val="tx2">
                  <a:shade val="90000"/>
                </a:schemeClr>
              </a:solidFill>
              <a:latin typeface="+mn-lt"/>
              <a:ea typeface="ＭＳ Ｐゴシック" pitchFamily="34" charset="-128"/>
            </a:endParaRPr>
          </a:p>
        </p:txBody>
      </p:sp>
      <p:graphicFrame>
        <p:nvGraphicFramePr>
          <p:cNvPr id="6" name="Content Placeholder 3"/>
          <p:cNvGraphicFramePr>
            <a:graphicFrameLocks/>
          </p:cNvGraphicFramePr>
          <p:nvPr/>
        </p:nvGraphicFramePr>
        <p:xfrm>
          <a:off x="0" y="685800"/>
          <a:ext cx="94488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2"/>
          <p:cNvSpPr txBox="1">
            <a:spLocks/>
          </p:cNvSpPr>
          <p:nvPr/>
        </p:nvSpPr>
        <p:spPr>
          <a:xfrm>
            <a:off x="2209800" y="228600"/>
            <a:ext cx="4800600" cy="685800"/>
          </a:xfrm>
          <a:prstGeom prst="rect">
            <a:avLst/>
          </a:prstGeom>
        </p:spPr>
        <p:txBody>
          <a:bodyPr>
            <a:normAutofit/>
          </a:bodyPr>
          <a:lstStyle/>
          <a:p>
            <a:pPr algn="ctr" fontAlgn="auto">
              <a:lnSpc>
                <a:spcPct val="80000"/>
              </a:lnSpc>
              <a:spcBef>
                <a:spcPts val="0"/>
              </a:spcBef>
              <a:spcAft>
                <a:spcPts val="0"/>
              </a:spcAft>
              <a:defRPr/>
            </a:pPr>
            <a:r>
              <a:rPr lang="en-US" sz="4100" dirty="0">
                <a:solidFill>
                  <a:srgbClr val="993300"/>
                </a:solidFill>
                <a:latin typeface="+mn-lt"/>
              </a:rPr>
              <a:t> </a:t>
            </a:r>
            <a:r>
              <a:rPr lang="en-US" sz="4100" dirty="0" smtClean="0">
                <a:solidFill>
                  <a:srgbClr val="993300"/>
                </a:solidFill>
                <a:effectLst>
                  <a:outerShdw blurRad="38100" dist="38100" dir="2700000" algn="tl">
                    <a:srgbClr val="C0C0C0"/>
                  </a:outerShdw>
                </a:effectLst>
                <a:latin typeface="+mn-lt"/>
              </a:rPr>
              <a:t>K-12 </a:t>
            </a:r>
            <a:r>
              <a:rPr lang="en-US" sz="4100" dirty="0">
                <a:solidFill>
                  <a:srgbClr val="993300"/>
                </a:solidFill>
                <a:effectLst>
                  <a:outerShdw blurRad="38100" dist="38100" dir="2700000" algn="tl">
                    <a:srgbClr val="C0C0C0"/>
                  </a:outerShdw>
                </a:effectLst>
                <a:latin typeface="+mn-lt"/>
              </a:rPr>
              <a:t>Domains</a:t>
            </a:r>
          </a:p>
        </p:txBody>
      </p:sp>
      <p:sp>
        <p:nvSpPr>
          <p:cNvPr id="8" name="Rectangle 7"/>
          <p:cNvSpPr/>
          <p:nvPr/>
        </p:nvSpPr>
        <p:spPr>
          <a:xfrm>
            <a:off x="-152400" y="1905000"/>
            <a:ext cx="990600" cy="609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0" fontAlgn="auto" hangingPunct="0">
              <a:spcBef>
                <a:spcPts val="0"/>
              </a:spcBef>
              <a:spcAft>
                <a:spcPts val="0"/>
              </a:spcAft>
              <a:defRPr/>
            </a:pPr>
            <a:r>
              <a:rPr lang="en-US" sz="1200" dirty="0">
                <a:solidFill>
                  <a:schemeClr val="tx1"/>
                </a:solidFill>
              </a:rPr>
              <a:t>Counting &amp; Cardinality</a:t>
            </a:r>
          </a:p>
        </p:txBody>
      </p:sp>
      <p:sp>
        <p:nvSpPr>
          <p:cNvPr id="9" name="Rectangle 8"/>
          <p:cNvSpPr/>
          <p:nvPr/>
        </p:nvSpPr>
        <p:spPr>
          <a:xfrm>
            <a:off x="0" y="3429000"/>
            <a:ext cx="43434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a:solidFill>
                  <a:schemeClr val="tx1"/>
                </a:solidFill>
              </a:rPr>
              <a:t>Operations &amp; Algebraic Thinking</a:t>
            </a:r>
          </a:p>
        </p:txBody>
      </p:sp>
      <p:sp>
        <p:nvSpPr>
          <p:cNvPr id="10" name="Rectangle 9"/>
          <p:cNvSpPr/>
          <p:nvPr/>
        </p:nvSpPr>
        <p:spPr>
          <a:xfrm>
            <a:off x="0" y="2743200"/>
            <a:ext cx="43434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a:solidFill>
                  <a:schemeClr val="tx1"/>
                </a:solidFill>
              </a:rPr>
              <a:t>Number &amp; Operations in Base 10</a:t>
            </a:r>
          </a:p>
        </p:txBody>
      </p:sp>
      <p:sp>
        <p:nvSpPr>
          <p:cNvPr id="11" name="Rectangle 10"/>
          <p:cNvSpPr/>
          <p:nvPr/>
        </p:nvSpPr>
        <p:spPr>
          <a:xfrm>
            <a:off x="0" y="5334000"/>
            <a:ext cx="43434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a:solidFill>
                  <a:schemeClr val="tx1"/>
                </a:solidFill>
              </a:rPr>
              <a:t>Measurement &amp; Data</a:t>
            </a:r>
          </a:p>
        </p:txBody>
      </p:sp>
      <p:sp>
        <p:nvSpPr>
          <p:cNvPr id="12" name="Rectangle 11"/>
          <p:cNvSpPr/>
          <p:nvPr/>
        </p:nvSpPr>
        <p:spPr>
          <a:xfrm>
            <a:off x="2133600" y="4191000"/>
            <a:ext cx="2133600" cy="6858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a:solidFill>
                  <a:schemeClr val="tx1"/>
                </a:solidFill>
              </a:rPr>
              <a:t>Number Operations – Fractions</a:t>
            </a:r>
          </a:p>
        </p:txBody>
      </p:sp>
      <p:sp>
        <p:nvSpPr>
          <p:cNvPr id="13" name="Rectangle 12"/>
          <p:cNvSpPr/>
          <p:nvPr/>
        </p:nvSpPr>
        <p:spPr>
          <a:xfrm>
            <a:off x="0" y="5943600"/>
            <a:ext cx="91440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a:solidFill>
                  <a:schemeClr val="tx1"/>
                </a:solidFill>
              </a:rPr>
              <a:t>Geometry </a:t>
            </a:r>
          </a:p>
        </p:txBody>
      </p:sp>
      <p:sp>
        <p:nvSpPr>
          <p:cNvPr id="14" name="Rectangle 13"/>
          <p:cNvSpPr/>
          <p:nvPr/>
        </p:nvSpPr>
        <p:spPr>
          <a:xfrm>
            <a:off x="4419600" y="2743200"/>
            <a:ext cx="21336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defRPr/>
            </a:pPr>
            <a:r>
              <a:rPr lang="en-US" sz="1600" dirty="0">
                <a:solidFill>
                  <a:schemeClr val="tx1"/>
                </a:solidFill>
              </a:rPr>
              <a:t>The Number System</a:t>
            </a:r>
          </a:p>
        </p:txBody>
      </p:sp>
      <p:sp>
        <p:nvSpPr>
          <p:cNvPr id="15" name="Rectangle 14"/>
          <p:cNvSpPr/>
          <p:nvPr/>
        </p:nvSpPr>
        <p:spPr>
          <a:xfrm>
            <a:off x="4419600" y="3429000"/>
            <a:ext cx="22098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defRPr/>
            </a:pPr>
            <a:r>
              <a:rPr lang="en-US" sz="1600" dirty="0">
                <a:solidFill>
                  <a:schemeClr val="tx1"/>
                </a:solidFill>
              </a:rPr>
              <a:t>Expressions &amp; Equations</a:t>
            </a:r>
          </a:p>
        </p:txBody>
      </p:sp>
      <p:sp>
        <p:nvSpPr>
          <p:cNvPr id="16" name="Rectangle 15"/>
          <p:cNvSpPr/>
          <p:nvPr/>
        </p:nvSpPr>
        <p:spPr>
          <a:xfrm>
            <a:off x="4343400" y="4191000"/>
            <a:ext cx="1447800" cy="914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defRPr/>
            </a:pPr>
            <a:r>
              <a:rPr lang="en-US" sz="1600" dirty="0">
                <a:solidFill>
                  <a:schemeClr val="tx1"/>
                </a:solidFill>
              </a:rPr>
              <a:t>Ratios &amp; Proportional Relationships</a:t>
            </a:r>
          </a:p>
        </p:txBody>
      </p:sp>
      <p:sp>
        <p:nvSpPr>
          <p:cNvPr id="17" name="Rectangle 16"/>
          <p:cNvSpPr/>
          <p:nvPr/>
        </p:nvSpPr>
        <p:spPr>
          <a:xfrm>
            <a:off x="4419600" y="5334000"/>
            <a:ext cx="47244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a:solidFill>
                  <a:schemeClr val="tx1"/>
                </a:solidFill>
              </a:rPr>
              <a:t>Statistics &amp; Probability</a:t>
            </a:r>
          </a:p>
        </p:txBody>
      </p:sp>
      <p:sp>
        <p:nvSpPr>
          <p:cNvPr id="18" name="Rectangle 17"/>
          <p:cNvSpPr/>
          <p:nvPr/>
        </p:nvSpPr>
        <p:spPr>
          <a:xfrm>
            <a:off x="5867400" y="4191000"/>
            <a:ext cx="3276600" cy="914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a:solidFill>
                  <a:schemeClr val="tx1"/>
                </a:solidFill>
              </a:rPr>
              <a:t>Functions </a:t>
            </a:r>
          </a:p>
        </p:txBody>
      </p:sp>
      <p:sp>
        <p:nvSpPr>
          <p:cNvPr id="19" name="TextBox 19"/>
          <p:cNvSpPr txBox="1">
            <a:spLocks noChangeArrowheads="1"/>
          </p:cNvSpPr>
          <p:nvPr/>
        </p:nvSpPr>
        <p:spPr bwMode="auto">
          <a:xfrm>
            <a:off x="0" y="6492875"/>
            <a:ext cx="9094788" cy="365125"/>
          </a:xfrm>
          <a:prstGeom prst="rect">
            <a:avLst/>
          </a:prstGeom>
          <a:noFill/>
          <a:ln w="9525">
            <a:noFill/>
            <a:miter lim="800000"/>
            <a:headEnd/>
            <a:tailEnd/>
          </a:ln>
        </p:spPr>
        <p:txBody>
          <a:bodyPr>
            <a:spAutoFit/>
          </a:bodyPr>
          <a:lstStyle/>
          <a:p>
            <a:pPr algn="ctr"/>
            <a:r>
              <a:rPr lang="en-US" sz="900">
                <a:latin typeface="Constantia" pitchFamily="18" charset="0"/>
              </a:rPr>
              <a:t>©2011 Cooperative Educational Service Agency (CESA) 7 School Improvement Services</a:t>
            </a:r>
            <a:br>
              <a:rPr lang="en-US" sz="900">
                <a:latin typeface="Constantia" pitchFamily="18" charset="0"/>
              </a:rPr>
            </a:br>
            <a:r>
              <a:rPr lang="en-US" sz="900">
                <a:latin typeface="Constantia" pitchFamily="18" charset="0"/>
              </a:rPr>
              <a:t>Permission is granted to the Iowa State Department of Education for dissemination and use in any whole or part in any form within the state of Iowa region.</a:t>
            </a:r>
          </a:p>
        </p:txBody>
      </p:sp>
      <p:sp>
        <p:nvSpPr>
          <p:cNvPr id="20" name="Rectangle 19"/>
          <p:cNvSpPr/>
          <p:nvPr/>
        </p:nvSpPr>
        <p:spPr>
          <a:xfrm>
            <a:off x="6705600" y="3429000"/>
            <a:ext cx="24384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smtClean="0">
                <a:solidFill>
                  <a:schemeClr val="tx1"/>
                </a:solidFill>
              </a:rPr>
              <a:t>Algebra</a:t>
            </a:r>
            <a:endParaRPr lang="en-US" sz="1600" dirty="0">
              <a:solidFill>
                <a:schemeClr val="tx1"/>
              </a:solidFill>
            </a:endParaRPr>
          </a:p>
        </p:txBody>
      </p:sp>
      <p:sp>
        <p:nvSpPr>
          <p:cNvPr id="21" name="Rectangle 20"/>
          <p:cNvSpPr/>
          <p:nvPr/>
        </p:nvSpPr>
        <p:spPr>
          <a:xfrm>
            <a:off x="6705600" y="2667000"/>
            <a:ext cx="2438400"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smtClean="0">
                <a:solidFill>
                  <a:schemeClr val="tx1"/>
                </a:solidFill>
              </a:rPr>
              <a:t>Number &amp; </a:t>
            </a:r>
          </a:p>
          <a:p>
            <a:pPr algn="ctr" eaLnBrk="0" fontAlgn="auto" hangingPunct="0">
              <a:spcBef>
                <a:spcPts val="0"/>
              </a:spcBef>
              <a:spcAft>
                <a:spcPts val="0"/>
              </a:spcAft>
              <a:defRPr/>
            </a:pPr>
            <a:r>
              <a:rPr lang="en-US" sz="1600" dirty="0" smtClean="0">
                <a:solidFill>
                  <a:schemeClr val="tx1"/>
                </a:solidFill>
              </a:rPr>
              <a:t>Quantity</a:t>
            </a:r>
            <a:endParaRPr lang="en-US" sz="1600" dirty="0">
              <a:solidFill>
                <a:schemeClr val="tx1"/>
              </a:solidFill>
            </a:endParaRPr>
          </a:p>
        </p:txBody>
      </p:sp>
      <p:sp>
        <p:nvSpPr>
          <p:cNvPr id="22" name="Rectangle 21"/>
          <p:cNvSpPr/>
          <p:nvPr/>
        </p:nvSpPr>
        <p:spPr>
          <a:xfrm rot="5400000">
            <a:off x="6591300" y="4229100"/>
            <a:ext cx="43434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smtClean="0">
                <a:solidFill>
                  <a:schemeClr val="tx1"/>
                </a:solidFill>
              </a:rPr>
              <a:t>Modeling</a:t>
            </a:r>
            <a:endParaRPr lang="en-US" sz="1600" dirty="0">
              <a:solidFill>
                <a:schemeClr val="tx1"/>
              </a:solidFill>
            </a:endParaRPr>
          </a:p>
        </p:txBody>
      </p:sp>
      <p:grpSp>
        <p:nvGrpSpPr>
          <p:cNvPr id="23" name="Group 5"/>
          <p:cNvGrpSpPr>
            <a:grpSpLocks/>
          </p:cNvGrpSpPr>
          <p:nvPr/>
        </p:nvGrpSpPr>
        <p:grpSpPr bwMode="auto">
          <a:xfrm>
            <a:off x="8077200" y="0"/>
            <a:ext cx="1066800" cy="971550"/>
            <a:chOff x="7086600" y="1009018"/>
            <a:chExt cx="1219200" cy="1048382"/>
          </a:xfrm>
        </p:grpSpPr>
        <p:pic>
          <p:nvPicPr>
            <p:cNvPr id="24" name="Picture 14" descr="ICCSystemGraphicWhole 2008 08 05"/>
            <p:cNvPicPr>
              <a:picLocks noChangeAspect="1" noChangeArrowheads="1"/>
            </p:cNvPicPr>
            <p:nvPr/>
          </p:nvPicPr>
          <p:blipFill>
            <a:blip r:embed="rId7" cstate="print"/>
            <a:srcRect/>
            <a:stretch>
              <a:fillRect/>
            </a:stretch>
          </p:blipFill>
          <p:spPr bwMode="auto">
            <a:xfrm>
              <a:off x="7086600" y="1009018"/>
              <a:ext cx="1219200" cy="1048382"/>
            </a:xfrm>
            <a:prstGeom prst="rect">
              <a:avLst/>
            </a:prstGeom>
            <a:noFill/>
            <a:ln w="9525">
              <a:noFill/>
              <a:miter lim="800000"/>
              <a:headEnd/>
              <a:tailEnd/>
            </a:ln>
          </p:spPr>
        </p:pic>
        <p:sp>
          <p:nvSpPr>
            <p:cNvPr id="25"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
        <p:nvSpPr>
          <p:cNvPr id="26" name="Rectangle 25"/>
          <p:cNvSpPr/>
          <p:nvPr/>
        </p:nvSpPr>
        <p:spPr>
          <a:xfrm>
            <a:off x="0" y="1752600"/>
            <a:ext cx="9144000" cy="48768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0" fontAlgn="auto" hangingPunct="0">
              <a:spcBef>
                <a:spcPts val="0"/>
              </a:spcBef>
              <a:spcAft>
                <a:spcPts val="0"/>
              </a:spcAft>
              <a:defRPr/>
            </a:pPr>
            <a:endParaRPr lang="en-US" sz="1200" dirty="0">
              <a:solidFill>
                <a:schemeClr val="tx1"/>
              </a:solidFill>
            </a:endParaRPr>
          </a:p>
        </p:txBody>
      </p:sp>
      <p:sp>
        <p:nvSpPr>
          <p:cNvPr id="27" name="TextBox 26"/>
          <p:cNvSpPr txBox="1"/>
          <p:nvPr/>
        </p:nvSpPr>
        <p:spPr>
          <a:xfrm>
            <a:off x="3657600" y="1905000"/>
            <a:ext cx="4800600" cy="461665"/>
          </a:xfrm>
          <a:prstGeom prst="rect">
            <a:avLst/>
          </a:prstGeom>
          <a:noFill/>
        </p:spPr>
        <p:txBody>
          <a:bodyPr wrap="square" rtlCol="0">
            <a:spAutoFit/>
          </a:bodyPr>
          <a:lstStyle/>
          <a:p>
            <a:r>
              <a:rPr lang="en-US" b="1" dirty="0" smtClean="0">
                <a:solidFill>
                  <a:srgbClr val="FFFF00"/>
                </a:solidFill>
              </a:rPr>
              <a:t>Standards for Mathematical Practice</a:t>
            </a:r>
            <a:endParaRPr lang="en-US"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0"/>
                                  </p:iterate>
                                  <p:childTnLst>
                                    <p:set>
                                      <p:cBhvr>
                                        <p:cTn id="6" dur="1" fill="hold">
                                          <p:stCondLst>
                                            <p:cond delay="0"/>
                                          </p:stCondLst>
                                        </p:cTn>
                                        <p:tgtEl>
                                          <p:spTgt spid="27">
                                            <p:txEl>
                                              <p:pRg st="0" end="0"/>
                                            </p:txEl>
                                          </p:spTgt>
                                        </p:tgtEl>
                                        <p:attrNameLst>
                                          <p:attrName>style.visibility</p:attrName>
                                        </p:attrNameLst>
                                      </p:cBhvr>
                                      <p:to>
                                        <p:strVal val="visible"/>
                                      </p:to>
                                    </p:set>
                                  </p:childTnLst>
                                </p:cTn>
                              </p:par>
                              <p:par>
                                <p:cTn id="7" presetID="0" presetClass="path" presetSubtype="0" accel="50000" decel="50000" fill="hold" nodeType="withEffect">
                                  <p:stCondLst>
                                    <p:cond delay="0"/>
                                  </p:stCondLst>
                                  <p:iterate type="lt">
                                    <p:tmPct val="0"/>
                                  </p:iterate>
                                  <p:childTnLst>
                                    <p:animMotion origin="layout" path="M -0.84045 0.65148 C -0.77951 0.57378 -0.71858 0.49653 -0.65851 0.46184 C -0.59861 0.42715 -0.52639 0.47202 -0.48055 0.44311 C -0.43472 0.41397 -0.42743 0.31869 -0.38351 0.28701 C -0.33993 0.25532 -0.25868 0.28631 -0.21771 0.25324 C -0.17656 0.21994 -0.17535 0.12859 -0.13663 0.08812 C -0.09774 0.04764 -0.01042 0.02382 0.01493 0.0111 " pathEditMode="relative" rAng="0" ptsTypes="aaaaaaA">
                                      <p:cBhvr>
                                        <p:cTn id="8" dur="5000" fill="hold"/>
                                        <p:tgtEl>
                                          <p:spTgt spid="27">
                                            <p:txEl>
                                              <p:pRg st="0" end="0"/>
                                            </p:txEl>
                                          </p:spTgt>
                                        </p:tgtEl>
                                        <p:attrNameLst>
                                          <p:attrName>ppt_x</p:attrName>
                                          <p:attrName>ppt_y</p:attrName>
                                        </p:attrNameLst>
                                      </p:cBhvr>
                                      <p:rCtr x="428" y="-3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do you teach math?</a:t>
            </a:r>
            <a:endParaRPr lang="en-US" dirty="0"/>
          </a:p>
        </p:txBody>
      </p:sp>
      <p:sp>
        <p:nvSpPr>
          <p:cNvPr id="5" name="Content Placeholder 4"/>
          <p:cNvSpPr>
            <a:spLocks noGrp="1"/>
          </p:cNvSpPr>
          <p:nvPr>
            <p:ph idx="1"/>
          </p:nvPr>
        </p:nvSpPr>
        <p:spPr/>
        <p:txBody>
          <a:bodyPr/>
          <a:lstStyle/>
          <a:p>
            <a:pPr>
              <a:buNone/>
            </a:pPr>
            <a:endParaRPr lang="en-US" sz="4000" u="sng" dirty="0" smtClean="0">
              <a:hlinkClick r:id="rId3"/>
            </a:endParaRPr>
          </a:p>
          <a:p>
            <a:pPr>
              <a:buNone/>
            </a:pPr>
            <a:endParaRPr lang="en-US" sz="4000" u="sng" dirty="0" smtClean="0">
              <a:hlinkClick r:id="rId3"/>
            </a:endParaRPr>
          </a:p>
          <a:p>
            <a:pPr>
              <a:buNone/>
            </a:pPr>
            <a:endParaRPr lang="en-US" sz="4000" u="sng" dirty="0" smtClean="0">
              <a:hlinkClick r:id="rId3"/>
            </a:endParaRPr>
          </a:p>
          <a:p>
            <a:pPr>
              <a:buNone/>
            </a:pPr>
            <a:endParaRPr lang="en-US" sz="4000" u="sng" dirty="0" smtClean="0">
              <a:hlinkClick r:id="rId3"/>
            </a:endParaRPr>
          </a:p>
          <a:p>
            <a:pPr>
              <a:buNone/>
            </a:pPr>
            <a:r>
              <a:rPr lang="en-US" sz="3600" dirty="0" smtClean="0">
                <a:hlinkClick r:id="rId4" tooltip="http://www.sciencekids.co.nz/videos/math/numbersofnature.html&#10;CTRL + Click to follow link"/>
              </a:rPr>
              <a:t>http://www.sciencekids.co.nz/videos/math/numbersofnature.html</a:t>
            </a:r>
            <a:endParaRPr lang="en-US" sz="3600" dirty="0" smtClean="0"/>
          </a:p>
          <a:p>
            <a:pPr>
              <a:buNone/>
            </a:pPr>
            <a:endParaRPr lang="en-US" dirty="0"/>
          </a:p>
        </p:txBody>
      </p:sp>
      <p:grpSp>
        <p:nvGrpSpPr>
          <p:cNvPr id="7" name="Group 5"/>
          <p:cNvGrpSpPr>
            <a:grpSpLocks/>
          </p:cNvGrpSpPr>
          <p:nvPr/>
        </p:nvGrpSpPr>
        <p:grpSpPr bwMode="auto">
          <a:xfrm>
            <a:off x="8077200" y="0"/>
            <a:ext cx="1066800" cy="971550"/>
            <a:chOff x="7086600" y="1009018"/>
            <a:chExt cx="1219200" cy="1048382"/>
          </a:xfrm>
        </p:grpSpPr>
        <p:pic>
          <p:nvPicPr>
            <p:cNvPr id="8" name="Picture 14" descr="ICCSystemGraphicWhole 2008 08 05"/>
            <p:cNvPicPr>
              <a:picLocks noChangeAspect="1" noChangeArrowheads="1"/>
            </p:cNvPicPr>
            <p:nvPr/>
          </p:nvPicPr>
          <p:blipFill>
            <a:blip r:embed="rId5" cstate="print"/>
            <a:srcRect/>
            <a:stretch>
              <a:fillRect/>
            </a:stretch>
          </p:blipFill>
          <p:spPr bwMode="auto">
            <a:xfrm>
              <a:off x="7086600" y="1009018"/>
              <a:ext cx="1219200" cy="1048382"/>
            </a:xfrm>
            <a:prstGeom prst="rect">
              <a:avLst/>
            </a:prstGeom>
            <a:noFill/>
            <a:ln w="9525">
              <a:noFill/>
              <a:miter lim="800000"/>
              <a:headEnd/>
              <a:tailEnd/>
            </a:ln>
          </p:spPr>
        </p:pic>
        <p:sp>
          <p:nvSpPr>
            <p:cNvPr id="9"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pic>
        <p:nvPicPr>
          <p:cNvPr id="10" name="Picture 9" descr="nature_of_numbers_clip.png"/>
          <p:cNvPicPr>
            <a:picLocks noChangeAspect="1"/>
          </p:cNvPicPr>
          <p:nvPr/>
        </p:nvPicPr>
        <p:blipFill>
          <a:blip r:embed="rId6" cstate="print"/>
          <a:stretch>
            <a:fillRect/>
          </a:stretch>
        </p:blipFill>
        <p:spPr>
          <a:xfrm>
            <a:off x="1895101" y="2004813"/>
            <a:ext cx="5353798" cy="284837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304800" y="533400"/>
            <a:ext cx="8229600" cy="146685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000" b="0"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Ratios and Proportional Relationships</a:t>
            </a:r>
          </a:p>
        </p:txBody>
      </p:sp>
      <p:grpSp>
        <p:nvGrpSpPr>
          <p:cNvPr id="5" name="Group 5"/>
          <p:cNvGrpSpPr>
            <a:grpSpLocks/>
          </p:cNvGrpSpPr>
          <p:nvPr/>
        </p:nvGrpSpPr>
        <p:grpSpPr bwMode="auto">
          <a:xfrm>
            <a:off x="7924800" y="0"/>
            <a:ext cx="1219200" cy="1047750"/>
            <a:chOff x="7086600" y="1009018"/>
            <a:chExt cx="1219200" cy="1048382"/>
          </a:xfrm>
        </p:grpSpPr>
        <p:pic>
          <p:nvPicPr>
            <p:cNvPr id="6"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7"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pic>
        <p:nvPicPr>
          <p:cNvPr id="8" name="Picture 7"/>
          <p:cNvPicPr>
            <a:picLocks noChangeAspect="1" noChangeArrowheads="1"/>
          </p:cNvPicPr>
          <p:nvPr/>
        </p:nvPicPr>
        <p:blipFill>
          <a:blip r:embed="rId4" cstate="print"/>
          <a:srcRect l="29216"/>
          <a:stretch>
            <a:fillRect/>
          </a:stretch>
        </p:blipFill>
        <p:spPr bwMode="auto">
          <a:xfrm>
            <a:off x="4648200" y="2438400"/>
            <a:ext cx="4038600" cy="3810000"/>
          </a:xfrm>
          <a:prstGeom prst="rect">
            <a:avLst/>
          </a:prstGeom>
          <a:noFill/>
          <a:ln w="9525">
            <a:noFill/>
            <a:miter lim="800000"/>
            <a:headEnd/>
            <a:tailEnd/>
          </a:ln>
        </p:spPr>
      </p:pic>
      <p:pic>
        <p:nvPicPr>
          <p:cNvPr id="9" name="Picture 8"/>
          <p:cNvPicPr>
            <a:picLocks noChangeAspect="1" noChangeArrowheads="1"/>
          </p:cNvPicPr>
          <p:nvPr/>
        </p:nvPicPr>
        <p:blipFill>
          <a:blip r:embed="rId5" cstate="print"/>
          <a:srcRect/>
          <a:stretch>
            <a:fillRect/>
          </a:stretch>
        </p:blipFill>
        <p:spPr bwMode="auto">
          <a:xfrm>
            <a:off x="381000" y="2819400"/>
            <a:ext cx="36576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914400"/>
            <a:ext cx="8382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rgbClr val="004F8A"/>
                </a:solidFill>
                <a:effectLst>
                  <a:outerShdw blurRad="38100" dist="38100" dir="2700000" algn="tl">
                    <a:srgbClr val="C0C0C0"/>
                  </a:outerShdw>
                </a:effectLst>
                <a:uLnTx/>
                <a:uFillTx/>
                <a:latin typeface="+mj-lt"/>
                <a:ea typeface="+mj-ea"/>
                <a:cs typeface="+mj-cs"/>
              </a:rPr>
              <a:t>Finding Priorities through Critical Areas</a:t>
            </a:r>
            <a:endParaRPr kumimoji="0" lang="en-US" sz="4000" b="0"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5" name="Content Placeholder 2"/>
          <p:cNvSpPr txBox="1">
            <a:spLocks/>
          </p:cNvSpPr>
          <p:nvPr/>
        </p:nvSpPr>
        <p:spPr bwMode="auto">
          <a:xfrm>
            <a:off x="304800" y="1981200"/>
            <a:ext cx="39624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90000"/>
              </a:lnSpc>
              <a:spcBef>
                <a:spcPct val="20000"/>
              </a:spcBef>
              <a:spcAft>
                <a:spcPct val="0"/>
              </a:spcAft>
              <a:buClr>
                <a:srgbClr val="0BD0D9"/>
              </a:buClr>
              <a:buSzPct val="95000"/>
              <a:buFont typeface="Wingdings 2" pitchFamily="18" charset="2"/>
              <a:buNone/>
              <a:tabLst/>
              <a:defRPr/>
            </a:pPr>
            <a:r>
              <a:rPr kumimoji="0" lang="en-US" sz="2100" b="0" i="0" u="none" strike="noStrike" kern="1200" cap="none" spc="0" normalizeH="0" baseline="0" noProof="0" smtClean="0">
                <a:ln>
                  <a:noFill/>
                </a:ln>
                <a:solidFill>
                  <a:srgbClr val="7030A0"/>
                </a:solidFill>
                <a:effectLst/>
                <a:uLnTx/>
                <a:uFillTx/>
                <a:latin typeface="+mn-lt"/>
                <a:ea typeface="+mn-ea"/>
                <a:cs typeface="+mn-cs"/>
              </a:rPr>
              <a:t>    </a:t>
            </a:r>
            <a:endParaRPr kumimoji="0" lang="en-US" sz="2100" b="0" i="0" u="none" strike="noStrike" kern="1200" cap="none" spc="0" normalizeH="0" baseline="0" noProof="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90000"/>
              </a:lnSpc>
              <a:spcBef>
                <a:spcPct val="20000"/>
              </a:spcBef>
              <a:spcAft>
                <a:spcPct val="0"/>
              </a:spcAft>
              <a:buClr>
                <a:srgbClr val="0BD0D9"/>
              </a:buClr>
              <a:buSzPct val="95000"/>
              <a:buFont typeface="Wingdings 2" pitchFamily="18" charset="2"/>
              <a:buChar char=""/>
              <a:tabLst/>
              <a:defRPr/>
            </a:pPr>
            <a:endParaRPr kumimoji="0" lang="en-US" sz="21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Content Placeholder 3"/>
          <p:cNvSpPr txBox="1">
            <a:spLocks/>
          </p:cNvSpPr>
          <p:nvPr/>
        </p:nvSpPr>
        <p:spPr bwMode="auto">
          <a:xfrm>
            <a:off x="4038600" y="2209800"/>
            <a:ext cx="5105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90000"/>
              </a:lnSpc>
              <a:spcBef>
                <a:spcPct val="20000"/>
              </a:spcBef>
              <a:spcAft>
                <a:spcPct val="0"/>
              </a:spcAft>
              <a:buClr>
                <a:srgbClr val="0BD0D9"/>
              </a:buClr>
              <a:buSzPct val="95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1. Highlight the words or phrases  in</a:t>
            </a:r>
            <a:r>
              <a:rPr kumimoji="0" lang="en-US" sz="2400" b="0" i="0" u="none" strike="noStrike" kern="1200" cap="none" spc="0" normalizeH="0" noProof="0" dirty="0" smtClean="0">
                <a:ln>
                  <a:noFill/>
                </a:ln>
                <a:solidFill>
                  <a:schemeClr val="tx1"/>
                </a:solidFill>
                <a:effectLst/>
                <a:uLnTx/>
                <a:uFillTx/>
                <a:latin typeface="+mn-lt"/>
                <a:ea typeface="+mn-ea"/>
                <a:cs typeface="+mn-cs"/>
              </a:rPr>
              <a:t> the </a:t>
            </a:r>
            <a:r>
              <a:rPr lang="en-US" dirty="0" smtClean="0">
                <a:latin typeface="+mn-lt"/>
                <a:ea typeface="+mn-ea"/>
                <a:cs typeface="+mn-cs"/>
              </a:rPr>
              <a:t>C</a:t>
            </a:r>
            <a:r>
              <a:rPr kumimoji="0" lang="en-US" sz="2400" b="0" i="0" u="none" strike="noStrike" kern="1200" cap="none" spc="0" normalizeH="0" noProof="0" dirty="0" err="1" smtClean="0">
                <a:ln>
                  <a:noFill/>
                </a:ln>
                <a:solidFill>
                  <a:schemeClr val="tx1"/>
                </a:solidFill>
                <a:effectLst/>
                <a:uLnTx/>
                <a:uFillTx/>
                <a:latin typeface="+mn-lt"/>
                <a:ea typeface="+mn-ea"/>
                <a:cs typeface="+mn-cs"/>
              </a:rPr>
              <a:t>ritical</a:t>
            </a:r>
            <a:r>
              <a:rPr kumimoji="0" lang="en-US" sz="2400" b="0" i="0" u="none" strike="noStrike" kern="1200" cap="none" spc="0" normalizeH="0" noProof="0" dirty="0" smtClean="0">
                <a:ln>
                  <a:noFill/>
                </a:ln>
                <a:solidFill>
                  <a:schemeClr val="tx1"/>
                </a:solidFill>
                <a:effectLst/>
                <a:uLnTx/>
                <a:uFillTx/>
                <a:latin typeface="+mn-lt"/>
                <a:ea typeface="+mn-ea"/>
                <a:cs typeface="+mn-cs"/>
              </a:rPr>
              <a:t> Area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which represent the important mathematics</a:t>
            </a:r>
          </a:p>
          <a:p>
            <a:pPr marL="273050" marR="0" lvl="0" indent="-273050" algn="l" defTabSz="914400" rtl="0" eaLnBrk="1" fontAlgn="base" latinLnBrk="0" hangingPunct="1">
              <a:lnSpc>
                <a:spcPct val="90000"/>
              </a:lnSpc>
              <a:spcBef>
                <a:spcPct val="20000"/>
              </a:spcBef>
              <a:spcAft>
                <a:spcPct val="0"/>
              </a:spcAft>
              <a:buClr>
                <a:srgbClr val="0BD0D9"/>
              </a:buClr>
              <a:buSzPct val="95000"/>
              <a:buFont typeface="Wingdings 2" pitchFamily="18" charset="2"/>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90000"/>
              </a:lnSpc>
              <a:spcBef>
                <a:spcPct val="20000"/>
              </a:spcBef>
              <a:spcAft>
                <a:spcPct val="0"/>
              </a:spcAft>
              <a:buClr>
                <a:srgbClr val="0BD0D9"/>
              </a:buClr>
              <a:buSzPct val="95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2. Turn to the standards and highlight the standards which support this Critical Area</a:t>
            </a:r>
          </a:p>
          <a:p>
            <a:pPr marL="273050" marR="0" lvl="0" indent="-273050" algn="l" defTabSz="914400" rtl="0" eaLnBrk="1" fontAlgn="base" latinLnBrk="0" hangingPunct="1">
              <a:lnSpc>
                <a:spcPct val="90000"/>
              </a:lnSpc>
              <a:spcBef>
                <a:spcPct val="20000"/>
              </a:spcBef>
              <a:spcAft>
                <a:spcPct val="0"/>
              </a:spcAft>
              <a:buClr>
                <a:srgbClr val="0BD0D9"/>
              </a:buClr>
              <a:buSzPct val="95000"/>
              <a:buFont typeface="Wingdings 2" pitchFamily="18" charset="2"/>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90000"/>
              </a:lnSpc>
              <a:spcBef>
                <a:spcPct val="20000"/>
              </a:spcBef>
              <a:spcAft>
                <a:spcPct val="0"/>
              </a:spcAft>
              <a:buClr>
                <a:srgbClr val="0BD0D9"/>
              </a:buClr>
              <a:buSzPct val="95000"/>
              <a:buFont typeface="Wingdings 2" pitchFamily="18" charset="2"/>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90000"/>
              </a:lnSpc>
              <a:spcBef>
                <a:spcPct val="20000"/>
              </a:spcBef>
              <a:spcAft>
                <a:spcPct val="0"/>
              </a:spcAft>
              <a:buClr>
                <a:srgbClr val="0BD0D9"/>
              </a:buClr>
              <a:buSzPct val="95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(You will do this activity multiple times to learn about each Critical Area, using a different color of highlighting for each one)</a:t>
            </a:r>
          </a:p>
        </p:txBody>
      </p:sp>
      <p:pic>
        <p:nvPicPr>
          <p:cNvPr id="7" name="Picture 4" descr="priorities.BMP"/>
          <p:cNvPicPr>
            <a:picLocks noChangeAspect="1"/>
          </p:cNvPicPr>
          <p:nvPr/>
        </p:nvPicPr>
        <p:blipFill>
          <a:blip r:embed="rId2" cstate="print"/>
          <a:srcRect/>
          <a:stretch>
            <a:fillRect/>
          </a:stretch>
        </p:blipFill>
        <p:spPr bwMode="auto">
          <a:xfrm>
            <a:off x="228600" y="1981200"/>
            <a:ext cx="3636963" cy="4038600"/>
          </a:xfrm>
          <a:prstGeom prst="rect">
            <a:avLst/>
          </a:prstGeom>
          <a:noFill/>
          <a:ln w="9525">
            <a:noFill/>
            <a:miter lim="800000"/>
            <a:headEnd/>
            <a:tailEnd/>
          </a:ln>
        </p:spPr>
      </p:pic>
      <p:pic>
        <p:nvPicPr>
          <p:cNvPr id="9" name="Picture 14" descr="ICCSystemGraphicWhole 2008 08 05"/>
          <p:cNvPicPr>
            <a:picLocks noChangeAspect="1" noChangeArrowheads="1"/>
          </p:cNvPicPr>
          <p:nvPr/>
        </p:nvPicPr>
        <p:blipFill>
          <a:blip r:embed="rId3" cstate="print"/>
          <a:srcRect/>
          <a:stretch>
            <a:fillRect/>
          </a:stretch>
        </p:blipFill>
        <p:spPr bwMode="auto">
          <a:xfrm>
            <a:off x="7924800" y="0"/>
            <a:ext cx="1219200" cy="104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a:spLocks noGrp="1"/>
          </p:cNvSpPr>
          <p:nvPr>
            <p:ph type="title"/>
          </p:nvPr>
        </p:nvSpPr>
        <p:spPr>
          <a:xfrm>
            <a:off x="457200" y="704088"/>
            <a:ext cx="8229600" cy="1143000"/>
          </a:xfrm>
        </p:spPr>
        <p:txBody>
          <a:bodyPr/>
          <a:lstStyle/>
          <a:p>
            <a:pPr algn="r"/>
            <a:r>
              <a:rPr lang="en-US" dirty="0" smtClean="0"/>
              <a:t>An </a:t>
            </a:r>
            <a:r>
              <a:rPr lang="en-US" dirty="0" smtClean="0"/>
              <a:t>Example</a:t>
            </a:r>
            <a:endParaRPr lang="en-US" dirty="0"/>
          </a:p>
        </p:txBody>
      </p:sp>
      <p:pic>
        <p:nvPicPr>
          <p:cNvPr id="11" name="Content Placeholder 9" descr="bananas.png"/>
          <p:cNvPicPr>
            <a:picLocks noGrp="1" noChangeAspect="1"/>
          </p:cNvPicPr>
          <p:nvPr>
            <p:ph idx="1"/>
          </p:nvPr>
        </p:nvPicPr>
        <p:blipFill>
          <a:blip r:embed="rId3" cstate="print"/>
          <a:stretch>
            <a:fillRect/>
          </a:stretch>
        </p:blipFill>
        <p:spPr>
          <a:xfrm>
            <a:off x="4064363" y="2514600"/>
            <a:ext cx="4928769" cy="3352800"/>
          </a:xfrm>
        </p:spPr>
      </p:pic>
      <p:grpSp>
        <p:nvGrpSpPr>
          <p:cNvPr id="12" name="Group 11"/>
          <p:cNvGrpSpPr>
            <a:grpSpLocks/>
          </p:cNvGrpSpPr>
          <p:nvPr/>
        </p:nvGrpSpPr>
        <p:grpSpPr bwMode="auto">
          <a:xfrm>
            <a:off x="8077200" y="0"/>
            <a:ext cx="1066800" cy="971550"/>
            <a:chOff x="7086600" y="1009018"/>
            <a:chExt cx="1219200" cy="1048382"/>
          </a:xfrm>
        </p:grpSpPr>
        <p:pic>
          <p:nvPicPr>
            <p:cNvPr id="13"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14"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
        <p:nvSpPr>
          <p:cNvPr id="15" name="TextBox 14"/>
          <p:cNvSpPr txBox="1"/>
          <p:nvPr/>
        </p:nvSpPr>
        <p:spPr>
          <a:xfrm>
            <a:off x="609600" y="4114800"/>
            <a:ext cx="3352800" cy="1754326"/>
          </a:xfrm>
          <a:prstGeom prst="rect">
            <a:avLst/>
          </a:prstGeom>
          <a:noFill/>
        </p:spPr>
        <p:txBody>
          <a:bodyPr wrap="square" rtlCol="0">
            <a:spAutoFit/>
          </a:bodyPr>
          <a:lstStyle/>
          <a:p>
            <a:r>
              <a:rPr lang="en-US" sz="3600" dirty="0" smtClean="0">
                <a:hlinkClick r:id="rId5"/>
              </a:rPr>
              <a:t>http</a:t>
            </a:r>
            <a:r>
              <a:rPr lang="en-US" sz="3600" dirty="0" smtClean="0">
                <a:hlinkClick r:id="rId5"/>
              </a:rPr>
              <a:t>://</a:t>
            </a:r>
            <a:r>
              <a:rPr lang="en-US" sz="3600" dirty="0" smtClean="0">
                <a:hlinkClick r:id="rId5"/>
              </a:rPr>
              <a:t>www.youtube.com/watch?v=JktVpDWO7yU</a:t>
            </a:r>
            <a:endParaRPr lang="en-US" sz="3600" dirty="0" smtClean="0"/>
          </a:p>
        </p:txBody>
      </p:sp>
      <p:sp>
        <p:nvSpPr>
          <p:cNvPr id="16" name="TextBox 15"/>
          <p:cNvSpPr txBox="1"/>
          <p:nvPr/>
        </p:nvSpPr>
        <p:spPr>
          <a:xfrm>
            <a:off x="457200" y="2590800"/>
            <a:ext cx="3124200" cy="1569660"/>
          </a:xfrm>
          <a:prstGeom prst="rect">
            <a:avLst/>
          </a:prstGeom>
          <a:noFill/>
        </p:spPr>
        <p:txBody>
          <a:bodyPr wrap="square" rtlCol="0">
            <a:spAutoFit/>
          </a:bodyPr>
          <a:lstStyle/>
          <a:p>
            <a:r>
              <a:rPr lang="en-US" sz="4800" dirty="0" smtClean="0">
                <a:solidFill>
                  <a:srgbClr val="00B0F0"/>
                </a:solidFill>
              </a:rPr>
              <a:t>Big Bananas</a:t>
            </a:r>
            <a:endParaRPr lang="en-US" sz="4800" dirty="0">
              <a:solidFill>
                <a:srgbClr val="00B0F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534400" cy="1143000"/>
          </a:xfrm>
        </p:spPr>
        <p:txBody>
          <a:bodyPr>
            <a:normAutofit/>
          </a:bodyPr>
          <a:lstStyle/>
          <a:p>
            <a:r>
              <a:rPr lang="en-US" sz="4000" dirty="0" smtClean="0"/>
              <a:t>Vertical Connections between Grades</a:t>
            </a:r>
            <a:endParaRPr lang="en-US" sz="4000" dirty="0"/>
          </a:p>
        </p:txBody>
      </p:sp>
      <p:graphicFrame>
        <p:nvGraphicFramePr>
          <p:cNvPr id="5" name="Content Placeholder 4"/>
          <p:cNvGraphicFramePr>
            <a:graphicFrameLocks noGrp="1"/>
          </p:cNvGraphicFramePr>
          <p:nvPr>
            <p:ph idx="1"/>
          </p:nvPr>
        </p:nvGraphicFramePr>
        <p:xfrm>
          <a:off x="457200" y="2362200"/>
          <a:ext cx="8229600" cy="34747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dirty="0" smtClean="0"/>
                        <a:t>Grade</a:t>
                      </a:r>
                      <a:r>
                        <a:rPr lang="en-US" baseline="0" dirty="0" smtClean="0"/>
                        <a:t> 6</a:t>
                      </a:r>
                      <a:endParaRPr lang="en-US" dirty="0"/>
                    </a:p>
                  </a:txBody>
                  <a:tcPr/>
                </a:tc>
                <a:tc>
                  <a:txBody>
                    <a:bodyPr/>
                    <a:lstStyle/>
                    <a:p>
                      <a:pPr algn="ctr"/>
                      <a:r>
                        <a:rPr lang="en-US" dirty="0" smtClean="0"/>
                        <a:t>Grade 7</a:t>
                      </a:r>
                      <a:endParaRPr lang="en-US" dirty="0"/>
                    </a:p>
                  </a:txBody>
                  <a:tcPr/>
                </a:tc>
                <a:tc>
                  <a:txBody>
                    <a:bodyPr/>
                    <a:lstStyle/>
                    <a:p>
                      <a:pPr algn="ctr"/>
                      <a:r>
                        <a:rPr lang="en-US" dirty="0" smtClean="0"/>
                        <a:t>Grade</a:t>
                      </a:r>
                      <a:r>
                        <a:rPr lang="en-US" baseline="0" dirty="0" smtClean="0"/>
                        <a:t> 8 Connection to E&amp;E and </a:t>
                      </a:r>
                      <a:r>
                        <a:rPr lang="en-US" baseline="0" dirty="0" err="1" smtClean="0"/>
                        <a:t>Fxn</a:t>
                      </a:r>
                      <a:endParaRPr lang="en-US" dirty="0"/>
                    </a:p>
                  </a:txBody>
                  <a:tcPr/>
                </a:tc>
              </a:tr>
              <a:tr h="370840">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tc>
                  <a:txBody>
                    <a:bodyPr/>
                    <a:lstStyle/>
                    <a:p>
                      <a:endParaRPr lang="en-US" dirty="0"/>
                    </a:p>
                  </a:txBody>
                  <a:tcPr/>
                </a:tc>
              </a:tr>
            </a:tbl>
          </a:graphicData>
        </a:graphic>
      </p:graphicFrame>
      <p:grpSp>
        <p:nvGrpSpPr>
          <p:cNvPr id="6" name="Group 5"/>
          <p:cNvGrpSpPr>
            <a:grpSpLocks/>
          </p:cNvGrpSpPr>
          <p:nvPr/>
        </p:nvGrpSpPr>
        <p:grpSpPr bwMode="auto">
          <a:xfrm>
            <a:off x="8077200" y="0"/>
            <a:ext cx="1066800" cy="971550"/>
            <a:chOff x="7086600" y="1009018"/>
            <a:chExt cx="1219200" cy="1048382"/>
          </a:xfrm>
        </p:grpSpPr>
        <p:pic>
          <p:nvPicPr>
            <p:cNvPr id="7" name="Picture 14" descr="ICCSystemGraphicWhole 2008 08 05"/>
            <p:cNvPicPr>
              <a:picLocks noChangeAspect="1" noChangeArrowheads="1"/>
            </p:cNvPicPr>
            <p:nvPr/>
          </p:nvPicPr>
          <p:blipFill>
            <a:blip r:embed="rId2" cstate="print"/>
            <a:srcRect/>
            <a:stretch>
              <a:fillRect/>
            </a:stretch>
          </p:blipFill>
          <p:spPr bwMode="auto">
            <a:xfrm>
              <a:off x="7086600" y="1009018"/>
              <a:ext cx="1219200" cy="1048382"/>
            </a:xfrm>
            <a:prstGeom prst="rect">
              <a:avLst/>
            </a:prstGeom>
            <a:noFill/>
            <a:ln w="9525">
              <a:noFill/>
              <a:miter lim="800000"/>
              <a:headEnd/>
              <a:tailEnd/>
            </a:ln>
          </p:spPr>
        </p:pic>
        <p:sp>
          <p:nvSpPr>
            <p:cNvPr id="8"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txBox="1">
            <a:spLocks noGrp="1"/>
          </p:cNvSpPr>
          <p:nvPr/>
        </p:nvSpPr>
        <p:spPr>
          <a:xfrm>
            <a:off x="2667000" y="6356350"/>
            <a:ext cx="3352800" cy="365125"/>
          </a:xfrm>
          <a:prstGeom prst="rect">
            <a:avLst/>
          </a:prstGeom>
          <a:noFill/>
        </p:spPr>
        <p:txBody>
          <a:bodyPr lIns="0" tIns="0" rIns="0" bIns="0" anchor="b"/>
          <a:lstStyle/>
          <a:p>
            <a:pPr>
              <a:defRPr/>
            </a:pPr>
            <a:endParaRPr lang="en-US" sz="1200">
              <a:solidFill>
                <a:schemeClr val="tx2">
                  <a:shade val="90000"/>
                </a:schemeClr>
              </a:solidFill>
              <a:ea typeface="ＭＳ Ｐゴシック" pitchFamily="34" charset="-128"/>
              <a:cs typeface="+mn-cs"/>
            </a:endParaRPr>
          </a:p>
        </p:txBody>
      </p:sp>
      <p:sp>
        <p:nvSpPr>
          <p:cNvPr id="6" name="Title 3"/>
          <p:cNvSpPr txBox="1">
            <a:spLocks/>
          </p:cNvSpPr>
          <p:nvPr/>
        </p:nvSpPr>
        <p:spPr bwMode="auto">
          <a:xfrm>
            <a:off x="228600" y="457200"/>
            <a:ext cx="6400800" cy="762000"/>
          </a:xfrm>
          <a:prstGeom prst="rect">
            <a:avLst/>
          </a:prstGeom>
          <a:noFill/>
          <a:ln w="9525">
            <a:noFill/>
            <a:miter lim="800000"/>
            <a:headEnd/>
            <a:tailEnd/>
          </a:ln>
        </p:spPr>
        <p:txBody>
          <a:bodyPr lIns="0" rIns="0" bIns="0" anchor="b"/>
          <a:lstStyle/>
          <a:p>
            <a:pPr eaLnBrk="0" hangingPunct="0">
              <a:defRPr/>
            </a:pPr>
            <a:r>
              <a:rPr lang="en-US" sz="5000">
                <a:solidFill>
                  <a:schemeClr val="tx2"/>
                </a:solidFill>
                <a:effectLst>
                  <a:outerShdw blurRad="38100" dist="38100" dir="2700000" algn="tl">
                    <a:srgbClr val="C0C0C0"/>
                  </a:outerShdw>
                </a:effectLst>
              </a:rPr>
              <a:t>What do you think?</a:t>
            </a:r>
          </a:p>
        </p:txBody>
      </p:sp>
      <p:grpSp>
        <p:nvGrpSpPr>
          <p:cNvPr id="8" name="Group 5"/>
          <p:cNvGrpSpPr>
            <a:grpSpLocks/>
          </p:cNvGrpSpPr>
          <p:nvPr/>
        </p:nvGrpSpPr>
        <p:grpSpPr bwMode="auto">
          <a:xfrm>
            <a:off x="7924800" y="0"/>
            <a:ext cx="1219200" cy="1047750"/>
            <a:chOff x="7086600" y="1009018"/>
            <a:chExt cx="1219200" cy="1048382"/>
          </a:xfrm>
        </p:grpSpPr>
        <p:pic>
          <p:nvPicPr>
            <p:cNvPr id="9"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10"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
        <p:nvSpPr>
          <p:cNvPr id="11" name="TextBox 9"/>
          <p:cNvSpPr txBox="1">
            <a:spLocks noChangeArrowheads="1"/>
          </p:cNvSpPr>
          <p:nvPr/>
        </p:nvSpPr>
        <p:spPr bwMode="auto">
          <a:xfrm>
            <a:off x="381000" y="1676400"/>
            <a:ext cx="8229600" cy="3081338"/>
          </a:xfrm>
          <a:prstGeom prst="rect">
            <a:avLst/>
          </a:prstGeom>
          <a:noFill/>
          <a:ln w="9525">
            <a:noFill/>
            <a:miter lim="800000"/>
            <a:headEnd/>
            <a:tailEnd/>
          </a:ln>
        </p:spPr>
        <p:txBody>
          <a:bodyPr>
            <a:spAutoFit/>
          </a:bodyPr>
          <a:lstStyle/>
          <a:p>
            <a:r>
              <a:rPr lang="en-US" sz="2800"/>
              <a:t>“Proportional Reasoning has been described as the capstone of elementary school arithmetic and the gateway to higher mathematics…” </a:t>
            </a:r>
            <a:r>
              <a:rPr lang="en-US" sz="2800" u="sng"/>
              <a:t>Adding It Up</a:t>
            </a:r>
            <a:r>
              <a:rPr lang="en-US" sz="2800"/>
              <a:t>, 2001.</a:t>
            </a:r>
          </a:p>
          <a:p>
            <a:endParaRPr lang="en-US" sz="2800"/>
          </a:p>
          <a:p>
            <a:r>
              <a:rPr lang="en-US" sz="2800"/>
              <a:t>After investigating this domain, what is your response to this statement?  Record your thoughts in your journal.</a:t>
            </a:r>
          </a:p>
        </p:txBody>
      </p:sp>
      <p:pic>
        <p:nvPicPr>
          <p:cNvPr id="12" name="Picture 10" descr="question.PNG"/>
          <p:cNvPicPr>
            <a:picLocks noChangeAspect="1"/>
          </p:cNvPicPr>
          <p:nvPr/>
        </p:nvPicPr>
        <p:blipFill>
          <a:blip r:embed="rId4" cstate="print"/>
          <a:srcRect/>
          <a:stretch>
            <a:fillRect/>
          </a:stretch>
        </p:blipFill>
        <p:spPr bwMode="auto">
          <a:xfrm>
            <a:off x="3124200" y="4114800"/>
            <a:ext cx="27432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Poll Everywhere Check</a:t>
            </a:r>
            <a:endParaRPr lang="en-US" dirty="0"/>
          </a:p>
        </p:txBody>
      </p:sp>
      <p:sp>
        <p:nvSpPr>
          <p:cNvPr id="5" name="Content Placeholder 4"/>
          <p:cNvSpPr>
            <a:spLocks noGrp="1"/>
          </p:cNvSpPr>
          <p:nvPr>
            <p:ph idx="1"/>
          </p:nvPr>
        </p:nvSpPr>
        <p:spPr/>
        <p:txBody>
          <a:bodyPr>
            <a:noAutofit/>
          </a:bodyPr>
          <a:lstStyle/>
          <a:p>
            <a:pPr>
              <a:buNone/>
            </a:pPr>
            <a:r>
              <a:rPr lang="en-US" sz="4000" dirty="0" smtClean="0">
                <a:solidFill>
                  <a:srgbClr val="7030A0"/>
                </a:solidFill>
              </a:rPr>
              <a:t>To what degree do you feel confident with the content of the Ratio and Proportional Relationships domain?</a:t>
            </a:r>
            <a:endParaRPr lang="en-US" sz="4000" dirty="0" smtClean="0">
              <a:solidFill>
                <a:srgbClr val="7030A0"/>
              </a:solidFill>
              <a:hlinkClick r:id="rId2"/>
            </a:endParaRPr>
          </a:p>
        </p:txBody>
      </p:sp>
      <p:grpSp>
        <p:nvGrpSpPr>
          <p:cNvPr id="6" name="Group 5"/>
          <p:cNvGrpSpPr>
            <a:grpSpLocks/>
          </p:cNvGrpSpPr>
          <p:nvPr/>
        </p:nvGrpSpPr>
        <p:grpSpPr bwMode="auto">
          <a:xfrm>
            <a:off x="8077200" y="0"/>
            <a:ext cx="1066800" cy="971550"/>
            <a:chOff x="7086600" y="1009018"/>
            <a:chExt cx="1219200" cy="1048382"/>
          </a:xfrm>
        </p:grpSpPr>
        <p:pic>
          <p:nvPicPr>
            <p:cNvPr id="7"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8"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8229600" cy="1143000"/>
          </a:xfrm>
        </p:spPr>
        <p:txBody>
          <a:bodyPr/>
          <a:lstStyle/>
          <a:p>
            <a:pPr algn="ctr"/>
            <a:r>
              <a:rPr lang="en-US" dirty="0" smtClean="0"/>
              <a:t>Welcome Back from Lunch!</a:t>
            </a:r>
            <a:endParaRPr lang="en-US" dirty="0"/>
          </a:p>
        </p:txBody>
      </p:sp>
      <p:sp>
        <p:nvSpPr>
          <p:cNvPr id="3" name="Content Placeholder 2"/>
          <p:cNvSpPr>
            <a:spLocks noGrp="1"/>
          </p:cNvSpPr>
          <p:nvPr>
            <p:ph idx="1"/>
          </p:nvPr>
        </p:nvSpPr>
        <p:spPr>
          <a:xfrm>
            <a:off x="457200" y="914400"/>
            <a:ext cx="8229600" cy="4389437"/>
          </a:xfrm>
        </p:spPr>
        <p:txBody>
          <a:bodyPr/>
          <a:lstStyle/>
          <a:p>
            <a:pPr>
              <a:buNone/>
            </a:pPr>
            <a:r>
              <a:rPr lang="en-US" sz="3200" dirty="0" smtClean="0">
                <a:hlinkClick r:id="rId3"/>
              </a:rPr>
              <a:t>http://www.youtube.com/watch?v=HSKyHmjyrkA&amp;feature=player_embedded</a:t>
            </a:r>
            <a:endParaRPr lang="en-US" sz="3200" dirty="0"/>
          </a:p>
        </p:txBody>
      </p:sp>
      <p:pic>
        <p:nvPicPr>
          <p:cNvPr id="6" name="Picture 5" descr="strandbeasts.png"/>
          <p:cNvPicPr>
            <a:picLocks noChangeAspect="1"/>
          </p:cNvPicPr>
          <p:nvPr/>
        </p:nvPicPr>
        <p:blipFill>
          <a:blip r:embed="rId4" cstate="print"/>
          <a:stretch>
            <a:fillRect/>
          </a:stretch>
        </p:blipFill>
        <p:spPr>
          <a:xfrm>
            <a:off x="1905000" y="2514600"/>
            <a:ext cx="5095174" cy="3010225"/>
          </a:xfrm>
          <a:prstGeom prst="rect">
            <a:avLst/>
          </a:prstGeom>
        </p:spPr>
      </p:pic>
      <p:grpSp>
        <p:nvGrpSpPr>
          <p:cNvPr id="7" name="Group 5"/>
          <p:cNvGrpSpPr>
            <a:grpSpLocks/>
          </p:cNvGrpSpPr>
          <p:nvPr/>
        </p:nvGrpSpPr>
        <p:grpSpPr bwMode="auto">
          <a:xfrm>
            <a:off x="8077200" y="0"/>
            <a:ext cx="1066800" cy="971550"/>
            <a:chOff x="7086600" y="1009018"/>
            <a:chExt cx="1219200" cy="1048382"/>
          </a:xfrm>
        </p:grpSpPr>
        <p:pic>
          <p:nvPicPr>
            <p:cNvPr id="8" name="Picture 14" descr="ICCSystemGraphicWhole 2008 08 05"/>
            <p:cNvPicPr>
              <a:picLocks noChangeAspect="1" noChangeArrowheads="1"/>
            </p:cNvPicPr>
            <p:nvPr/>
          </p:nvPicPr>
          <p:blipFill>
            <a:blip r:embed="rId5" cstate="print"/>
            <a:srcRect/>
            <a:stretch>
              <a:fillRect/>
            </a:stretch>
          </p:blipFill>
          <p:spPr bwMode="auto">
            <a:xfrm>
              <a:off x="7086600" y="1009018"/>
              <a:ext cx="1219200" cy="1048382"/>
            </a:xfrm>
            <a:prstGeom prst="rect">
              <a:avLst/>
            </a:prstGeom>
            <a:noFill/>
            <a:ln w="9525">
              <a:noFill/>
              <a:miter lim="800000"/>
              <a:headEnd/>
              <a:tailEnd/>
            </a:ln>
          </p:spPr>
        </p:pic>
        <p:sp>
          <p:nvSpPr>
            <p:cNvPr id="9"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304800" y="0"/>
            <a:ext cx="7315200" cy="1143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000" b="0"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Expressions and Equations</a:t>
            </a:r>
          </a:p>
        </p:txBody>
      </p:sp>
      <p:pic>
        <p:nvPicPr>
          <p:cNvPr id="5" name="Picture 4"/>
          <p:cNvPicPr>
            <a:picLocks noChangeAspect="1" noChangeArrowheads="1"/>
          </p:cNvPicPr>
          <p:nvPr/>
        </p:nvPicPr>
        <p:blipFill>
          <a:blip r:embed="rId2" cstate="print"/>
          <a:srcRect t="7016" r="19167"/>
          <a:stretch>
            <a:fillRect/>
          </a:stretch>
        </p:blipFill>
        <p:spPr bwMode="auto">
          <a:xfrm>
            <a:off x="1219200" y="1447800"/>
            <a:ext cx="6629400" cy="5057775"/>
          </a:xfrm>
          <a:prstGeom prst="rect">
            <a:avLst/>
          </a:prstGeom>
          <a:noFill/>
          <a:ln w="9525">
            <a:noFill/>
            <a:miter lim="800000"/>
            <a:headEnd/>
            <a:tailEnd/>
          </a:ln>
        </p:spPr>
      </p:pic>
      <p:grpSp>
        <p:nvGrpSpPr>
          <p:cNvPr id="6" name="Group 5"/>
          <p:cNvGrpSpPr>
            <a:grpSpLocks/>
          </p:cNvGrpSpPr>
          <p:nvPr/>
        </p:nvGrpSpPr>
        <p:grpSpPr bwMode="auto">
          <a:xfrm>
            <a:off x="7924800" y="0"/>
            <a:ext cx="1219200" cy="1047750"/>
            <a:chOff x="7086600" y="1009018"/>
            <a:chExt cx="1219200" cy="1048382"/>
          </a:xfrm>
        </p:grpSpPr>
        <p:pic>
          <p:nvPicPr>
            <p:cNvPr id="7"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8" name="TextBox 15"/>
            <p:cNvSpPr txBox="1">
              <a:spLocks noChangeArrowheads="1"/>
            </p:cNvSpPr>
            <p:nvPr/>
          </p:nvSpPr>
          <p:spPr bwMode="auto">
            <a:xfrm>
              <a:off x="7467600" y="1504617"/>
              <a:ext cx="533400" cy="336753"/>
            </a:xfrm>
            <a:prstGeom prst="rect">
              <a:avLst/>
            </a:prstGeom>
            <a:noFill/>
            <a:ln w="9525">
              <a:noFill/>
              <a:miter lim="800000"/>
              <a:headEnd/>
              <a:tailEnd/>
            </a:ln>
          </p:spPr>
          <p:txBody>
            <a:bodyPr>
              <a:spAutoFit/>
            </a:bodyPr>
            <a:lstStyle/>
            <a:p>
              <a:pPr algn="ctr" eaLnBrk="0" hangingPunct="0"/>
              <a:endParaRPr lang="en-US" sz="1600"/>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838200"/>
            <a:ext cx="8915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rgbClr val="004F8A"/>
                </a:solidFill>
                <a:effectLst>
                  <a:outerShdw blurRad="38100" dist="38100" dir="2700000" algn="tl">
                    <a:srgbClr val="C0C0C0"/>
                  </a:outerShdw>
                </a:effectLst>
                <a:uLnTx/>
                <a:uFillTx/>
                <a:latin typeface="+mj-lt"/>
                <a:ea typeface="+mj-ea"/>
                <a:cs typeface="+mj-cs"/>
              </a:rPr>
              <a:t>Finding Priorities through Critical Areas</a:t>
            </a:r>
            <a:endParaRPr kumimoji="0" lang="en-US" sz="4000" b="0"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6" name="Content Placeholder 2"/>
          <p:cNvSpPr txBox="1">
            <a:spLocks/>
          </p:cNvSpPr>
          <p:nvPr/>
        </p:nvSpPr>
        <p:spPr bwMode="auto">
          <a:xfrm>
            <a:off x="304800" y="1981200"/>
            <a:ext cx="39624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90000"/>
              </a:lnSpc>
              <a:spcBef>
                <a:spcPct val="20000"/>
              </a:spcBef>
              <a:spcAft>
                <a:spcPct val="0"/>
              </a:spcAft>
              <a:buClr>
                <a:srgbClr val="0BD0D9"/>
              </a:buClr>
              <a:buSzPct val="95000"/>
              <a:buFont typeface="Wingdings 2" pitchFamily="18" charset="2"/>
              <a:buNone/>
              <a:tabLst/>
              <a:defRPr/>
            </a:pPr>
            <a:r>
              <a:rPr kumimoji="0" lang="en-US" sz="2100" b="0" i="0" u="none" strike="noStrike" kern="1200" cap="none" spc="0" normalizeH="0" baseline="0" noProof="0" smtClean="0">
                <a:ln>
                  <a:noFill/>
                </a:ln>
                <a:solidFill>
                  <a:srgbClr val="7030A0"/>
                </a:solidFill>
                <a:effectLst/>
                <a:uLnTx/>
                <a:uFillTx/>
                <a:latin typeface="+mn-lt"/>
                <a:ea typeface="+mn-ea"/>
                <a:cs typeface="+mn-cs"/>
              </a:rPr>
              <a:t>    </a:t>
            </a:r>
            <a:endParaRPr kumimoji="0" lang="en-US" sz="2100" b="0" i="0" u="none" strike="noStrike" kern="1200" cap="none" spc="0" normalizeH="0" baseline="0" noProof="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90000"/>
              </a:lnSpc>
              <a:spcBef>
                <a:spcPct val="20000"/>
              </a:spcBef>
              <a:spcAft>
                <a:spcPct val="0"/>
              </a:spcAft>
              <a:buClr>
                <a:srgbClr val="0BD0D9"/>
              </a:buClr>
              <a:buSzPct val="95000"/>
              <a:buFont typeface="Wingdings 2" pitchFamily="18" charset="2"/>
              <a:buChar char=""/>
              <a:tabLst/>
              <a:defRPr/>
            </a:pPr>
            <a:endParaRPr kumimoji="0" lang="en-US" sz="2100" b="0" i="0" u="none" strike="noStrike" kern="1200" cap="none" spc="0" normalizeH="0" baseline="0" noProof="0" smtClean="0">
              <a:ln>
                <a:noFill/>
              </a:ln>
              <a:solidFill>
                <a:schemeClr val="tx1"/>
              </a:solidFill>
              <a:effectLst/>
              <a:uLnTx/>
              <a:uFillTx/>
              <a:latin typeface="+mn-lt"/>
              <a:ea typeface="+mn-ea"/>
              <a:cs typeface="+mn-cs"/>
            </a:endParaRPr>
          </a:p>
        </p:txBody>
      </p:sp>
      <p:sp>
        <p:nvSpPr>
          <p:cNvPr id="7" name="Content Placeholder 3"/>
          <p:cNvSpPr txBox="1">
            <a:spLocks/>
          </p:cNvSpPr>
          <p:nvPr/>
        </p:nvSpPr>
        <p:spPr bwMode="auto">
          <a:xfrm>
            <a:off x="4038600" y="2133600"/>
            <a:ext cx="5105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90000"/>
              </a:lnSpc>
              <a:spcBef>
                <a:spcPct val="20000"/>
              </a:spcBef>
              <a:spcAft>
                <a:spcPct val="0"/>
              </a:spcAft>
              <a:buClr>
                <a:srgbClr val="0BD0D9"/>
              </a:buClr>
              <a:buSzPct val="95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1. Highlight the words or phrases  in</a:t>
            </a:r>
            <a:r>
              <a:rPr kumimoji="0" lang="en-US" sz="2400" b="0" i="0" u="none" strike="noStrike" kern="1200" cap="none" spc="0" normalizeH="0" noProof="0" dirty="0" smtClean="0">
                <a:ln>
                  <a:noFill/>
                </a:ln>
                <a:solidFill>
                  <a:schemeClr val="tx1"/>
                </a:solidFill>
                <a:effectLst/>
                <a:uLnTx/>
                <a:uFillTx/>
                <a:latin typeface="+mn-lt"/>
                <a:ea typeface="+mn-ea"/>
                <a:cs typeface="+mn-cs"/>
              </a:rPr>
              <a:t> the standards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which represent the important mathematics</a:t>
            </a:r>
          </a:p>
          <a:p>
            <a:pPr marL="273050" marR="0" lvl="0" indent="-273050" algn="l" defTabSz="914400" rtl="0" eaLnBrk="1" fontAlgn="base" latinLnBrk="0" hangingPunct="1">
              <a:lnSpc>
                <a:spcPct val="90000"/>
              </a:lnSpc>
              <a:spcBef>
                <a:spcPct val="20000"/>
              </a:spcBef>
              <a:spcAft>
                <a:spcPct val="0"/>
              </a:spcAft>
              <a:buClr>
                <a:srgbClr val="0BD0D9"/>
              </a:buClr>
              <a:buSzPct val="95000"/>
              <a:buFont typeface="Wingdings 2" pitchFamily="18" charset="2"/>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90000"/>
              </a:lnSpc>
              <a:spcBef>
                <a:spcPct val="20000"/>
              </a:spcBef>
              <a:spcAft>
                <a:spcPct val="0"/>
              </a:spcAft>
              <a:buClr>
                <a:srgbClr val="0BD0D9"/>
              </a:buClr>
              <a:buSzPct val="95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2. Turn to the standards and highlight the standards which support this Critical Area</a:t>
            </a:r>
          </a:p>
          <a:p>
            <a:pPr marL="273050" marR="0" lvl="0" indent="-273050" algn="l" defTabSz="914400" rtl="0" eaLnBrk="1" fontAlgn="base" latinLnBrk="0" hangingPunct="1">
              <a:lnSpc>
                <a:spcPct val="90000"/>
              </a:lnSpc>
              <a:spcBef>
                <a:spcPct val="20000"/>
              </a:spcBef>
              <a:spcAft>
                <a:spcPct val="0"/>
              </a:spcAft>
              <a:buClr>
                <a:srgbClr val="0BD0D9"/>
              </a:buClr>
              <a:buSzPct val="95000"/>
              <a:buFont typeface="Wingdings 2" pitchFamily="18" charset="2"/>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90000"/>
              </a:lnSpc>
              <a:spcBef>
                <a:spcPct val="20000"/>
              </a:spcBef>
              <a:spcAft>
                <a:spcPct val="0"/>
              </a:spcAft>
              <a:buClr>
                <a:srgbClr val="0BD0D9"/>
              </a:buClr>
              <a:buSzPct val="95000"/>
              <a:buFont typeface="Wingdings 2" pitchFamily="18" charset="2"/>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90000"/>
              </a:lnSpc>
              <a:spcBef>
                <a:spcPct val="20000"/>
              </a:spcBef>
              <a:spcAft>
                <a:spcPct val="0"/>
              </a:spcAft>
              <a:buClr>
                <a:srgbClr val="0BD0D9"/>
              </a:buClr>
              <a:buSzPct val="95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(You will do this activity multiple times to learn about each Critical Area, using a different color of highlighting for each one)</a:t>
            </a:r>
          </a:p>
        </p:txBody>
      </p:sp>
      <p:pic>
        <p:nvPicPr>
          <p:cNvPr id="8" name="Picture 4" descr="priorities.BMP"/>
          <p:cNvPicPr>
            <a:picLocks noChangeAspect="1"/>
          </p:cNvPicPr>
          <p:nvPr/>
        </p:nvPicPr>
        <p:blipFill>
          <a:blip r:embed="rId3" cstate="print"/>
          <a:srcRect/>
          <a:stretch>
            <a:fillRect/>
          </a:stretch>
        </p:blipFill>
        <p:spPr bwMode="auto">
          <a:xfrm>
            <a:off x="228600" y="1981200"/>
            <a:ext cx="3636963" cy="4038600"/>
          </a:xfrm>
          <a:prstGeom prst="rect">
            <a:avLst/>
          </a:prstGeom>
          <a:noFill/>
          <a:ln w="9525">
            <a:noFill/>
            <a:miter lim="800000"/>
            <a:headEnd/>
            <a:tailEnd/>
          </a:ln>
        </p:spPr>
      </p:pic>
      <p:pic>
        <p:nvPicPr>
          <p:cNvPr id="10" name="Picture 14" descr="ICCSystemGraphicWhole 2008 08 05"/>
          <p:cNvPicPr>
            <a:picLocks noChangeAspect="1" noChangeArrowheads="1"/>
          </p:cNvPicPr>
          <p:nvPr/>
        </p:nvPicPr>
        <p:blipFill>
          <a:blip r:embed="rId4" cstate="print"/>
          <a:srcRect/>
          <a:stretch>
            <a:fillRect/>
          </a:stretch>
        </p:blipFill>
        <p:spPr bwMode="auto">
          <a:xfrm>
            <a:off x="7924800" y="0"/>
            <a:ext cx="1219200" cy="104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smtClean="0"/>
              <a:t> Looking at Rich Tasks</a:t>
            </a:r>
            <a:endParaRPr lang="en-US" dirty="0"/>
          </a:p>
        </p:txBody>
      </p:sp>
      <p:pic>
        <p:nvPicPr>
          <p:cNvPr id="14" name="Content Placeholder 13" descr="RP_1.png"/>
          <p:cNvPicPr>
            <a:picLocks noGrp="1" noChangeAspect="1"/>
          </p:cNvPicPr>
          <p:nvPr>
            <p:ph idx="1"/>
          </p:nvPr>
        </p:nvPicPr>
        <p:blipFill>
          <a:blip r:embed="rId3" cstate="print"/>
          <a:stretch>
            <a:fillRect/>
          </a:stretch>
        </p:blipFill>
        <p:spPr>
          <a:xfrm>
            <a:off x="990600" y="4038600"/>
            <a:ext cx="4434114" cy="1981200"/>
          </a:xfrm>
        </p:spPr>
      </p:pic>
      <p:grpSp>
        <p:nvGrpSpPr>
          <p:cNvPr id="6" name="Group 5"/>
          <p:cNvGrpSpPr>
            <a:grpSpLocks/>
          </p:cNvGrpSpPr>
          <p:nvPr/>
        </p:nvGrpSpPr>
        <p:grpSpPr bwMode="auto">
          <a:xfrm>
            <a:off x="8077200" y="0"/>
            <a:ext cx="1066800" cy="971550"/>
            <a:chOff x="7086600" y="1009018"/>
            <a:chExt cx="1219200" cy="1048382"/>
          </a:xfrm>
        </p:grpSpPr>
        <p:pic>
          <p:nvPicPr>
            <p:cNvPr id="7"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8"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pic>
        <p:nvPicPr>
          <p:cNvPr id="15" name="Picture 14" descr="RP_2.png"/>
          <p:cNvPicPr>
            <a:picLocks noChangeAspect="1"/>
          </p:cNvPicPr>
          <p:nvPr/>
        </p:nvPicPr>
        <p:blipFill>
          <a:blip r:embed="rId5" cstate="print"/>
          <a:stretch>
            <a:fillRect/>
          </a:stretch>
        </p:blipFill>
        <p:spPr>
          <a:xfrm>
            <a:off x="381000" y="2133600"/>
            <a:ext cx="4426322" cy="1905000"/>
          </a:xfrm>
          <a:prstGeom prst="rect">
            <a:avLst/>
          </a:prstGeom>
        </p:spPr>
      </p:pic>
      <p:sp>
        <p:nvSpPr>
          <p:cNvPr id="17" name="TextBox 16"/>
          <p:cNvSpPr txBox="1"/>
          <p:nvPr/>
        </p:nvSpPr>
        <p:spPr>
          <a:xfrm>
            <a:off x="4876800" y="2133600"/>
            <a:ext cx="3886200" cy="1569660"/>
          </a:xfrm>
          <a:prstGeom prst="rect">
            <a:avLst/>
          </a:prstGeom>
          <a:noFill/>
        </p:spPr>
        <p:txBody>
          <a:bodyPr wrap="square" rtlCol="0">
            <a:spAutoFit/>
          </a:bodyPr>
          <a:lstStyle/>
          <a:p>
            <a:r>
              <a:rPr lang="en-US" dirty="0" smtClean="0">
                <a:hlinkClick r:id="rId6"/>
              </a:rPr>
              <a:t>https://www.teachingchannel.org/videos/sorting-classifying-equations-overview?fd=1</a:t>
            </a:r>
            <a:endParaRPr lang="en-US" dirty="0" smtClean="0"/>
          </a:p>
        </p:txBody>
      </p:sp>
      <p:sp>
        <p:nvSpPr>
          <p:cNvPr id="18" name="TextBox 17"/>
          <p:cNvSpPr txBox="1"/>
          <p:nvPr/>
        </p:nvSpPr>
        <p:spPr>
          <a:xfrm>
            <a:off x="5486400" y="4038600"/>
            <a:ext cx="3505200" cy="1569660"/>
          </a:xfrm>
          <a:prstGeom prst="rect">
            <a:avLst/>
          </a:prstGeom>
          <a:noFill/>
        </p:spPr>
        <p:txBody>
          <a:bodyPr wrap="square" rtlCol="0">
            <a:spAutoFit/>
          </a:bodyPr>
          <a:lstStyle/>
          <a:p>
            <a:r>
              <a:rPr lang="en-US" dirty="0" smtClean="0">
                <a:hlinkClick r:id="rId7"/>
              </a:rPr>
              <a:t>https://www.teachingchannel.org/videos/sorting-classifying-equations-discussion</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7200" dirty="0" smtClean="0"/>
              <a:t>Welcome…</a:t>
            </a:r>
            <a:endParaRPr lang="en-US" sz="7200" dirty="0"/>
          </a:p>
        </p:txBody>
      </p:sp>
      <p:sp>
        <p:nvSpPr>
          <p:cNvPr id="4" name="Text Placeholder 3"/>
          <p:cNvSpPr>
            <a:spLocks noGrp="1"/>
          </p:cNvSpPr>
          <p:nvPr>
            <p:ph type="body" idx="1"/>
          </p:nvPr>
        </p:nvSpPr>
        <p:spPr/>
        <p:txBody>
          <a:bodyPr>
            <a:normAutofit/>
          </a:bodyPr>
          <a:lstStyle/>
          <a:p>
            <a:pPr algn="r"/>
            <a:r>
              <a:rPr lang="en-US" sz="4800" dirty="0" smtClean="0"/>
              <a:t>… a few logistics …</a:t>
            </a:r>
            <a:endParaRPr lang="en-US" sz="4800" dirty="0"/>
          </a:p>
        </p:txBody>
      </p:sp>
      <p:grpSp>
        <p:nvGrpSpPr>
          <p:cNvPr id="5" name="Group 5"/>
          <p:cNvGrpSpPr>
            <a:grpSpLocks/>
          </p:cNvGrpSpPr>
          <p:nvPr/>
        </p:nvGrpSpPr>
        <p:grpSpPr bwMode="auto">
          <a:xfrm>
            <a:off x="8077200" y="0"/>
            <a:ext cx="1066800" cy="971550"/>
            <a:chOff x="7086600" y="1009018"/>
            <a:chExt cx="1219200" cy="1048382"/>
          </a:xfrm>
        </p:grpSpPr>
        <p:pic>
          <p:nvPicPr>
            <p:cNvPr id="6"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7"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704088"/>
            <a:ext cx="853440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smtClean="0">
                <a:ln>
                  <a:noFill/>
                </a:ln>
                <a:solidFill>
                  <a:schemeClr val="tx2"/>
                </a:solidFill>
                <a:effectLst/>
                <a:uLnTx/>
                <a:uFillTx/>
                <a:latin typeface="+mj-lt"/>
                <a:ea typeface="+mj-ea"/>
                <a:cs typeface="+mj-cs"/>
              </a:rPr>
              <a:t>Vertical Connections between Grades</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6" name="Content Placeholder 4"/>
          <p:cNvGraphicFramePr>
            <a:graphicFrameLocks/>
          </p:cNvGraphicFramePr>
          <p:nvPr/>
        </p:nvGraphicFramePr>
        <p:xfrm>
          <a:off x="457200" y="2362200"/>
          <a:ext cx="8229600" cy="34798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dirty="0" smtClean="0"/>
                        <a:t>Grade</a:t>
                      </a:r>
                      <a:r>
                        <a:rPr lang="en-US" baseline="0" dirty="0" smtClean="0"/>
                        <a:t> 6</a:t>
                      </a:r>
                      <a:endParaRPr lang="en-US" dirty="0"/>
                    </a:p>
                  </a:txBody>
                  <a:tcPr/>
                </a:tc>
                <a:tc>
                  <a:txBody>
                    <a:bodyPr/>
                    <a:lstStyle/>
                    <a:p>
                      <a:pPr algn="ctr"/>
                      <a:r>
                        <a:rPr lang="en-US" dirty="0" smtClean="0"/>
                        <a:t>Grade 7</a:t>
                      </a:r>
                      <a:endParaRPr lang="en-US" dirty="0"/>
                    </a:p>
                  </a:txBody>
                  <a:tcPr/>
                </a:tc>
                <a:tc>
                  <a:txBody>
                    <a:bodyPr/>
                    <a:lstStyle/>
                    <a:p>
                      <a:pPr algn="ctr"/>
                      <a:r>
                        <a:rPr lang="en-US" dirty="0" smtClean="0"/>
                        <a:t>Grade</a:t>
                      </a:r>
                      <a:r>
                        <a:rPr lang="en-US" baseline="0" dirty="0" smtClean="0"/>
                        <a:t> 8</a:t>
                      </a:r>
                      <a:endParaRPr lang="en-US" dirty="0"/>
                    </a:p>
                  </a:txBody>
                  <a:tcPr/>
                </a:tc>
              </a:tr>
              <a:tr h="370840">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tc>
                  <a:txBody>
                    <a:bodyPr/>
                    <a:lstStyle/>
                    <a:p>
                      <a:endParaRPr lang="en-US" dirty="0"/>
                    </a:p>
                  </a:txBody>
                  <a:tcPr/>
                </a:tc>
              </a:tr>
            </a:tbl>
          </a:graphicData>
        </a:graphic>
      </p:graphicFrame>
      <p:grpSp>
        <p:nvGrpSpPr>
          <p:cNvPr id="8" name="Group 7"/>
          <p:cNvGrpSpPr>
            <a:grpSpLocks/>
          </p:cNvGrpSpPr>
          <p:nvPr/>
        </p:nvGrpSpPr>
        <p:grpSpPr bwMode="auto">
          <a:xfrm>
            <a:off x="8077200" y="0"/>
            <a:ext cx="1066800" cy="971550"/>
            <a:chOff x="7086600" y="1009018"/>
            <a:chExt cx="1219200" cy="1048382"/>
          </a:xfrm>
        </p:grpSpPr>
        <p:pic>
          <p:nvPicPr>
            <p:cNvPr id="9" name="Picture 14" descr="ICCSystemGraphicWhole 2008 08 05"/>
            <p:cNvPicPr>
              <a:picLocks noChangeAspect="1" noChangeArrowheads="1"/>
            </p:cNvPicPr>
            <p:nvPr/>
          </p:nvPicPr>
          <p:blipFill>
            <a:blip r:embed="rId2" cstate="print"/>
            <a:srcRect/>
            <a:stretch>
              <a:fillRect/>
            </a:stretch>
          </p:blipFill>
          <p:spPr bwMode="auto">
            <a:xfrm>
              <a:off x="7086600" y="1009018"/>
              <a:ext cx="1219200" cy="1048382"/>
            </a:xfrm>
            <a:prstGeom prst="rect">
              <a:avLst/>
            </a:prstGeom>
            <a:noFill/>
            <a:ln w="9525">
              <a:noFill/>
              <a:miter lim="800000"/>
              <a:headEnd/>
              <a:tailEnd/>
            </a:ln>
          </p:spPr>
        </p:pic>
        <p:sp>
          <p:nvSpPr>
            <p:cNvPr id="10"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228600" y="609600"/>
            <a:ext cx="6248400" cy="762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000" b="0" i="0" u="none" strike="noStrike" kern="120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E&amp;E Domain Discussion</a:t>
            </a:r>
          </a:p>
        </p:txBody>
      </p:sp>
      <p:sp>
        <p:nvSpPr>
          <p:cNvPr id="5" name="Content Placeholder 4"/>
          <p:cNvSpPr txBox="1">
            <a:spLocks/>
          </p:cNvSpPr>
          <p:nvPr/>
        </p:nvSpPr>
        <p:spPr bwMode="auto">
          <a:xfrm>
            <a:off x="228600" y="1676400"/>
            <a:ext cx="4724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Were there instances of many standards funneling into one? </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Were there instances of one standard being the launching point for many?</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Were there “culminating” standards? </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endParaRPr lang="en-US" sz="2600" dirty="0" smtClean="0">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What does this all mean?</a:t>
            </a:r>
          </a:p>
        </p:txBody>
      </p:sp>
      <p:pic>
        <p:nvPicPr>
          <p:cNvPr id="6" name="Content Placeholder 8" descr="discussion 1.BMP"/>
          <p:cNvPicPr>
            <a:picLocks noChangeAspect="1"/>
          </p:cNvPicPr>
          <p:nvPr/>
        </p:nvPicPr>
        <p:blipFill>
          <a:blip r:embed="rId2" cstate="print"/>
          <a:srcRect l="4109" r="7237"/>
          <a:stretch>
            <a:fillRect/>
          </a:stretch>
        </p:blipFill>
        <p:spPr bwMode="auto">
          <a:xfrm>
            <a:off x="5181600" y="1905000"/>
            <a:ext cx="3733800" cy="3962400"/>
          </a:xfrm>
          <a:prstGeom prst="rect">
            <a:avLst/>
          </a:prstGeom>
          <a:noFill/>
          <a:ln w="9525">
            <a:noFill/>
            <a:miter lim="800000"/>
            <a:headEnd/>
            <a:tailEnd/>
          </a:ln>
        </p:spPr>
      </p:pic>
      <p:grpSp>
        <p:nvGrpSpPr>
          <p:cNvPr id="8" name="Group 5"/>
          <p:cNvGrpSpPr>
            <a:grpSpLocks/>
          </p:cNvGrpSpPr>
          <p:nvPr/>
        </p:nvGrpSpPr>
        <p:grpSpPr bwMode="auto">
          <a:xfrm>
            <a:off x="7924800" y="0"/>
            <a:ext cx="1219200" cy="1047750"/>
            <a:chOff x="7086600" y="1009018"/>
            <a:chExt cx="1219200" cy="1048382"/>
          </a:xfrm>
        </p:grpSpPr>
        <p:pic>
          <p:nvPicPr>
            <p:cNvPr id="9"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10"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Poll Everywhere Check</a:t>
            </a:r>
            <a:endParaRPr lang="en-US" dirty="0"/>
          </a:p>
        </p:txBody>
      </p:sp>
      <p:sp>
        <p:nvSpPr>
          <p:cNvPr id="5" name="Content Placeholder 4"/>
          <p:cNvSpPr>
            <a:spLocks noGrp="1"/>
          </p:cNvSpPr>
          <p:nvPr>
            <p:ph idx="1"/>
          </p:nvPr>
        </p:nvSpPr>
        <p:spPr>
          <a:xfrm>
            <a:off x="304800" y="1935480"/>
            <a:ext cx="8534400" cy="4389120"/>
          </a:xfrm>
        </p:spPr>
        <p:txBody>
          <a:bodyPr>
            <a:noAutofit/>
          </a:bodyPr>
          <a:lstStyle/>
          <a:p>
            <a:pPr>
              <a:buNone/>
            </a:pPr>
            <a:r>
              <a:rPr lang="en-US" sz="4000" dirty="0" smtClean="0">
                <a:solidFill>
                  <a:srgbClr val="7030A0"/>
                </a:solidFill>
              </a:rPr>
              <a:t>To what degree do you feel confident with the content of the Expressions and Equations domain?</a:t>
            </a:r>
            <a:endParaRPr lang="en-US" sz="4000" dirty="0" smtClean="0">
              <a:solidFill>
                <a:srgbClr val="7030A0"/>
              </a:solidFill>
              <a:hlinkClick r:id="rId2"/>
            </a:endParaRPr>
          </a:p>
        </p:txBody>
      </p:sp>
      <p:grpSp>
        <p:nvGrpSpPr>
          <p:cNvPr id="6" name="Group 5"/>
          <p:cNvGrpSpPr>
            <a:grpSpLocks/>
          </p:cNvGrpSpPr>
          <p:nvPr/>
        </p:nvGrpSpPr>
        <p:grpSpPr bwMode="auto">
          <a:xfrm>
            <a:off x="8077200" y="-57150"/>
            <a:ext cx="1066800" cy="971550"/>
            <a:chOff x="7086600" y="1009018"/>
            <a:chExt cx="1219200" cy="1048382"/>
          </a:xfrm>
        </p:grpSpPr>
        <p:pic>
          <p:nvPicPr>
            <p:cNvPr id="7"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8"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p:cNvSpPr>
          <p:nvPr/>
        </p:nvSpPr>
        <p:spPr>
          <a:xfrm>
            <a:off x="0" y="533400"/>
            <a:ext cx="8229600" cy="16002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Investigating the Standards for Mathematical Practice</a:t>
            </a:r>
            <a:endParaRPr kumimoji="0" lang="en-US" sz="24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mj-lt"/>
              <a:ea typeface="+mj-ea"/>
              <a:cs typeface="+mj-cs"/>
            </a:endParaRPr>
          </a:p>
        </p:txBody>
      </p:sp>
      <p:pic>
        <p:nvPicPr>
          <p:cNvPr id="7" name="Picture 10"/>
          <p:cNvPicPr>
            <a:picLocks noChangeAspect="1" noChangeArrowheads="1"/>
          </p:cNvPicPr>
          <p:nvPr/>
        </p:nvPicPr>
        <p:blipFill>
          <a:blip r:embed="rId2" cstate="print"/>
          <a:srcRect/>
          <a:stretch>
            <a:fillRect/>
          </a:stretch>
        </p:blipFill>
        <p:spPr bwMode="auto">
          <a:xfrm>
            <a:off x="4343400" y="2819400"/>
            <a:ext cx="4572000" cy="3505200"/>
          </a:xfrm>
          <a:prstGeom prst="rect">
            <a:avLst/>
          </a:prstGeom>
          <a:noFill/>
          <a:ln w="9525">
            <a:noFill/>
            <a:miter lim="800000"/>
            <a:headEnd/>
            <a:tailEnd/>
          </a:ln>
        </p:spPr>
      </p:pic>
      <p:pic>
        <p:nvPicPr>
          <p:cNvPr id="8" name="Picture 13"/>
          <p:cNvPicPr>
            <a:picLocks noChangeAspect="1" noChangeArrowheads="1"/>
          </p:cNvPicPr>
          <p:nvPr/>
        </p:nvPicPr>
        <p:blipFill>
          <a:blip r:embed="rId3" cstate="print"/>
          <a:srcRect/>
          <a:stretch>
            <a:fillRect/>
          </a:stretch>
        </p:blipFill>
        <p:spPr bwMode="auto">
          <a:xfrm>
            <a:off x="228600" y="2286000"/>
            <a:ext cx="4038600" cy="3200400"/>
          </a:xfrm>
          <a:prstGeom prst="rect">
            <a:avLst/>
          </a:prstGeom>
          <a:noFill/>
          <a:ln w="9525">
            <a:noFill/>
            <a:miter lim="800000"/>
            <a:headEnd/>
            <a:tailEnd/>
          </a:ln>
        </p:spPr>
      </p:pic>
      <p:sp>
        <p:nvSpPr>
          <p:cNvPr id="9" name="Text Box 8"/>
          <p:cNvSpPr txBox="1">
            <a:spLocks noChangeArrowheads="1"/>
          </p:cNvSpPr>
          <p:nvPr/>
        </p:nvSpPr>
        <p:spPr bwMode="auto">
          <a:xfrm>
            <a:off x="8382000" y="533400"/>
            <a:ext cx="609600" cy="336550"/>
          </a:xfrm>
          <a:prstGeom prst="rect">
            <a:avLst/>
          </a:prstGeom>
          <a:noFill/>
          <a:ln w="9525">
            <a:noFill/>
            <a:miter lim="800000"/>
            <a:headEnd/>
            <a:tailEnd/>
          </a:ln>
        </p:spPr>
        <p:txBody>
          <a:bodyPr>
            <a:spAutoFit/>
          </a:bodyPr>
          <a:lstStyle/>
          <a:p>
            <a:r>
              <a:rPr lang="en-US" sz="1600"/>
              <a:t>SMP</a:t>
            </a:r>
          </a:p>
        </p:txBody>
      </p:sp>
      <p:grpSp>
        <p:nvGrpSpPr>
          <p:cNvPr id="10" name="Group 5"/>
          <p:cNvGrpSpPr>
            <a:grpSpLocks/>
          </p:cNvGrpSpPr>
          <p:nvPr/>
        </p:nvGrpSpPr>
        <p:grpSpPr bwMode="auto">
          <a:xfrm>
            <a:off x="8077200" y="-57150"/>
            <a:ext cx="1066800" cy="971550"/>
            <a:chOff x="7086600" y="1009018"/>
            <a:chExt cx="1219200" cy="1048382"/>
          </a:xfrm>
        </p:grpSpPr>
        <p:pic>
          <p:nvPicPr>
            <p:cNvPr id="11"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12"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CA166D4-86D3-4EC3-842B-1003EBA96799}" type="slidenum">
              <a:rPr lang="en-US" smtClean="0"/>
              <a:pPr>
                <a:defRPr/>
              </a:pPr>
              <a:t>34</a:t>
            </a:fld>
            <a:endParaRPr lang="en-US" dirty="0"/>
          </a:p>
        </p:txBody>
      </p:sp>
      <p:sp>
        <p:nvSpPr>
          <p:cNvPr id="5" name="Slide Number Placeholder 8"/>
          <p:cNvSpPr txBox="1">
            <a:spLocks/>
          </p:cNvSpPr>
          <p:nvPr/>
        </p:nvSpPr>
        <p:spPr>
          <a:xfrm>
            <a:off x="7924800" y="6356350"/>
            <a:ext cx="762000" cy="365125"/>
          </a:xfrm>
          <a:prstGeom prst="rect">
            <a:avLst/>
          </a:prstGeom>
        </p:spPr>
        <p:txBody>
          <a:bodyPr vert="horz" lIns="0" tIns="0" rIns="0" bIns="0"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9485AAB-DDEE-4376-A1EB-344D1AE05B46}" type="slidenum">
              <a:rPr kumimoji="0" lang="en-US" sz="1200" b="0" i="0" u="none" strike="noStrike" kern="1200" cap="none" spc="0" normalizeH="0" baseline="0" noProof="0" smtClean="0">
                <a:ln>
                  <a:noFill/>
                </a:ln>
                <a:solidFill>
                  <a:schemeClr val="tx2">
                    <a:shade val="90000"/>
                  </a:schemeClr>
                </a:solidFill>
                <a:effectLst/>
                <a:uLnTx/>
                <a:uFillTx/>
                <a:latin typeface="Calibri" pitchFamily="34" charset="0"/>
                <a:ea typeface="ＭＳ Ｐゴシック"/>
                <a:cs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dirty="0">
              <a:ln>
                <a:noFill/>
              </a:ln>
              <a:solidFill>
                <a:schemeClr val="tx2">
                  <a:shade val="90000"/>
                </a:schemeClr>
              </a:solidFill>
              <a:effectLst/>
              <a:uLnTx/>
              <a:uFillTx/>
              <a:latin typeface="Calibri" pitchFamily="34" charset="0"/>
              <a:ea typeface="ＭＳ Ｐゴシック"/>
              <a:cs typeface="ＭＳ Ｐゴシック"/>
            </a:endParaRPr>
          </a:p>
        </p:txBody>
      </p:sp>
      <p:sp>
        <p:nvSpPr>
          <p:cNvPr id="6" name="Rectangle 2"/>
          <p:cNvSpPr txBox="1">
            <a:spLocks/>
          </p:cNvSpPr>
          <p:nvPr/>
        </p:nvSpPr>
        <p:spPr>
          <a:xfrm>
            <a:off x="0" y="533400"/>
            <a:ext cx="8382000" cy="9144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rgbClr val="004F8A"/>
                </a:solidFill>
                <a:effectLst>
                  <a:outerShdw blurRad="38100" dist="38100" dir="2700000" algn="tl">
                    <a:srgbClr val="C0C0C0"/>
                  </a:outerShdw>
                </a:effectLst>
                <a:uLnTx/>
                <a:uFillTx/>
                <a:latin typeface="+mj-lt"/>
                <a:ea typeface="+mj-ea"/>
                <a:cs typeface="+mj-cs"/>
              </a:rPr>
              <a:t>Standards for Mathematical Practice</a:t>
            </a:r>
            <a:endParaRPr kumimoji="0" lang="en-US" sz="4400" b="0" i="0" u="none" strike="noStrike" kern="1200" cap="none" spc="0" normalizeH="0" baseline="0" noProof="0" dirty="0" smtClean="0">
              <a:ln>
                <a:noFill/>
              </a:ln>
              <a:solidFill>
                <a:srgbClr val="004F8A"/>
              </a:solidFill>
              <a:effectLst>
                <a:outerShdw blurRad="38100" dist="38100" dir="2700000" algn="tl">
                  <a:srgbClr val="C0C0C0"/>
                </a:outerShdw>
              </a:effectLst>
              <a:uLnTx/>
              <a:uFillTx/>
              <a:latin typeface="+mj-lt"/>
              <a:ea typeface="+mj-ea"/>
              <a:cs typeface="+mj-cs"/>
            </a:endParaRPr>
          </a:p>
        </p:txBody>
      </p:sp>
      <p:sp>
        <p:nvSpPr>
          <p:cNvPr id="7" name="Rectangle 3"/>
          <p:cNvSpPr txBox="1">
            <a:spLocks/>
          </p:cNvSpPr>
          <p:nvPr/>
        </p:nvSpPr>
        <p:spPr>
          <a:xfrm>
            <a:off x="304800" y="1524000"/>
            <a:ext cx="8305800" cy="4800600"/>
          </a:xfrm>
          <a:prstGeom prst="rect">
            <a:avLst/>
          </a:prstGeom>
        </p:spPr>
        <p:txBody>
          <a:bodyPr vert="horz">
            <a:normAutofit/>
          </a:bodyPr>
          <a:lstStyle/>
          <a:p>
            <a:pPr marL="495300" marR="0" lvl="0" indent="-495300" algn="l" defTabSz="914400" rtl="0" eaLnBrk="1" fontAlgn="auto" latinLnBrk="0" hangingPunct="1">
              <a:lnSpc>
                <a:spcPct val="100000"/>
              </a:lnSpc>
              <a:spcBef>
                <a:spcPct val="20000"/>
              </a:spcBef>
              <a:spcAft>
                <a:spcPts val="0"/>
              </a:spcAft>
              <a:buClr>
                <a:schemeClr val="accent1"/>
              </a:buClr>
              <a:buSzPct val="95000"/>
              <a:buFont typeface="Wingdings 2" pitchFamily="18" charset="2"/>
              <a:buAutoNum type="arabicPeriod"/>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Make sense of problems and persevere in solving them</a:t>
            </a:r>
          </a:p>
          <a:p>
            <a:pPr marL="495300" marR="0" lvl="0" indent="-495300" algn="l" defTabSz="914400" rtl="0" eaLnBrk="1" fontAlgn="auto" latinLnBrk="0" hangingPunct="1">
              <a:lnSpc>
                <a:spcPct val="100000"/>
              </a:lnSpc>
              <a:spcBef>
                <a:spcPct val="20000"/>
              </a:spcBef>
              <a:spcAft>
                <a:spcPts val="0"/>
              </a:spcAft>
              <a:buClr>
                <a:schemeClr val="accent1"/>
              </a:buClr>
              <a:buSzPct val="95000"/>
              <a:buFont typeface="Wingdings 2" pitchFamily="18" charset="2"/>
              <a:buAutoNum type="arabicPeriod"/>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Reason abstractly and quantitatively</a:t>
            </a:r>
          </a:p>
          <a:p>
            <a:pPr marL="495300" marR="0" lvl="0" indent="-495300" algn="l" defTabSz="914400" rtl="0" eaLnBrk="1" fontAlgn="auto" latinLnBrk="0" hangingPunct="1">
              <a:lnSpc>
                <a:spcPct val="100000"/>
              </a:lnSpc>
              <a:spcBef>
                <a:spcPct val="20000"/>
              </a:spcBef>
              <a:spcAft>
                <a:spcPts val="0"/>
              </a:spcAft>
              <a:buClr>
                <a:schemeClr val="accent1"/>
              </a:buClr>
              <a:buSzPct val="95000"/>
              <a:buFont typeface="Wingdings 2" pitchFamily="18" charset="2"/>
              <a:buAutoNum type="arabicPeriod"/>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Construct viable arguments &amp; critique the reasoning of others</a:t>
            </a:r>
          </a:p>
          <a:p>
            <a:pPr marL="495300" marR="0" lvl="0" indent="-495300" algn="l" defTabSz="914400" rtl="0" eaLnBrk="1" fontAlgn="auto" latinLnBrk="0" hangingPunct="1">
              <a:lnSpc>
                <a:spcPct val="100000"/>
              </a:lnSpc>
              <a:spcBef>
                <a:spcPct val="20000"/>
              </a:spcBef>
              <a:spcAft>
                <a:spcPts val="0"/>
              </a:spcAft>
              <a:buClr>
                <a:schemeClr val="accent1"/>
              </a:buClr>
              <a:buSzPct val="95000"/>
              <a:buFont typeface="Wingdings 2" pitchFamily="18" charset="2"/>
              <a:buAutoNum type="arabicPeriod"/>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Model with mathematics</a:t>
            </a:r>
          </a:p>
          <a:p>
            <a:pPr marL="495300" marR="0" lvl="0" indent="-495300" algn="l" defTabSz="914400" rtl="0" eaLnBrk="1" fontAlgn="auto" latinLnBrk="0" hangingPunct="1">
              <a:lnSpc>
                <a:spcPct val="100000"/>
              </a:lnSpc>
              <a:spcBef>
                <a:spcPct val="20000"/>
              </a:spcBef>
              <a:spcAft>
                <a:spcPts val="0"/>
              </a:spcAft>
              <a:buClr>
                <a:schemeClr val="accent1"/>
              </a:buClr>
              <a:buSzPct val="95000"/>
              <a:buFont typeface="Wingdings 2" pitchFamily="18" charset="2"/>
              <a:buAutoNum type="arabicPeriod"/>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Use appropriate tools strategically</a:t>
            </a:r>
          </a:p>
          <a:p>
            <a:pPr marL="495300" marR="0" lvl="0" indent="-495300" algn="l" defTabSz="914400" rtl="0" eaLnBrk="1" fontAlgn="auto" latinLnBrk="0" hangingPunct="1">
              <a:lnSpc>
                <a:spcPct val="100000"/>
              </a:lnSpc>
              <a:spcBef>
                <a:spcPct val="20000"/>
              </a:spcBef>
              <a:spcAft>
                <a:spcPts val="0"/>
              </a:spcAft>
              <a:buClr>
                <a:schemeClr val="accent1"/>
              </a:buClr>
              <a:buSzPct val="95000"/>
              <a:buFont typeface="Wingdings 2" pitchFamily="18" charset="2"/>
              <a:buAutoNum type="arabicPeriod"/>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Attend to precision</a:t>
            </a:r>
          </a:p>
          <a:p>
            <a:pPr marL="495300" marR="0" lvl="0" indent="-495300" algn="l" defTabSz="914400" rtl="0" eaLnBrk="1" fontAlgn="auto" latinLnBrk="0" hangingPunct="1">
              <a:lnSpc>
                <a:spcPct val="100000"/>
              </a:lnSpc>
              <a:spcBef>
                <a:spcPct val="20000"/>
              </a:spcBef>
              <a:spcAft>
                <a:spcPts val="0"/>
              </a:spcAft>
              <a:buClr>
                <a:schemeClr val="accent1"/>
              </a:buClr>
              <a:buSzPct val="95000"/>
              <a:buFont typeface="Wingdings 2" pitchFamily="18" charset="2"/>
              <a:buAutoNum type="arabicPeriod"/>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Look for and make use of structure</a:t>
            </a:r>
          </a:p>
          <a:p>
            <a:pPr marL="495300" marR="0" lvl="0" indent="-495300" algn="l" defTabSz="914400" rtl="0" eaLnBrk="1" fontAlgn="auto" latinLnBrk="0" hangingPunct="1">
              <a:lnSpc>
                <a:spcPct val="100000"/>
              </a:lnSpc>
              <a:spcBef>
                <a:spcPct val="20000"/>
              </a:spcBef>
              <a:spcAft>
                <a:spcPts val="0"/>
              </a:spcAft>
              <a:buClr>
                <a:schemeClr val="accent1"/>
              </a:buClr>
              <a:buSzPct val="95000"/>
              <a:buFont typeface="Wingdings 2" pitchFamily="18" charset="2"/>
              <a:buAutoNum type="arabicPeriod"/>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Look for and express regularity in repeated reasoning</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extBox 7"/>
          <p:cNvSpPr txBox="1">
            <a:spLocks noChangeArrowheads="1"/>
          </p:cNvSpPr>
          <p:nvPr/>
        </p:nvSpPr>
        <p:spPr bwMode="auto">
          <a:xfrm>
            <a:off x="0" y="6492875"/>
            <a:ext cx="9094788" cy="365125"/>
          </a:xfrm>
          <a:prstGeom prst="rect">
            <a:avLst/>
          </a:prstGeom>
          <a:noFill/>
          <a:ln w="9525">
            <a:noFill/>
            <a:miter lim="800000"/>
            <a:headEnd/>
            <a:tailEnd/>
          </a:ln>
        </p:spPr>
        <p:txBody>
          <a:bodyPr>
            <a:spAutoFit/>
          </a:bodyPr>
          <a:lstStyle/>
          <a:p>
            <a:pPr algn="ctr"/>
            <a:r>
              <a:rPr lang="en-US" sz="900"/>
              <a:t>©2011 Cooperative Educational Service Agency (CESA) 7 School Improvement Services</a:t>
            </a:r>
            <a:br>
              <a:rPr lang="en-US" sz="900"/>
            </a:br>
            <a:r>
              <a:rPr lang="en-US" sz="900"/>
              <a:t>Permission is granted to the Iowa State Department of Education for dissemination and use in any whole or part in any form within the state of Iowa region.</a:t>
            </a:r>
          </a:p>
        </p:txBody>
      </p:sp>
      <p:grpSp>
        <p:nvGrpSpPr>
          <p:cNvPr id="9" name="Group 5"/>
          <p:cNvGrpSpPr>
            <a:grpSpLocks/>
          </p:cNvGrpSpPr>
          <p:nvPr/>
        </p:nvGrpSpPr>
        <p:grpSpPr bwMode="auto">
          <a:xfrm>
            <a:off x="8229600" y="0"/>
            <a:ext cx="914400" cy="971550"/>
            <a:chOff x="7086600" y="1009018"/>
            <a:chExt cx="1219200" cy="1048382"/>
          </a:xfrm>
        </p:grpSpPr>
        <p:pic>
          <p:nvPicPr>
            <p:cNvPr id="10"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11"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
        <p:nvSpPr>
          <p:cNvPr id="13" name="Rounded Rectangle 12"/>
          <p:cNvSpPr/>
          <p:nvPr/>
        </p:nvSpPr>
        <p:spPr>
          <a:xfrm>
            <a:off x="0" y="1524000"/>
            <a:ext cx="9144000" cy="2743200"/>
          </a:xfrm>
          <a:prstGeom prst="roundRect">
            <a:avLst/>
          </a:prstGeom>
          <a:solidFill>
            <a:srgbClr val="FFFF0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p:cNvSpPr>
          <p:nvPr/>
        </p:nvSpPr>
        <p:spPr>
          <a:xfrm>
            <a:off x="381000" y="1219200"/>
            <a:ext cx="8534400" cy="1295400"/>
          </a:xfrm>
          <a:prstGeom prst="rect">
            <a:avLst/>
          </a:prstGeom>
        </p:spPr>
        <p:txBody>
          <a:bodyPr vert="horz" lIns="0" rIns="0" bIns="0" anchor="b">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smtClean="0">
                <a:ln>
                  <a:noFill/>
                </a:ln>
                <a:solidFill>
                  <a:srgbClr val="9E0000"/>
                </a:solidFill>
                <a:effectLst>
                  <a:outerShdw blurRad="38100" dist="38100" dir="2700000" algn="tl">
                    <a:srgbClr val="C0C0C0"/>
                  </a:outerShdw>
                </a:effectLst>
                <a:uLnTx/>
                <a:uFillTx/>
                <a:latin typeface="+mj-lt"/>
                <a:ea typeface="+mj-ea"/>
                <a:cs typeface="+mj-cs"/>
              </a:rPr>
              <a:t>Exploring a Standards for Mathematical Practice</a:t>
            </a:r>
            <a:endParaRPr kumimoji="0" lang="en-US" sz="4800" b="0" i="0" u="none" strike="noStrike" kern="1200" cap="none" spc="0" normalizeH="0" baseline="0" noProof="0" dirty="0" smtClean="0">
              <a:ln>
                <a:noFill/>
              </a:ln>
              <a:solidFill>
                <a:srgbClr val="9E0000"/>
              </a:solidFill>
              <a:effectLst>
                <a:outerShdw blurRad="38100" dist="38100" dir="2700000" algn="tl">
                  <a:srgbClr val="C0C0C0"/>
                </a:outerShdw>
              </a:effectLst>
              <a:uLnTx/>
              <a:uFillTx/>
              <a:latin typeface="+mj-lt"/>
              <a:ea typeface="+mj-ea"/>
              <a:cs typeface="+mj-cs"/>
            </a:endParaRPr>
          </a:p>
        </p:txBody>
      </p:sp>
      <p:sp>
        <p:nvSpPr>
          <p:cNvPr id="7" name="Rectangle 3"/>
          <p:cNvSpPr txBox="1">
            <a:spLocks/>
          </p:cNvSpPr>
          <p:nvPr/>
        </p:nvSpPr>
        <p:spPr>
          <a:xfrm>
            <a:off x="381000" y="2514600"/>
            <a:ext cx="8229600" cy="3886200"/>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Form groups as directed by the facilitator.</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Read the paragraph description of the standard for Mathematical Practice assigned to your group.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When you are finished reading, respond to this question in your journal:</a:t>
            </a:r>
            <a:endParaRPr kumimoji="0" lang="en-US" sz="2800" b="0" i="1"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pitchFamily="18" charset="2"/>
              <a:buNone/>
              <a:tabLst/>
              <a:defRPr/>
            </a:pPr>
            <a:r>
              <a:rPr kumimoji="0" lang="en-US" sz="2800" b="0" i="1" u="none" strike="noStrike" kern="1200" cap="none" spc="0" normalizeH="0" baseline="0" noProof="0" smtClean="0">
                <a:ln>
                  <a:noFill/>
                </a:ln>
                <a:solidFill>
                  <a:schemeClr val="tx1"/>
                </a:solidFill>
                <a:effectLst/>
                <a:uLnTx/>
                <a:uFillTx/>
                <a:latin typeface="+mn-lt"/>
                <a:ea typeface="+mn-ea"/>
                <a:cs typeface="+mn-cs"/>
              </a:rPr>
              <a:t>	</a:t>
            </a:r>
            <a:r>
              <a:rPr kumimoji="0" lang="en-US" sz="2800" b="1" i="1" u="none" strike="noStrike" kern="1200" cap="none" spc="0" normalizeH="0" baseline="0" noProof="0" smtClean="0">
                <a:ln>
                  <a:noFill/>
                </a:ln>
                <a:solidFill>
                  <a:srgbClr val="FF0000"/>
                </a:solidFill>
                <a:effectLst>
                  <a:outerShdw blurRad="38100" dist="38100" dir="2700000" algn="tl">
                    <a:srgbClr val="C0C0C0"/>
                  </a:outerShdw>
                </a:effectLst>
                <a:uLnTx/>
                <a:uFillTx/>
                <a:latin typeface="+mn-lt"/>
                <a:ea typeface="+mn-ea"/>
                <a:cs typeface="+mn-cs"/>
              </a:rPr>
              <a:t>In my grade, what will I be planning and doing, and what will the students be doing that will reflect the mathematical practice that I just read?</a:t>
            </a:r>
            <a:endParaRPr kumimoji="0" lang="en-US" sz="2800" b="1" i="1"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mn-lt"/>
              <a:ea typeface="+mn-ea"/>
              <a:cs typeface="+mn-cs"/>
            </a:endParaRPr>
          </a:p>
        </p:txBody>
      </p:sp>
      <p:grpSp>
        <p:nvGrpSpPr>
          <p:cNvPr id="8" name="Group 5"/>
          <p:cNvGrpSpPr>
            <a:grpSpLocks/>
          </p:cNvGrpSpPr>
          <p:nvPr/>
        </p:nvGrpSpPr>
        <p:grpSpPr bwMode="auto">
          <a:xfrm>
            <a:off x="8229600" y="0"/>
            <a:ext cx="914400" cy="971550"/>
            <a:chOff x="7086600" y="1009018"/>
            <a:chExt cx="1219200" cy="1048382"/>
          </a:xfrm>
        </p:grpSpPr>
        <p:pic>
          <p:nvPicPr>
            <p:cNvPr id="9"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10"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p:cNvSpPr>
          <p:nvPr/>
        </p:nvSpPr>
        <p:spPr>
          <a:xfrm>
            <a:off x="457200" y="685800"/>
            <a:ext cx="8229600" cy="1371600"/>
          </a:xfrm>
          <a:prstGeom prst="rect">
            <a:avLst/>
          </a:prstGeom>
        </p:spPr>
        <p:txBody>
          <a:bodyPr vert="horz" lIns="0" rIns="0" bIns="0"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When your Group has finished writing</a:t>
            </a:r>
            <a:endParaRPr kumimoji="0" lang="en-US" sz="4400" b="0" i="0" u="none" strike="noStrike" kern="120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7" name="Rectangle 3"/>
          <p:cNvSpPr txBox="1">
            <a:spLocks/>
          </p:cNvSpPr>
          <p:nvPr/>
        </p:nvSpPr>
        <p:spPr>
          <a:xfrm>
            <a:off x="609600" y="2133600"/>
            <a:ext cx="8229600" cy="4389438"/>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Symbol" pitchFamily="18" charset="2"/>
              <a:buNone/>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Discuss the “big ideas” you wrote about in your journal.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Symbol" pitchFamily="18" charset="2"/>
              <a:buNone/>
              <a:tabLst/>
              <a:defRPr/>
            </a:pPr>
            <a:endParaRPr kumimoji="0" lang="en-US" sz="28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Symbol" pitchFamily="18" charset="2"/>
              <a:buNone/>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Create a poster with three sections.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Symbol" pitchFamily="18" charset="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What will students be doing?</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Symbol" pitchFamily="18" charset="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What will teachers be planning?</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Symbol" pitchFamily="18" charset="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What will teachers be doing?</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itchFamily="18" charset="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8" name="Group 5"/>
          <p:cNvGrpSpPr>
            <a:grpSpLocks/>
          </p:cNvGrpSpPr>
          <p:nvPr/>
        </p:nvGrpSpPr>
        <p:grpSpPr bwMode="auto">
          <a:xfrm>
            <a:off x="8229600" y="0"/>
            <a:ext cx="914400" cy="971550"/>
            <a:chOff x="7086600" y="1009018"/>
            <a:chExt cx="1219200" cy="1048382"/>
          </a:xfrm>
        </p:grpSpPr>
        <p:pic>
          <p:nvPicPr>
            <p:cNvPr id="9"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10"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p:cNvSpPr>
          <p:nvPr/>
        </p:nvSpPr>
        <p:spPr>
          <a:xfrm>
            <a:off x="0" y="304800"/>
            <a:ext cx="8229600" cy="83820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Completing your poster</a:t>
            </a:r>
          </a:p>
        </p:txBody>
      </p:sp>
      <p:sp>
        <p:nvSpPr>
          <p:cNvPr id="7" name="Rectangle 3"/>
          <p:cNvSpPr txBox="1">
            <a:spLocks/>
          </p:cNvSpPr>
          <p:nvPr/>
        </p:nvSpPr>
        <p:spPr>
          <a:xfrm>
            <a:off x="3048000" y="1600200"/>
            <a:ext cx="6096000" cy="4572000"/>
          </a:xfrm>
          <a:prstGeom prst="rect">
            <a:avLst/>
          </a:prstGeom>
        </p:spPr>
        <p:txBody>
          <a:bodyPr vert="horz">
            <a:normAutofit fontScale="9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itchFamily="18" charset="2"/>
              <a:buNone/>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After watching the upcoming video, add to your poster by reflecting on evidence of the mathematical practices.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itchFamily="18" charset="2"/>
              <a:buNone/>
              <a:tabLst/>
              <a:defRPr/>
            </a:pPr>
            <a:endParaRPr kumimoji="0" lang="en-US" sz="28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itchFamily="18" charset="2"/>
              <a:buNone/>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If there was none, reflect on what the students could have done to show the practice or how the teacher could have promoted the practice.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itchFamily="18" charset="2"/>
              <a:buNone/>
              <a:tabLst/>
              <a:defRPr/>
            </a:pPr>
            <a:endParaRPr kumimoji="0" lang="en-US" sz="28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itchFamily="18" charset="2"/>
              <a:buNone/>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If it is not appropriate for your mathematical practice to be used in the context of this video, tell why.</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itchFamily="18" charset="2"/>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8" name="Group 5"/>
          <p:cNvGrpSpPr>
            <a:grpSpLocks/>
          </p:cNvGrpSpPr>
          <p:nvPr/>
        </p:nvGrpSpPr>
        <p:grpSpPr bwMode="auto">
          <a:xfrm>
            <a:off x="8229600" y="0"/>
            <a:ext cx="914400" cy="971550"/>
            <a:chOff x="7086600" y="1009018"/>
            <a:chExt cx="1219200" cy="1048382"/>
          </a:xfrm>
        </p:grpSpPr>
        <p:pic>
          <p:nvPicPr>
            <p:cNvPr id="9" name="Picture 14" descr="ICCSystemGraphicWhole 2008 08 05"/>
            <p:cNvPicPr>
              <a:picLocks noChangeAspect="1" noChangeArrowheads="1"/>
            </p:cNvPicPr>
            <p:nvPr/>
          </p:nvPicPr>
          <p:blipFill>
            <a:blip r:embed="rId2" cstate="print"/>
            <a:srcRect/>
            <a:stretch>
              <a:fillRect/>
            </a:stretch>
          </p:blipFill>
          <p:spPr bwMode="auto">
            <a:xfrm>
              <a:off x="7086600" y="1009018"/>
              <a:ext cx="1219200" cy="1048382"/>
            </a:xfrm>
            <a:prstGeom prst="rect">
              <a:avLst/>
            </a:prstGeom>
            <a:noFill/>
            <a:ln w="9525">
              <a:noFill/>
              <a:miter lim="800000"/>
              <a:headEnd/>
              <a:tailEnd/>
            </a:ln>
          </p:spPr>
        </p:pic>
        <p:sp>
          <p:nvSpPr>
            <p:cNvPr id="10"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pic>
        <p:nvPicPr>
          <p:cNvPr id="11" name="Picture 7"/>
          <p:cNvPicPr>
            <a:picLocks noChangeAspect="1" noChangeArrowheads="1"/>
          </p:cNvPicPr>
          <p:nvPr/>
        </p:nvPicPr>
        <p:blipFill>
          <a:blip r:embed="rId3" cstate="print"/>
          <a:srcRect l="29370" t="20000" r="3273"/>
          <a:stretch>
            <a:fillRect/>
          </a:stretch>
        </p:blipFill>
        <p:spPr bwMode="auto">
          <a:xfrm>
            <a:off x="0" y="1752600"/>
            <a:ext cx="2743200" cy="3733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anim calcmode="lin" valueType="num">
                                      <p:cBhvr>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anim calcmode="lin" valueType="num">
                                      <p:cBhvr>
                                        <p:cTn id="22"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500"/>
                                        <p:tgtEl>
                                          <p:spTgt spid="7">
                                            <p:txEl>
                                              <p:pRg st="4" end="4"/>
                                            </p:txEl>
                                          </p:spTgt>
                                        </p:tgtEl>
                                      </p:cBhvr>
                                    </p:animEffect>
                                    <p:anim calcmode="lin" valueType="num">
                                      <p:cBhvr>
                                        <p:cTn id="2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7">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p:cNvSpPr>
          <p:nvPr/>
        </p:nvSpPr>
        <p:spPr>
          <a:xfrm>
            <a:off x="457200" y="70408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Watch this classroom video</a:t>
            </a:r>
          </a:p>
        </p:txBody>
      </p:sp>
      <p:sp>
        <p:nvSpPr>
          <p:cNvPr id="6" name="Rectangle 3"/>
          <p:cNvSpPr txBox="1">
            <a:spLocks/>
          </p:cNvSpPr>
          <p:nvPr/>
        </p:nvSpPr>
        <p:spPr>
          <a:xfrm>
            <a:off x="457200" y="1935480"/>
            <a:ext cx="8229600" cy="4389120"/>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itchFamily="18" charset="2"/>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itchFamily="18" charset="2"/>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itchFamily="18" charset="2"/>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itchFamily="18" charset="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pitchFamily="18" charset="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pitchFamily="18" charset="2"/>
              <a:buNone/>
              <a:tabLst/>
              <a:defRPr/>
            </a:pPr>
            <a:endParaRPr lang="en-US" sz="3200" dirty="0" smtClean="0">
              <a:latin typeface="+mn-lt"/>
              <a:ea typeface="+mn-ea"/>
              <a:cs typeface="+mn-cs"/>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pitchFamily="18" charset="2"/>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Place your poster on the wall.</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8" name="Group 5"/>
          <p:cNvGrpSpPr>
            <a:grpSpLocks/>
          </p:cNvGrpSpPr>
          <p:nvPr/>
        </p:nvGrpSpPr>
        <p:grpSpPr bwMode="auto">
          <a:xfrm>
            <a:off x="8229600" y="0"/>
            <a:ext cx="914400" cy="971550"/>
            <a:chOff x="7086600" y="1009018"/>
            <a:chExt cx="1219200" cy="1048382"/>
          </a:xfrm>
        </p:grpSpPr>
        <p:pic>
          <p:nvPicPr>
            <p:cNvPr id="9"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10"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pic>
        <p:nvPicPr>
          <p:cNvPr id="11" name="Picture 7"/>
          <p:cNvPicPr>
            <a:picLocks noChangeAspect="1" noChangeArrowheads="1"/>
          </p:cNvPicPr>
          <p:nvPr/>
        </p:nvPicPr>
        <p:blipFill>
          <a:blip r:embed="rId4" cstate="print"/>
          <a:srcRect/>
          <a:stretch>
            <a:fillRect/>
          </a:stretch>
        </p:blipFill>
        <p:spPr bwMode="auto">
          <a:xfrm>
            <a:off x="2286000" y="3276600"/>
            <a:ext cx="4438650" cy="1905000"/>
          </a:xfrm>
          <a:prstGeom prst="rect">
            <a:avLst/>
          </a:prstGeom>
          <a:noFill/>
          <a:ln w="9525">
            <a:noFill/>
            <a:miter lim="800000"/>
            <a:headEnd/>
            <a:tailEnd/>
          </a:ln>
        </p:spPr>
      </p:pic>
      <p:sp>
        <p:nvSpPr>
          <p:cNvPr id="12" name="TextBox 11"/>
          <p:cNvSpPr txBox="1"/>
          <p:nvPr/>
        </p:nvSpPr>
        <p:spPr>
          <a:xfrm>
            <a:off x="304800" y="1905000"/>
            <a:ext cx="8458200" cy="1446550"/>
          </a:xfrm>
          <a:prstGeom prst="rect">
            <a:avLst/>
          </a:prstGeom>
          <a:noFill/>
        </p:spPr>
        <p:txBody>
          <a:bodyPr wrap="square" rtlCol="0">
            <a:spAutoFit/>
          </a:bodyPr>
          <a:lstStyle/>
          <a:p>
            <a:r>
              <a:rPr lang="en-US" sz="3200" dirty="0" smtClean="0">
                <a:hlinkClick r:id="rId5"/>
              </a:rPr>
              <a:t>http://www.teachingchannel.org/videos/graphing-linear-equations-full-body-style?fd=0</a:t>
            </a:r>
            <a:endParaRPr lang="en-US" sz="3200" dirty="0" smtClean="0"/>
          </a:p>
          <a:p>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p:cNvSpPr>
          <p:nvPr/>
        </p:nvSpPr>
        <p:spPr>
          <a:xfrm>
            <a:off x="0" y="381000"/>
            <a:ext cx="7315200" cy="81915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Do an Expert Gallery Walk</a:t>
            </a:r>
          </a:p>
        </p:txBody>
      </p:sp>
      <p:sp>
        <p:nvSpPr>
          <p:cNvPr id="7" name="AutoShape 3"/>
          <p:cNvSpPr txBox="1">
            <a:spLocks noChangeAspect="1" noChangeArrowheads="1"/>
          </p:cNvSpPr>
          <p:nvPr/>
        </p:nvSpPr>
        <p:spPr>
          <a:xfrm>
            <a:off x="0" y="1524000"/>
            <a:ext cx="3733800" cy="50292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Symbol" pitchFamily="18" charset="2"/>
              <a:buNone/>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Each mathematical practice will have an expert.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Symbol" pitchFamily="18" charset="2"/>
              <a:buNone/>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Groups will have 1 minute to read the poster.</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Symbol" pitchFamily="18" charset="2"/>
              <a:buNone/>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The expert will give the group’s most important point about the practice and answer any questions from the group.</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8" name="Group 5"/>
          <p:cNvGrpSpPr>
            <a:grpSpLocks/>
          </p:cNvGrpSpPr>
          <p:nvPr/>
        </p:nvGrpSpPr>
        <p:grpSpPr bwMode="auto">
          <a:xfrm>
            <a:off x="8229600" y="0"/>
            <a:ext cx="914400" cy="971550"/>
            <a:chOff x="7086600" y="1009018"/>
            <a:chExt cx="1219200" cy="1048382"/>
          </a:xfrm>
        </p:grpSpPr>
        <p:pic>
          <p:nvPicPr>
            <p:cNvPr id="9"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10"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pic>
        <p:nvPicPr>
          <p:cNvPr id="12" name="Picture 10"/>
          <p:cNvPicPr>
            <a:picLocks noChangeAspect="1" noChangeArrowheads="1"/>
          </p:cNvPicPr>
          <p:nvPr/>
        </p:nvPicPr>
        <p:blipFill>
          <a:blip r:embed="rId4" cstate="print"/>
          <a:srcRect/>
          <a:stretch>
            <a:fillRect/>
          </a:stretch>
        </p:blipFill>
        <p:spPr bwMode="auto">
          <a:xfrm>
            <a:off x="4572000" y="1295400"/>
            <a:ext cx="4125913"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nvSpPr>
        <p:spPr>
          <a:xfrm>
            <a:off x="2667000" y="6356350"/>
            <a:ext cx="3352800" cy="365125"/>
          </a:xfrm>
          <a:prstGeom prst="rect">
            <a:avLst/>
          </a:prstGeom>
          <a:noFill/>
        </p:spPr>
        <p:txBody>
          <a:bodyPr lIns="0" tIns="0" rIns="0" bIns="0" anchor="b"/>
          <a:lstStyle/>
          <a:p>
            <a:pPr>
              <a:defRPr/>
            </a:pPr>
            <a:endParaRPr lang="en-US" sz="1200">
              <a:solidFill>
                <a:schemeClr val="tx2">
                  <a:shade val="90000"/>
                </a:schemeClr>
              </a:solidFill>
              <a:ea typeface="ＭＳ Ｐゴシック" pitchFamily="34" charset="-128"/>
              <a:cs typeface="+mn-cs"/>
            </a:endParaRPr>
          </a:p>
        </p:txBody>
      </p:sp>
      <p:sp>
        <p:nvSpPr>
          <p:cNvPr id="7" name="Title 1"/>
          <p:cNvSpPr txBox="1">
            <a:spLocks/>
          </p:cNvSpPr>
          <p:nvPr/>
        </p:nvSpPr>
        <p:spPr>
          <a:xfrm>
            <a:off x="1447800" y="304800"/>
            <a:ext cx="6477000" cy="838200"/>
          </a:xfrm>
          <a:prstGeom prst="rect">
            <a:avLst/>
          </a:prstGeom>
        </p:spPr>
        <p:txBody>
          <a:bodyPr/>
          <a:lstStyle/>
          <a:p>
            <a:pPr>
              <a:defRPr/>
            </a:pPr>
            <a:r>
              <a:rPr lang="en-US" sz="5000">
                <a:solidFill>
                  <a:srgbClr val="004F8A"/>
                </a:solidFill>
                <a:effectLst>
                  <a:outerShdw blurRad="38100" dist="38100" dir="2700000" algn="tl">
                    <a:srgbClr val="C0C0C0"/>
                  </a:outerShdw>
                </a:effectLst>
              </a:rPr>
              <a:t>Ground Rules for Today</a:t>
            </a:r>
          </a:p>
        </p:txBody>
      </p:sp>
      <p:sp>
        <p:nvSpPr>
          <p:cNvPr id="8" name="Content Placeholder 2"/>
          <p:cNvSpPr txBox="1">
            <a:spLocks/>
          </p:cNvSpPr>
          <p:nvPr/>
        </p:nvSpPr>
        <p:spPr>
          <a:xfrm>
            <a:off x="609600" y="3276600"/>
            <a:ext cx="3276600" cy="2971800"/>
          </a:xfrm>
          <a:prstGeom prst="rect">
            <a:avLst/>
          </a:prstGeom>
        </p:spPr>
        <p:txBody>
          <a:bodyPr>
            <a:normAutofit/>
          </a:bodyPr>
          <a:lstStyle/>
          <a:p>
            <a:pPr marL="274320" indent="-274320" fontAlgn="auto">
              <a:spcBef>
                <a:spcPct val="20000"/>
              </a:spcBef>
              <a:spcAft>
                <a:spcPts val="0"/>
              </a:spcAft>
              <a:buClr>
                <a:srgbClr val="004F8A"/>
              </a:buClr>
              <a:buSzPct val="95000"/>
              <a:buFont typeface="Wingdings 2"/>
              <a:buChar char=""/>
              <a:defRPr/>
            </a:pPr>
            <a:r>
              <a:rPr lang="en-US" sz="2600" dirty="0">
                <a:latin typeface="+mj-lt"/>
                <a:ea typeface="+mn-ea"/>
                <a:cs typeface="+mn-cs"/>
              </a:rPr>
              <a:t>Attentive listening</a:t>
            </a:r>
          </a:p>
          <a:p>
            <a:pPr marL="274320" indent="-274320" fontAlgn="auto">
              <a:spcBef>
                <a:spcPct val="20000"/>
              </a:spcBef>
              <a:spcAft>
                <a:spcPts val="0"/>
              </a:spcAft>
              <a:buClr>
                <a:srgbClr val="004F8A"/>
              </a:buClr>
              <a:buSzPct val="95000"/>
              <a:buFont typeface="Wingdings 2"/>
              <a:buChar char=""/>
              <a:defRPr/>
            </a:pPr>
            <a:r>
              <a:rPr lang="en-US" sz="2600" dirty="0">
                <a:latin typeface="+mj-lt"/>
                <a:ea typeface="+mn-ea"/>
                <a:cs typeface="+mn-cs"/>
              </a:rPr>
              <a:t>Open mindset to receive new ideas and information</a:t>
            </a:r>
          </a:p>
          <a:p>
            <a:pPr marL="274320" indent="-274320" fontAlgn="auto">
              <a:spcBef>
                <a:spcPct val="20000"/>
              </a:spcBef>
              <a:spcAft>
                <a:spcPts val="0"/>
              </a:spcAft>
              <a:buClr>
                <a:srgbClr val="004F8A"/>
              </a:buClr>
              <a:buSzPct val="95000"/>
              <a:buFont typeface="Wingdings 2"/>
              <a:buChar char=""/>
              <a:defRPr/>
            </a:pPr>
            <a:r>
              <a:rPr lang="en-US" sz="2600" dirty="0">
                <a:latin typeface="+mj-lt"/>
                <a:ea typeface="+mn-ea"/>
                <a:cs typeface="+mn-cs"/>
              </a:rPr>
              <a:t>Note-taking</a:t>
            </a:r>
          </a:p>
        </p:txBody>
      </p:sp>
      <p:sp>
        <p:nvSpPr>
          <p:cNvPr id="9" name="Rounded Rectangle 8"/>
          <p:cNvSpPr>
            <a:spLocks noChangeArrowheads="1"/>
          </p:cNvSpPr>
          <p:nvPr/>
        </p:nvSpPr>
        <p:spPr bwMode="auto">
          <a:xfrm>
            <a:off x="609600" y="1371600"/>
            <a:ext cx="2743200" cy="1295400"/>
          </a:xfrm>
          <a:prstGeom prst="roundRect">
            <a:avLst>
              <a:gd name="adj" fmla="val 16667"/>
            </a:avLst>
          </a:prstGeom>
          <a:solidFill>
            <a:srgbClr val="E7F0FF"/>
          </a:solidFill>
          <a:ln w="9525" algn="ctr">
            <a:solidFill>
              <a:schemeClr val="tx1"/>
            </a:solidFill>
            <a:round/>
            <a:headEnd/>
            <a:tailEnd/>
          </a:ln>
        </p:spPr>
        <p:txBody>
          <a:bodyPr/>
          <a:lstStyle/>
          <a:p>
            <a:pPr algn="ctr" eaLnBrk="0" hangingPunct="0"/>
            <a:r>
              <a:rPr lang="en-US" sz="3200"/>
              <a:t>Information-Giving</a:t>
            </a:r>
          </a:p>
        </p:txBody>
      </p:sp>
      <p:sp>
        <p:nvSpPr>
          <p:cNvPr id="10" name="Rounded Rectangle 9"/>
          <p:cNvSpPr>
            <a:spLocks noChangeArrowheads="1"/>
          </p:cNvSpPr>
          <p:nvPr/>
        </p:nvSpPr>
        <p:spPr bwMode="auto">
          <a:xfrm>
            <a:off x="5257800" y="1371600"/>
            <a:ext cx="2743200" cy="1295400"/>
          </a:xfrm>
          <a:prstGeom prst="roundRect">
            <a:avLst>
              <a:gd name="adj" fmla="val 16667"/>
            </a:avLst>
          </a:prstGeom>
          <a:solidFill>
            <a:srgbClr val="E7F0FF"/>
          </a:solidFill>
          <a:ln w="9525" algn="ctr">
            <a:solidFill>
              <a:schemeClr val="tx1"/>
            </a:solidFill>
            <a:round/>
            <a:headEnd/>
            <a:tailEnd/>
          </a:ln>
        </p:spPr>
        <p:txBody>
          <a:bodyPr/>
          <a:lstStyle/>
          <a:p>
            <a:pPr algn="ctr" eaLnBrk="0" hangingPunct="0"/>
            <a:r>
              <a:rPr lang="en-US" sz="3200"/>
              <a:t>Group Work &amp; Recording</a:t>
            </a:r>
          </a:p>
        </p:txBody>
      </p:sp>
      <p:sp>
        <p:nvSpPr>
          <p:cNvPr id="11" name="Content Placeholder 2"/>
          <p:cNvSpPr txBox="1">
            <a:spLocks/>
          </p:cNvSpPr>
          <p:nvPr/>
        </p:nvSpPr>
        <p:spPr bwMode="auto">
          <a:xfrm>
            <a:off x="4457700" y="3200400"/>
            <a:ext cx="4419600" cy="3352800"/>
          </a:xfrm>
          <a:prstGeom prst="rect">
            <a:avLst/>
          </a:prstGeom>
          <a:noFill/>
          <a:ln w="9525">
            <a:noFill/>
            <a:miter lim="800000"/>
            <a:headEnd/>
            <a:tailEnd/>
          </a:ln>
        </p:spPr>
        <p:txBody>
          <a:bodyPr/>
          <a:lstStyle/>
          <a:p>
            <a:pPr marL="273050" indent="-273050" eaLnBrk="0" hangingPunct="0">
              <a:spcBef>
                <a:spcPct val="20000"/>
              </a:spcBef>
              <a:buClr>
                <a:srgbClr val="004F8A"/>
              </a:buClr>
              <a:buSzPct val="85000"/>
              <a:buFont typeface="Wingdings 2" pitchFamily="18" charset="2"/>
              <a:buChar char=""/>
              <a:defRPr/>
            </a:pPr>
            <a:r>
              <a:rPr lang="en-US" sz="2700" kern="0" dirty="0">
                <a:latin typeface="+mj-lt"/>
                <a:ea typeface="+mn-ea"/>
                <a:cs typeface="+mn-cs"/>
              </a:rPr>
              <a:t>Open mindset</a:t>
            </a:r>
          </a:p>
          <a:p>
            <a:pPr marL="273050" indent="-273050" eaLnBrk="0" hangingPunct="0">
              <a:spcBef>
                <a:spcPct val="20000"/>
              </a:spcBef>
              <a:buClr>
                <a:srgbClr val="004F8A"/>
              </a:buClr>
              <a:buSzPct val="85000"/>
              <a:buFont typeface="Wingdings 2" pitchFamily="18" charset="2"/>
              <a:buChar char=""/>
              <a:defRPr/>
            </a:pPr>
            <a:r>
              <a:rPr lang="en-US" sz="2700" kern="0" dirty="0">
                <a:latin typeface="+mj-lt"/>
                <a:ea typeface="+mn-ea"/>
                <a:cs typeface="+mn-cs"/>
              </a:rPr>
              <a:t>Professional conversations</a:t>
            </a:r>
          </a:p>
          <a:p>
            <a:pPr marL="273050" indent="-273050" eaLnBrk="0" hangingPunct="0">
              <a:spcBef>
                <a:spcPct val="20000"/>
              </a:spcBef>
              <a:buClr>
                <a:srgbClr val="004F8A"/>
              </a:buClr>
              <a:buSzPct val="85000"/>
              <a:buFont typeface="Wingdings 2" pitchFamily="18" charset="2"/>
              <a:buChar char=""/>
              <a:defRPr/>
            </a:pPr>
            <a:r>
              <a:rPr lang="en-US" sz="2700" kern="0" dirty="0">
                <a:latin typeface="+mj-lt"/>
                <a:ea typeface="+mn-ea"/>
                <a:cs typeface="+mn-cs"/>
              </a:rPr>
              <a:t>Careful note-taking (for taking back)</a:t>
            </a:r>
          </a:p>
          <a:p>
            <a:pPr marL="273050" indent="-273050" eaLnBrk="0" hangingPunct="0">
              <a:spcBef>
                <a:spcPct val="20000"/>
              </a:spcBef>
              <a:buClr>
                <a:srgbClr val="004F8A"/>
              </a:buClr>
              <a:buSzPct val="85000"/>
              <a:buFont typeface="Wingdings 2" pitchFamily="18" charset="2"/>
              <a:buChar char=""/>
              <a:defRPr/>
            </a:pPr>
            <a:r>
              <a:rPr lang="en-US" sz="2700" kern="0" dirty="0">
                <a:latin typeface="+mj-lt"/>
                <a:ea typeface="+mn-ea"/>
                <a:cs typeface="+mn-cs"/>
              </a:rPr>
              <a:t>Deep thinking</a:t>
            </a:r>
          </a:p>
          <a:p>
            <a:pPr marL="273050" indent="-273050" eaLnBrk="0" hangingPunct="0">
              <a:spcBef>
                <a:spcPct val="20000"/>
              </a:spcBef>
              <a:buClr>
                <a:srgbClr val="004F8A"/>
              </a:buClr>
              <a:buSzPct val="85000"/>
              <a:buFont typeface="Wingdings 2" pitchFamily="18" charset="2"/>
              <a:buChar char=""/>
              <a:defRPr/>
            </a:pPr>
            <a:r>
              <a:rPr lang="en-US" sz="2700" kern="0" dirty="0">
                <a:latin typeface="+mj-lt"/>
                <a:ea typeface="+mn-ea"/>
                <a:cs typeface="+mn-cs"/>
              </a:rPr>
              <a:t>Record questions – to be addressed later</a:t>
            </a:r>
          </a:p>
        </p:txBody>
      </p:sp>
      <p:sp>
        <p:nvSpPr>
          <p:cNvPr id="12" name="Down Arrow 11"/>
          <p:cNvSpPr>
            <a:spLocks noChangeArrowheads="1"/>
          </p:cNvSpPr>
          <p:nvPr/>
        </p:nvSpPr>
        <p:spPr bwMode="auto">
          <a:xfrm>
            <a:off x="1682750" y="2667000"/>
            <a:ext cx="685800" cy="609600"/>
          </a:xfrm>
          <a:prstGeom prst="downArrow">
            <a:avLst>
              <a:gd name="adj1" fmla="val 50000"/>
              <a:gd name="adj2" fmla="val 50000"/>
            </a:avLst>
          </a:prstGeom>
          <a:solidFill>
            <a:schemeClr val="accent1"/>
          </a:solidFill>
          <a:ln w="9525" algn="ctr">
            <a:solidFill>
              <a:schemeClr val="tx1"/>
            </a:solidFill>
            <a:round/>
            <a:headEnd/>
            <a:tailEnd/>
          </a:ln>
        </p:spPr>
        <p:txBody>
          <a:bodyPr/>
          <a:lstStyle/>
          <a:p>
            <a:pPr eaLnBrk="0" hangingPunct="0"/>
            <a:endParaRPr lang="en-US"/>
          </a:p>
        </p:txBody>
      </p:sp>
      <p:sp>
        <p:nvSpPr>
          <p:cNvPr id="13" name="Down Arrow 12"/>
          <p:cNvSpPr>
            <a:spLocks noChangeArrowheads="1"/>
          </p:cNvSpPr>
          <p:nvPr/>
        </p:nvSpPr>
        <p:spPr bwMode="auto">
          <a:xfrm>
            <a:off x="6324600" y="2667000"/>
            <a:ext cx="685800" cy="609600"/>
          </a:xfrm>
          <a:prstGeom prst="downArrow">
            <a:avLst>
              <a:gd name="adj1" fmla="val 50000"/>
              <a:gd name="adj2" fmla="val 50000"/>
            </a:avLst>
          </a:prstGeom>
          <a:solidFill>
            <a:schemeClr val="accent1"/>
          </a:solidFill>
          <a:ln w="9525" algn="ctr">
            <a:solidFill>
              <a:schemeClr val="tx1"/>
            </a:solidFill>
            <a:round/>
            <a:headEnd/>
            <a:tailEnd/>
          </a:ln>
        </p:spPr>
        <p:txBody>
          <a:bodyPr/>
          <a:lstStyle/>
          <a:p>
            <a:pPr eaLnBrk="0" hangingPunct="0"/>
            <a:endParaRPr lang="en-US"/>
          </a:p>
        </p:txBody>
      </p:sp>
      <p:grpSp>
        <p:nvGrpSpPr>
          <p:cNvPr id="14" name="Group 12"/>
          <p:cNvGrpSpPr>
            <a:grpSpLocks/>
          </p:cNvGrpSpPr>
          <p:nvPr/>
        </p:nvGrpSpPr>
        <p:grpSpPr bwMode="auto">
          <a:xfrm>
            <a:off x="3429000" y="1371600"/>
            <a:ext cx="1676400" cy="1371600"/>
            <a:chOff x="3429000" y="1371600"/>
            <a:chExt cx="1676400" cy="1371600"/>
          </a:xfrm>
        </p:grpSpPr>
        <p:sp>
          <p:nvSpPr>
            <p:cNvPr id="18449" name="Curved Up Arrow 24"/>
            <p:cNvSpPr>
              <a:spLocks noChangeArrowheads="1"/>
            </p:cNvSpPr>
            <p:nvPr/>
          </p:nvSpPr>
          <p:spPr bwMode="auto">
            <a:xfrm>
              <a:off x="3505200" y="2133600"/>
              <a:ext cx="1600200" cy="609600"/>
            </a:xfrm>
            <a:prstGeom prst="curvedUpArrow">
              <a:avLst>
                <a:gd name="adj1" fmla="val 25010"/>
                <a:gd name="adj2" fmla="val 49997"/>
                <a:gd name="adj3" fmla="val 25000"/>
              </a:avLst>
            </a:prstGeom>
            <a:solidFill>
              <a:schemeClr val="accent1"/>
            </a:solidFill>
            <a:ln w="9525" algn="ctr">
              <a:solidFill>
                <a:schemeClr val="tx1"/>
              </a:solidFill>
              <a:round/>
              <a:headEnd/>
              <a:tailEnd/>
            </a:ln>
          </p:spPr>
          <p:txBody>
            <a:bodyPr/>
            <a:lstStyle/>
            <a:p>
              <a:pPr eaLnBrk="0" hangingPunct="0"/>
              <a:endParaRPr lang="en-US"/>
            </a:p>
          </p:txBody>
        </p:sp>
        <p:sp>
          <p:nvSpPr>
            <p:cNvPr id="18450" name="Curved Up Arrow 25"/>
            <p:cNvSpPr>
              <a:spLocks noChangeArrowheads="1"/>
            </p:cNvSpPr>
            <p:nvPr/>
          </p:nvSpPr>
          <p:spPr bwMode="auto">
            <a:xfrm flipH="1" flipV="1">
              <a:off x="3429000" y="1371600"/>
              <a:ext cx="1600200" cy="609600"/>
            </a:xfrm>
            <a:prstGeom prst="curvedUpArrow">
              <a:avLst>
                <a:gd name="adj1" fmla="val 25010"/>
                <a:gd name="adj2" fmla="val 49997"/>
                <a:gd name="adj3" fmla="val 25000"/>
              </a:avLst>
            </a:prstGeom>
            <a:solidFill>
              <a:schemeClr val="accent1"/>
            </a:solidFill>
            <a:ln w="9525" algn="ctr">
              <a:solidFill>
                <a:schemeClr val="tx1"/>
              </a:solidFill>
              <a:round/>
              <a:headEnd/>
              <a:tailEnd/>
            </a:ln>
          </p:spPr>
          <p:txBody>
            <a:bodyPr/>
            <a:lstStyle/>
            <a:p>
              <a:pPr eaLnBrk="0" hangingPunct="0"/>
              <a:endParaRPr lang="en-US"/>
            </a:p>
          </p:txBody>
        </p:sp>
      </p:grpSp>
      <p:sp>
        <p:nvSpPr>
          <p:cNvPr id="18444" name="TextBox 16"/>
          <p:cNvSpPr txBox="1">
            <a:spLocks noChangeArrowheads="1"/>
          </p:cNvSpPr>
          <p:nvPr/>
        </p:nvSpPr>
        <p:spPr bwMode="auto">
          <a:xfrm>
            <a:off x="0" y="6492875"/>
            <a:ext cx="9094788" cy="365125"/>
          </a:xfrm>
          <a:prstGeom prst="rect">
            <a:avLst/>
          </a:prstGeom>
          <a:noFill/>
          <a:ln w="9525">
            <a:noFill/>
            <a:miter lim="800000"/>
            <a:headEnd/>
            <a:tailEnd/>
          </a:ln>
        </p:spPr>
        <p:txBody>
          <a:bodyPr>
            <a:spAutoFit/>
          </a:bodyPr>
          <a:lstStyle/>
          <a:p>
            <a:pPr algn="ctr"/>
            <a:r>
              <a:rPr lang="en-US" sz="900"/>
              <a:t>©2011 Cooperative Educational Service Agency (CESA) 7 School Improvement Services</a:t>
            </a:r>
            <a:br>
              <a:rPr lang="en-US" sz="900"/>
            </a:br>
            <a:r>
              <a:rPr lang="en-US" sz="900"/>
              <a:t>Permission is granted to the Iowa State Department of Education for dissemination and use in any whole or part in any form within the state of Iowa region.</a:t>
            </a:r>
          </a:p>
        </p:txBody>
      </p:sp>
      <p:grpSp>
        <p:nvGrpSpPr>
          <p:cNvPr id="18445" name="Group 5"/>
          <p:cNvGrpSpPr>
            <a:grpSpLocks/>
          </p:cNvGrpSpPr>
          <p:nvPr/>
        </p:nvGrpSpPr>
        <p:grpSpPr bwMode="auto">
          <a:xfrm>
            <a:off x="8077200" y="0"/>
            <a:ext cx="1066800" cy="971550"/>
            <a:chOff x="7086600" y="1009018"/>
            <a:chExt cx="1219200" cy="1048382"/>
          </a:xfrm>
        </p:grpSpPr>
        <p:pic>
          <p:nvPicPr>
            <p:cNvPr id="18447"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18448"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dissolve">
                                      <p:cBhvr>
                                        <p:cTn id="10" dur="500"/>
                                        <p:tgtEl>
                                          <p:spTgt spid="8">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dissolve">
                                      <p:cBhvr>
                                        <p:cTn id="13" dur="500"/>
                                        <p:tgtEl>
                                          <p:spTgt spid="8">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dissolve">
                                      <p:cBhvr>
                                        <p:cTn id="16" dur="500"/>
                                        <p:tgtEl>
                                          <p:spTgt spid="8">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dissolv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P spid="10" grpId="0" animBg="1"/>
      <p:bldP spid="11" grpId="0"/>
      <p:bldP spid="12"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3400" y="1219200"/>
            <a:ext cx="8042276" cy="172835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Journaling: Standards for Mathematical Practice</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7" name="Content Placeholder 2"/>
          <p:cNvSpPr txBox="1">
            <a:spLocks/>
          </p:cNvSpPr>
          <p:nvPr/>
        </p:nvSpPr>
        <p:spPr>
          <a:xfrm>
            <a:off x="549275" y="3200400"/>
            <a:ext cx="8042276" cy="2743200"/>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Summarize – Briefly summarize each Standard</a:t>
            </a:r>
            <a:r>
              <a:rPr kumimoji="0" lang="en-US" sz="2600" b="0" i="0" u="none" strike="noStrike" kern="1200" cap="none" spc="0" normalizeH="0" noProof="0" dirty="0" smtClean="0">
                <a:ln>
                  <a:noFill/>
                </a:ln>
                <a:solidFill>
                  <a:schemeClr val="tx1"/>
                </a:solidFill>
                <a:effectLst/>
                <a:uLnTx/>
                <a:uFillTx/>
                <a:latin typeface="+mn-lt"/>
                <a:ea typeface="+mn-ea"/>
                <a:cs typeface="+mn-cs"/>
              </a:rPr>
              <a:t> for Mathematical Practice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adding your</a:t>
            </a:r>
            <a:r>
              <a:rPr kumimoji="0" lang="en-US" sz="2600" b="0" i="0" u="none" strike="noStrike" kern="1200" cap="none" spc="0" normalizeH="0" noProof="0" dirty="0" smtClean="0">
                <a:ln>
                  <a:noFill/>
                </a:ln>
                <a:solidFill>
                  <a:schemeClr val="tx1"/>
                </a:solidFill>
                <a:effectLst/>
                <a:uLnTx/>
                <a:uFillTx/>
                <a:latin typeface="+mn-lt"/>
                <a:ea typeface="+mn-ea"/>
                <a:cs typeface="+mn-cs"/>
              </a:rPr>
              <a:t> insights gained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In the Classroom – Write down one idea you have for helping your students acquire these practices.</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8" name="Group 7"/>
          <p:cNvGrpSpPr>
            <a:grpSpLocks/>
          </p:cNvGrpSpPr>
          <p:nvPr/>
        </p:nvGrpSpPr>
        <p:grpSpPr bwMode="auto">
          <a:xfrm>
            <a:off x="8077200" y="0"/>
            <a:ext cx="1066800" cy="971550"/>
            <a:chOff x="7086600" y="1009018"/>
            <a:chExt cx="1219200" cy="1048382"/>
          </a:xfrm>
        </p:grpSpPr>
        <p:pic>
          <p:nvPicPr>
            <p:cNvPr id="9"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10"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304800" y="514352"/>
            <a:ext cx="3733800" cy="116205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2"/>
                </a:solidFill>
                <a:effectLst/>
                <a:uLnTx/>
                <a:uFillTx/>
                <a:latin typeface="+mj-lt"/>
                <a:ea typeface="+mj-ea"/>
                <a:cs typeface="+mj-cs"/>
              </a:rPr>
              <a:t>Intentionality</a:t>
            </a:r>
            <a:endParaRPr kumimoji="0" 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Text Placeholder 4"/>
          <p:cNvSpPr txBox="1">
            <a:spLocks/>
          </p:cNvSpPr>
          <p:nvPr/>
        </p:nvSpPr>
        <p:spPr>
          <a:xfrm>
            <a:off x="381000" y="1676400"/>
            <a:ext cx="3352800" cy="4572000"/>
          </a:xfrm>
          <a:prstGeom prst="rect">
            <a:avLst/>
          </a:prstGeom>
        </p:spPr>
        <p:txBody>
          <a:bodyPr>
            <a:norm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aforethought</a:t>
            </a: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calculated </a:t>
            </a: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considered </a:t>
            </a: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designed </a:t>
            </a: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done on purpose intended </a:t>
            </a: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meditated prearranged </a:t>
            </a: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meant</a:t>
            </a: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willful</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Content Placeholder 5" descr="arrow.JPG"/>
          <p:cNvPicPr>
            <a:picLocks noChangeAspect="1"/>
          </p:cNvPicPr>
          <p:nvPr/>
        </p:nvPicPr>
        <p:blipFill>
          <a:blip r:embed="rId2" cstate="print"/>
          <a:stretch>
            <a:fillRect/>
          </a:stretch>
        </p:blipFill>
        <p:spPr>
          <a:xfrm>
            <a:off x="4282820" y="913510"/>
            <a:ext cx="4480180" cy="5639690"/>
          </a:xfrm>
          <a:prstGeom prst="rect">
            <a:avLst/>
          </a:prstGeom>
        </p:spPr>
      </p:pic>
      <p:sp>
        <p:nvSpPr>
          <p:cNvPr id="9" name="Right Arrow 8"/>
          <p:cNvSpPr/>
          <p:nvPr/>
        </p:nvSpPr>
        <p:spPr>
          <a:xfrm>
            <a:off x="5181600" y="1219200"/>
            <a:ext cx="2057400" cy="381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8480412">
            <a:off x="4856550" y="3786385"/>
            <a:ext cx="795210" cy="51776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3414910">
            <a:off x="4616339" y="1694412"/>
            <a:ext cx="900994" cy="76075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6757192">
            <a:off x="7717390" y="4348810"/>
            <a:ext cx="855335" cy="77011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4572000" y="5486400"/>
            <a:ext cx="1066800" cy="8382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4206320">
            <a:off x="7337300" y="1435645"/>
            <a:ext cx="1066800" cy="63337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0800000">
            <a:off x="7467600" y="6019800"/>
            <a:ext cx="1066800" cy="381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5"/>
          <p:cNvGrpSpPr>
            <a:grpSpLocks/>
          </p:cNvGrpSpPr>
          <p:nvPr/>
        </p:nvGrpSpPr>
        <p:grpSpPr bwMode="auto">
          <a:xfrm>
            <a:off x="8077200" y="0"/>
            <a:ext cx="1066800" cy="971550"/>
            <a:chOff x="7086600" y="1009018"/>
            <a:chExt cx="1219200" cy="1048382"/>
          </a:xfrm>
        </p:grpSpPr>
        <p:pic>
          <p:nvPicPr>
            <p:cNvPr id="17" name="Picture 16"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18" name="TextBox 17"/>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70408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smtClean="0">
                <a:ln>
                  <a:noFill/>
                </a:ln>
                <a:solidFill>
                  <a:schemeClr val="tx2"/>
                </a:solidFill>
                <a:effectLst/>
                <a:uLnTx/>
                <a:uFillTx/>
                <a:latin typeface="+mj-lt"/>
                <a:ea typeface="+mj-ea"/>
                <a:cs typeface="+mj-cs"/>
              </a:rPr>
              <a:t>Poll Everywhere Check</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Content Placeholder 4"/>
          <p:cNvSpPr txBox="1">
            <a:spLocks/>
          </p:cNvSpPr>
          <p:nvPr/>
        </p:nvSpPr>
        <p:spPr>
          <a:xfrm>
            <a:off x="457200" y="1935480"/>
            <a:ext cx="8229600" cy="4389120"/>
          </a:xfrm>
          <a:prstGeom prst="rect">
            <a:avLst/>
          </a:prstGeom>
        </p:spPr>
        <p:txBody>
          <a:bodyPr>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4000" b="0" i="0" u="none" strike="noStrike" kern="1200" cap="none" spc="0" normalizeH="0" baseline="0" noProof="0" dirty="0" smtClean="0">
                <a:ln>
                  <a:noFill/>
                </a:ln>
                <a:solidFill>
                  <a:srgbClr val="7030A0"/>
                </a:solidFill>
                <a:effectLst/>
                <a:uLnTx/>
                <a:uFillTx/>
                <a:latin typeface="+mn-lt"/>
                <a:ea typeface="+mn-ea"/>
                <a:cs typeface="+mn-cs"/>
              </a:rPr>
              <a:t>To what degree do you feel able to describe 4 of the Standards for Mathematical Practice?</a:t>
            </a:r>
            <a:endParaRPr kumimoji="0" lang="en-US" sz="4000" b="0" i="0" u="none" strike="noStrike" kern="1200" cap="none" spc="0" normalizeH="0" baseline="0" noProof="0" dirty="0" smtClean="0">
              <a:ln>
                <a:noFill/>
              </a:ln>
              <a:solidFill>
                <a:schemeClr val="tx1"/>
              </a:solidFill>
              <a:effectLst/>
              <a:uLnTx/>
              <a:uFillTx/>
              <a:latin typeface="+mn-lt"/>
              <a:ea typeface="+mn-ea"/>
              <a:cs typeface="+mn-cs"/>
              <a:hlinkClick r:id="rId2"/>
            </a:endParaRPr>
          </a:p>
        </p:txBody>
      </p:sp>
      <p:grpSp>
        <p:nvGrpSpPr>
          <p:cNvPr id="8" name="Group 7"/>
          <p:cNvGrpSpPr>
            <a:grpSpLocks/>
          </p:cNvGrpSpPr>
          <p:nvPr/>
        </p:nvGrpSpPr>
        <p:grpSpPr bwMode="auto">
          <a:xfrm>
            <a:off x="8077200" y="0"/>
            <a:ext cx="1066800" cy="971550"/>
            <a:chOff x="7086600" y="1009018"/>
            <a:chExt cx="1219200" cy="1048382"/>
          </a:xfrm>
        </p:grpSpPr>
        <p:pic>
          <p:nvPicPr>
            <p:cNvPr id="9"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10"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txBox="1">
            <a:spLocks noGrp="1"/>
          </p:cNvSpPr>
          <p:nvPr/>
        </p:nvSpPr>
        <p:spPr>
          <a:xfrm>
            <a:off x="2667000" y="6356350"/>
            <a:ext cx="3352800" cy="365125"/>
          </a:xfrm>
          <a:prstGeom prst="rect">
            <a:avLst/>
          </a:prstGeom>
          <a:noFill/>
        </p:spPr>
        <p:txBody>
          <a:bodyPr lIns="0" tIns="0" rIns="0" bIns="0" anchor="b"/>
          <a:lstStyle/>
          <a:p>
            <a:pPr>
              <a:defRPr/>
            </a:pPr>
            <a:endParaRPr lang="en-US" sz="1200">
              <a:solidFill>
                <a:schemeClr val="tx2">
                  <a:shade val="90000"/>
                </a:schemeClr>
              </a:solidFill>
              <a:ea typeface="ＭＳ Ｐゴシック" pitchFamily="34" charset="-128"/>
              <a:cs typeface="+mn-cs"/>
            </a:endParaRPr>
          </a:p>
        </p:txBody>
      </p:sp>
      <p:sp>
        <p:nvSpPr>
          <p:cNvPr id="4" name="Title 1"/>
          <p:cNvSpPr txBox="1">
            <a:spLocks/>
          </p:cNvSpPr>
          <p:nvPr/>
        </p:nvSpPr>
        <p:spPr>
          <a:xfrm>
            <a:off x="228600" y="685800"/>
            <a:ext cx="5486400" cy="914400"/>
          </a:xfrm>
          <a:prstGeom prst="rect">
            <a:avLst/>
          </a:prstGeom>
        </p:spPr>
        <p:txBody>
          <a:bodyPr anchor="ctr">
            <a:normAutofit/>
          </a:bodyPr>
          <a:lstStyle/>
          <a:p>
            <a:pPr>
              <a:lnSpc>
                <a:spcPct val="80000"/>
              </a:lnSpc>
              <a:defRPr/>
            </a:pPr>
            <a:r>
              <a:rPr lang="en-US" sz="6000" dirty="0">
                <a:solidFill>
                  <a:srgbClr val="004F8A"/>
                </a:solidFill>
                <a:effectLst>
                  <a:outerShdw blurRad="38100" dist="38100" dir="2700000" algn="tl">
                    <a:srgbClr val="C0C0C0"/>
                  </a:outerShdw>
                </a:effectLst>
              </a:rPr>
              <a:t>In Your Journal</a:t>
            </a:r>
            <a:endParaRPr lang="en-US" sz="6000" dirty="0"/>
          </a:p>
        </p:txBody>
      </p:sp>
      <p:sp>
        <p:nvSpPr>
          <p:cNvPr id="59396" name="Content Placeholder 2"/>
          <p:cNvSpPr txBox="1">
            <a:spLocks/>
          </p:cNvSpPr>
          <p:nvPr/>
        </p:nvSpPr>
        <p:spPr bwMode="auto">
          <a:xfrm>
            <a:off x="3657600" y="1676400"/>
            <a:ext cx="5105400" cy="4724400"/>
          </a:xfrm>
          <a:prstGeom prst="rect">
            <a:avLst/>
          </a:prstGeom>
          <a:noFill/>
          <a:ln w="9525">
            <a:noFill/>
            <a:miter lim="800000"/>
            <a:headEnd/>
            <a:tailEnd/>
          </a:ln>
        </p:spPr>
        <p:txBody>
          <a:bodyPr/>
          <a:lstStyle/>
          <a:p>
            <a:pPr marL="342900" indent="-342900">
              <a:lnSpc>
                <a:spcPct val="80000"/>
              </a:lnSpc>
              <a:spcBef>
                <a:spcPct val="20000"/>
              </a:spcBef>
              <a:buFont typeface="Arial" charset="0"/>
              <a:buNone/>
            </a:pPr>
            <a:r>
              <a:rPr lang="en-US" sz="3200" dirty="0">
                <a:latin typeface="Constantia" pitchFamily="18" charset="0"/>
              </a:rPr>
              <a:t>	Record the points from your discussion you’d want to remember.</a:t>
            </a:r>
          </a:p>
          <a:p>
            <a:pPr marL="342900" indent="-342900">
              <a:lnSpc>
                <a:spcPct val="80000"/>
              </a:lnSpc>
              <a:spcBef>
                <a:spcPct val="20000"/>
              </a:spcBef>
              <a:buFont typeface="Arial" charset="0"/>
              <a:buNone/>
            </a:pPr>
            <a:endParaRPr lang="en-US" sz="3200" dirty="0">
              <a:latin typeface="Constantia" pitchFamily="18" charset="0"/>
            </a:endParaRPr>
          </a:p>
          <a:p>
            <a:pPr marL="342900" indent="-342900">
              <a:lnSpc>
                <a:spcPct val="80000"/>
              </a:lnSpc>
              <a:spcBef>
                <a:spcPct val="20000"/>
              </a:spcBef>
              <a:buFont typeface="Arial" charset="0"/>
              <a:buNone/>
            </a:pPr>
            <a:r>
              <a:rPr lang="en-US" sz="3200" dirty="0">
                <a:latin typeface="Constantia" pitchFamily="18" charset="0"/>
              </a:rPr>
              <a:t>	Reflect on how PBITs can help a student develop deep conceptual understanding </a:t>
            </a:r>
            <a:r>
              <a:rPr lang="en-US" sz="3200" i="1" dirty="0">
                <a:latin typeface="Constantia" pitchFamily="18" charset="0"/>
              </a:rPr>
              <a:t>and</a:t>
            </a:r>
            <a:r>
              <a:rPr lang="en-US" sz="3200" dirty="0">
                <a:latin typeface="Constantia" pitchFamily="18" charset="0"/>
              </a:rPr>
              <a:t> skill proficiency at the same time. Write your thoughts in your journal.</a:t>
            </a:r>
          </a:p>
        </p:txBody>
      </p:sp>
      <p:grpSp>
        <p:nvGrpSpPr>
          <p:cNvPr id="59397" name="Group 5"/>
          <p:cNvGrpSpPr>
            <a:grpSpLocks/>
          </p:cNvGrpSpPr>
          <p:nvPr/>
        </p:nvGrpSpPr>
        <p:grpSpPr bwMode="auto">
          <a:xfrm>
            <a:off x="7924800" y="0"/>
            <a:ext cx="1219200" cy="1047750"/>
            <a:chOff x="7086600" y="1009018"/>
            <a:chExt cx="1219200" cy="1048382"/>
          </a:xfrm>
        </p:grpSpPr>
        <p:pic>
          <p:nvPicPr>
            <p:cNvPr id="59400"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59401"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pic>
        <p:nvPicPr>
          <p:cNvPr id="59398" name="Picture 10"/>
          <p:cNvPicPr>
            <a:picLocks noChangeAspect="1" noChangeArrowheads="1"/>
          </p:cNvPicPr>
          <p:nvPr/>
        </p:nvPicPr>
        <p:blipFill>
          <a:blip r:embed="rId4" cstate="print"/>
          <a:srcRect/>
          <a:stretch>
            <a:fillRect/>
          </a:stretch>
        </p:blipFill>
        <p:spPr bwMode="auto">
          <a:xfrm>
            <a:off x="685800" y="1676400"/>
            <a:ext cx="3090863"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8600" y="381000"/>
            <a:ext cx="8686800" cy="1905000"/>
          </a:xfrm>
          <a:prstGeom prst="rect">
            <a:avLst/>
          </a:prstGeom>
        </p:spPr>
        <p:txBody>
          <a:bodyPr/>
          <a:lstStyle/>
          <a:p>
            <a:pPr algn="ctr">
              <a:defRPr/>
            </a:pPr>
            <a:r>
              <a:rPr lang="en-US" sz="4000">
                <a:solidFill>
                  <a:srgbClr val="004F8A"/>
                </a:solidFill>
                <a:effectLst>
                  <a:outerShdw blurRad="38100" dist="38100" dir="2700000" algn="tl">
                    <a:srgbClr val="C0C0C0"/>
                  </a:outerShdw>
                </a:effectLst>
              </a:rPr>
              <a:t>Learning Goals for </a:t>
            </a:r>
          </a:p>
          <a:p>
            <a:pPr algn="ctr">
              <a:defRPr/>
            </a:pPr>
            <a:r>
              <a:rPr lang="en-US" sz="4000">
                <a:solidFill>
                  <a:srgbClr val="004F8A"/>
                </a:solidFill>
                <a:effectLst>
                  <a:outerShdw blurRad="38100" dist="38100" dir="2700000" algn="tl">
                    <a:srgbClr val="C0C0C0"/>
                  </a:outerShdw>
                </a:effectLst>
              </a:rPr>
              <a:t>“Deeper Investigations” Professional Development</a:t>
            </a:r>
          </a:p>
        </p:txBody>
      </p:sp>
      <p:sp>
        <p:nvSpPr>
          <p:cNvPr id="92162" name="Content Placeholder 2"/>
          <p:cNvSpPr txBox="1">
            <a:spLocks/>
          </p:cNvSpPr>
          <p:nvPr/>
        </p:nvSpPr>
        <p:spPr bwMode="auto">
          <a:xfrm>
            <a:off x="533400" y="2514600"/>
            <a:ext cx="8153400" cy="3246438"/>
          </a:xfrm>
          <a:prstGeom prst="rect">
            <a:avLst/>
          </a:prstGeom>
          <a:noFill/>
          <a:ln w="9525">
            <a:noFill/>
            <a:miter lim="800000"/>
            <a:headEnd/>
            <a:tailEnd/>
          </a:ln>
        </p:spPr>
        <p:txBody>
          <a:bodyPr/>
          <a:lstStyle/>
          <a:p>
            <a:pPr>
              <a:spcBef>
                <a:spcPct val="20000"/>
              </a:spcBef>
              <a:buClr>
                <a:srgbClr val="004F8A"/>
              </a:buClr>
              <a:buSzPct val="95000"/>
              <a:buFont typeface="Arial" pitchFamily="34" charset="0"/>
              <a:buChar char="•"/>
            </a:pPr>
            <a:r>
              <a:rPr lang="en-US" sz="3200" dirty="0" smtClean="0"/>
              <a:t>Understand that the structure of the Iowa Core Mathematics are meant to support focus and coherence</a:t>
            </a:r>
          </a:p>
          <a:p>
            <a:pPr>
              <a:spcBef>
                <a:spcPct val="20000"/>
              </a:spcBef>
              <a:buClr>
                <a:srgbClr val="004F8A"/>
              </a:buClr>
              <a:buSzPct val="95000"/>
              <a:buFont typeface="Arial" pitchFamily="34" charset="0"/>
              <a:buChar char="•"/>
            </a:pPr>
            <a:r>
              <a:rPr lang="en-US" sz="3200" dirty="0" smtClean="0"/>
              <a:t>Understand that fluency, deep understanding, application and dual intensity support rigor</a:t>
            </a:r>
          </a:p>
          <a:p>
            <a:pPr>
              <a:spcBef>
                <a:spcPct val="20000"/>
              </a:spcBef>
              <a:buClr>
                <a:srgbClr val="004F8A"/>
              </a:buClr>
              <a:buSzPct val="95000"/>
              <a:buFont typeface="Arial" pitchFamily="34" charset="0"/>
              <a:buChar char="•"/>
            </a:pPr>
            <a:r>
              <a:rPr lang="en-US" sz="3200" dirty="0" smtClean="0"/>
              <a:t>Understand how to investigate the Iowa Core Mathematics </a:t>
            </a:r>
          </a:p>
        </p:txBody>
      </p:sp>
      <p:grpSp>
        <p:nvGrpSpPr>
          <p:cNvPr id="92163" name="Group 5"/>
          <p:cNvGrpSpPr>
            <a:grpSpLocks/>
          </p:cNvGrpSpPr>
          <p:nvPr/>
        </p:nvGrpSpPr>
        <p:grpSpPr bwMode="auto">
          <a:xfrm>
            <a:off x="7924800" y="0"/>
            <a:ext cx="1219200" cy="1047750"/>
            <a:chOff x="7086600" y="1009018"/>
            <a:chExt cx="1219200" cy="1048382"/>
          </a:xfrm>
        </p:grpSpPr>
        <p:pic>
          <p:nvPicPr>
            <p:cNvPr id="92165"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92166"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457200"/>
            <a:ext cx="8153400" cy="1143000"/>
          </a:xfrm>
          <a:prstGeom prst="rect">
            <a:avLst/>
          </a:prstGeom>
        </p:spPr>
        <p:txBody>
          <a:bodyPr/>
          <a:lstStyle/>
          <a:p>
            <a:pPr algn="ctr">
              <a:defRPr/>
            </a:pPr>
            <a:r>
              <a:rPr lang="en-US" sz="5400">
                <a:solidFill>
                  <a:srgbClr val="004F8A"/>
                </a:solidFill>
                <a:effectLst>
                  <a:outerShdw blurRad="38100" dist="38100" dir="2700000" algn="tl">
                    <a:srgbClr val="C0C0C0"/>
                  </a:outerShdw>
                </a:effectLst>
              </a:rPr>
              <a:t>Success Criteria</a:t>
            </a:r>
          </a:p>
        </p:txBody>
      </p:sp>
      <p:sp>
        <p:nvSpPr>
          <p:cNvPr id="94210" name="Content Placeholder 2"/>
          <p:cNvSpPr txBox="1">
            <a:spLocks/>
          </p:cNvSpPr>
          <p:nvPr/>
        </p:nvSpPr>
        <p:spPr bwMode="auto">
          <a:xfrm>
            <a:off x="320675" y="1700213"/>
            <a:ext cx="8526463" cy="4852987"/>
          </a:xfrm>
          <a:prstGeom prst="rect">
            <a:avLst/>
          </a:prstGeom>
          <a:noFill/>
          <a:ln w="9525">
            <a:noFill/>
            <a:miter lim="800000"/>
            <a:headEnd/>
            <a:tailEnd/>
          </a:ln>
        </p:spPr>
        <p:txBody>
          <a:bodyPr/>
          <a:lstStyle/>
          <a:p>
            <a:pPr marL="514350" indent="-514350" fontAlgn="auto">
              <a:spcBef>
                <a:spcPct val="20000"/>
              </a:spcBef>
              <a:spcAft>
                <a:spcPts val="0"/>
              </a:spcAft>
              <a:buClr>
                <a:srgbClr val="004F8A"/>
              </a:buClr>
              <a:buSzPct val="95000"/>
              <a:buFont typeface="+mj-lt"/>
              <a:buAutoNum type="arabicPeriod"/>
              <a:defRPr/>
            </a:pPr>
            <a:r>
              <a:rPr lang="en-US" sz="2800" dirty="0" smtClean="0"/>
              <a:t>I can describe at least four of the standards for mathematical practice. </a:t>
            </a:r>
          </a:p>
          <a:p>
            <a:pPr marL="514350" indent="-514350" fontAlgn="auto">
              <a:spcBef>
                <a:spcPct val="20000"/>
              </a:spcBef>
              <a:spcAft>
                <a:spcPts val="0"/>
              </a:spcAft>
              <a:buClr>
                <a:srgbClr val="004F8A"/>
              </a:buClr>
              <a:buSzPct val="95000"/>
              <a:buFont typeface="+mj-lt"/>
              <a:buAutoNum type="arabicPeriod"/>
              <a:defRPr/>
            </a:pPr>
            <a:r>
              <a:rPr lang="en-US" sz="2800" dirty="0" smtClean="0"/>
              <a:t>I can connect the critical areas for my grade level to the specific standards at my grade level.</a:t>
            </a:r>
          </a:p>
          <a:p>
            <a:pPr marL="514350" indent="-514350" fontAlgn="auto">
              <a:spcBef>
                <a:spcPct val="20000"/>
              </a:spcBef>
              <a:spcAft>
                <a:spcPts val="0"/>
              </a:spcAft>
              <a:buClr>
                <a:srgbClr val="004F8A"/>
              </a:buClr>
              <a:buSzPct val="95000"/>
              <a:buFont typeface="+mj-lt"/>
              <a:buAutoNum type="arabicPeriod"/>
              <a:defRPr/>
            </a:pPr>
            <a:r>
              <a:rPr lang="en-US" sz="2800" dirty="0" smtClean="0"/>
              <a:t>I can explain the big ideas of content within the domains at my grade level.</a:t>
            </a:r>
          </a:p>
          <a:p>
            <a:pPr marL="514350" indent="-514350" fontAlgn="auto">
              <a:spcBef>
                <a:spcPct val="20000"/>
              </a:spcBef>
              <a:spcAft>
                <a:spcPts val="0"/>
              </a:spcAft>
              <a:buClr>
                <a:srgbClr val="004F8A"/>
              </a:buClr>
              <a:buSzPct val="95000"/>
              <a:buFont typeface="+mj-lt"/>
              <a:buAutoNum type="arabicPeriod"/>
              <a:defRPr/>
            </a:pPr>
            <a:r>
              <a:rPr lang="en-US" sz="2800" dirty="0" smtClean="0"/>
              <a:t>I can describe “mathematical understanding” by explaining how Rich Tasks support it.</a:t>
            </a:r>
          </a:p>
          <a:p>
            <a:pPr marL="514350" indent="-514350" fontAlgn="auto">
              <a:spcBef>
                <a:spcPct val="20000"/>
              </a:spcBef>
              <a:spcAft>
                <a:spcPts val="0"/>
              </a:spcAft>
              <a:buClr>
                <a:srgbClr val="004F8A"/>
              </a:buClr>
              <a:buSzPct val="95000"/>
              <a:buFont typeface="+mj-lt"/>
              <a:buAutoNum type="arabicPeriod"/>
              <a:defRPr/>
            </a:pPr>
            <a:r>
              <a:rPr lang="en-US" sz="2800" dirty="0" smtClean="0"/>
              <a:t>I can describe how Iowa Core Mathematics provides a structure to change teaching and learning.</a:t>
            </a:r>
          </a:p>
        </p:txBody>
      </p:sp>
      <p:grpSp>
        <p:nvGrpSpPr>
          <p:cNvPr id="94211" name="Group 5"/>
          <p:cNvGrpSpPr>
            <a:grpSpLocks/>
          </p:cNvGrpSpPr>
          <p:nvPr/>
        </p:nvGrpSpPr>
        <p:grpSpPr bwMode="auto">
          <a:xfrm>
            <a:off x="7924800" y="0"/>
            <a:ext cx="1219200" cy="1047750"/>
            <a:chOff x="7086600" y="1009018"/>
            <a:chExt cx="1219200" cy="1048382"/>
          </a:xfrm>
        </p:grpSpPr>
        <p:pic>
          <p:nvPicPr>
            <p:cNvPr id="94213"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94214"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Poll Everywhere Check</a:t>
            </a:r>
            <a:endParaRPr lang="en-US" dirty="0"/>
          </a:p>
        </p:txBody>
      </p:sp>
      <p:sp>
        <p:nvSpPr>
          <p:cNvPr id="5" name="Content Placeholder 4"/>
          <p:cNvSpPr>
            <a:spLocks noGrp="1"/>
          </p:cNvSpPr>
          <p:nvPr>
            <p:ph idx="1"/>
          </p:nvPr>
        </p:nvSpPr>
        <p:spPr/>
        <p:txBody>
          <a:bodyPr>
            <a:normAutofit/>
          </a:bodyPr>
          <a:lstStyle/>
          <a:p>
            <a:pPr>
              <a:buNone/>
            </a:pPr>
            <a:r>
              <a:rPr lang="en-US" sz="3600" dirty="0" smtClean="0">
                <a:solidFill>
                  <a:srgbClr val="7030A0"/>
                </a:solidFill>
              </a:rPr>
              <a:t>To what degree do you feel able to describe how Iowa Core Mathematics Standards provide a structure to change teaching and learning?</a:t>
            </a:r>
            <a:endParaRPr lang="en-US" sz="3600" dirty="0" smtClean="0">
              <a:solidFill>
                <a:srgbClr val="7030A0"/>
              </a:solidFill>
              <a:hlinkClick r:id="rId2"/>
            </a:endParaRPr>
          </a:p>
        </p:txBody>
      </p:sp>
      <p:grpSp>
        <p:nvGrpSpPr>
          <p:cNvPr id="6" name="Group 5"/>
          <p:cNvGrpSpPr>
            <a:grpSpLocks/>
          </p:cNvGrpSpPr>
          <p:nvPr/>
        </p:nvGrpSpPr>
        <p:grpSpPr bwMode="auto">
          <a:xfrm>
            <a:off x="8077200" y="0"/>
            <a:ext cx="1066800" cy="971550"/>
            <a:chOff x="7086600" y="1009018"/>
            <a:chExt cx="1219200" cy="1048382"/>
          </a:xfrm>
        </p:grpSpPr>
        <p:pic>
          <p:nvPicPr>
            <p:cNvPr id="7"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8"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Survey</a:t>
            </a:r>
            <a:endParaRPr lang="en-US" dirty="0"/>
          </a:p>
        </p:txBody>
      </p:sp>
      <p:sp>
        <p:nvSpPr>
          <p:cNvPr id="3" name="Content Placeholder 2"/>
          <p:cNvSpPr>
            <a:spLocks noGrp="1"/>
          </p:cNvSpPr>
          <p:nvPr>
            <p:ph idx="1"/>
          </p:nvPr>
        </p:nvSpPr>
        <p:spPr/>
        <p:txBody>
          <a:bodyPr/>
          <a:lstStyle/>
          <a:p>
            <a:pPr>
              <a:buNone/>
            </a:pPr>
            <a:endParaRPr lang="en-US" u="sng" dirty="0" smtClean="0">
              <a:hlinkClick r:id="rId3"/>
            </a:endParaRPr>
          </a:p>
          <a:p>
            <a:pPr>
              <a:buNone/>
            </a:pPr>
            <a:endParaRPr lang="en-US" u="sng" dirty="0" smtClean="0">
              <a:hlinkClick r:id="rId3"/>
            </a:endParaRPr>
          </a:p>
          <a:p>
            <a:pPr>
              <a:buNone/>
            </a:pPr>
            <a:endParaRPr lang="en-US" u="sng" dirty="0" smtClean="0">
              <a:hlinkClick r:id="rId3"/>
            </a:endParaRPr>
          </a:p>
          <a:p>
            <a:pPr>
              <a:buNone/>
            </a:pPr>
            <a:endParaRPr lang="en-US" u="sng" dirty="0" smtClean="0">
              <a:hlinkClick r:id="rId3"/>
            </a:endParaRPr>
          </a:p>
          <a:p>
            <a:pPr>
              <a:buNone/>
            </a:pPr>
            <a:r>
              <a:rPr lang="en-US" u="sng" dirty="0" smtClean="0">
                <a:hlinkClick r:id="rId3"/>
              </a:rPr>
              <a:t>http://bit.ly/WdWZff</a:t>
            </a:r>
          </a:p>
        </p:txBody>
      </p:sp>
      <p:pic>
        <p:nvPicPr>
          <p:cNvPr id="7" name="Picture 6" descr="planning.BMP"/>
          <p:cNvPicPr>
            <a:picLocks noChangeAspect="1"/>
          </p:cNvPicPr>
          <p:nvPr/>
        </p:nvPicPr>
        <p:blipFill>
          <a:blip r:embed="rId4" cstate="print"/>
          <a:stretch>
            <a:fillRect/>
          </a:stretch>
        </p:blipFill>
        <p:spPr>
          <a:xfrm>
            <a:off x="3962400" y="1981200"/>
            <a:ext cx="4508516" cy="4662653"/>
          </a:xfrm>
          <a:prstGeom prst="rect">
            <a:avLst/>
          </a:prstGeom>
        </p:spPr>
      </p:pic>
      <p:grpSp>
        <p:nvGrpSpPr>
          <p:cNvPr id="6" name="Group 5"/>
          <p:cNvGrpSpPr>
            <a:grpSpLocks/>
          </p:cNvGrpSpPr>
          <p:nvPr/>
        </p:nvGrpSpPr>
        <p:grpSpPr bwMode="auto">
          <a:xfrm>
            <a:off x="8077200" y="0"/>
            <a:ext cx="1066800" cy="971550"/>
            <a:chOff x="7086600" y="1009018"/>
            <a:chExt cx="1219200" cy="1048382"/>
          </a:xfrm>
        </p:grpSpPr>
        <p:pic>
          <p:nvPicPr>
            <p:cNvPr id="8" name="Picture 14" descr="ICCSystemGraphicWhole 2008 08 05"/>
            <p:cNvPicPr>
              <a:picLocks noChangeAspect="1" noChangeArrowheads="1"/>
            </p:cNvPicPr>
            <p:nvPr/>
          </p:nvPicPr>
          <p:blipFill>
            <a:blip r:embed="rId5" cstate="print"/>
            <a:srcRect/>
            <a:stretch>
              <a:fillRect/>
            </a:stretch>
          </p:blipFill>
          <p:spPr bwMode="auto">
            <a:xfrm>
              <a:off x="7086600" y="1009018"/>
              <a:ext cx="1219200" cy="1048382"/>
            </a:xfrm>
            <a:prstGeom prst="rect">
              <a:avLst/>
            </a:prstGeom>
            <a:noFill/>
            <a:ln w="9525">
              <a:noFill/>
              <a:miter lim="800000"/>
              <a:headEnd/>
              <a:tailEnd/>
            </a:ln>
          </p:spPr>
        </p:pic>
        <p:sp>
          <p:nvSpPr>
            <p:cNvPr id="9"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p:cNvSpPr>
          <p:nvPr>
            <p:ph type="title"/>
          </p:nvPr>
        </p:nvSpPr>
        <p:spPr>
          <a:xfrm>
            <a:off x="228600" y="228600"/>
            <a:ext cx="6096000" cy="1143000"/>
          </a:xfrm>
        </p:spPr>
        <p:txBody>
          <a:bodyPr/>
          <a:lstStyle/>
          <a:p>
            <a:pPr>
              <a:defRPr/>
            </a:pPr>
            <a:r>
              <a:rPr lang="en-US" smtClean="0">
                <a:effectLst>
                  <a:outerShdw blurRad="38100" dist="38100" dir="2700000" algn="tl">
                    <a:srgbClr val="C0C0C0"/>
                  </a:outerShdw>
                </a:effectLst>
              </a:rPr>
              <a:t>What’s in our future?</a:t>
            </a:r>
          </a:p>
        </p:txBody>
      </p:sp>
      <p:sp>
        <p:nvSpPr>
          <p:cNvPr id="96258" name="Rectangle 3"/>
          <p:cNvSpPr>
            <a:spLocks noGrp="1"/>
          </p:cNvSpPr>
          <p:nvPr>
            <p:ph idx="1"/>
          </p:nvPr>
        </p:nvSpPr>
        <p:spPr>
          <a:xfrm>
            <a:off x="457200" y="1752600"/>
            <a:ext cx="4800600" cy="4495800"/>
          </a:xfrm>
        </p:spPr>
        <p:txBody>
          <a:bodyPr/>
          <a:lstStyle/>
          <a:p>
            <a:pPr>
              <a:buFont typeface="Wingdings 2" pitchFamily="18" charset="2"/>
              <a:buNone/>
            </a:pPr>
            <a:r>
              <a:rPr lang="en-US" smtClean="0"/>
              <a:t>Choose one of the following to record in your journal:</a:t>
            </a:r>
          </a:p>
          <a:p>
            <a:pPr>
              <a:buFont typeface="Wingdings 2" pitchFamily="18" charset="2"/>
              <a:buNone/>
            </a:pPr>
            <a:endParaRPr lang="en-US" smtClean="0"/>
          </a:p>
          <a:p>
            <a:pPr>
              <a:buFont typeface="Wingdings 2" pitchFamily="18" charset="2"/>
              <a:buNone/>
            </a:pPr>
            <a:r>
              <a:rPr lang="en-US" smtClean="0"/>
              <a:t>My insights on IC will be…</a:t>
            </a:r>
          </a:p>
          <a:p>
            <a:pPr>
              <a:buFont typeface="Wingdings 2" pitchFamily="18" charset="2"/>
              <a:buNone/>
            </a:pPr>
            <a:endParaRPr lang="en-US" smtClean="0"/>
          </a:p>
          <a:p>
            <a:pPr>
              <a:buFont typeface="Wingdings 2" pitchFamily="18" charset="2"/>
              <a:buNone/>
            </a:pPr>
            <a:r>
              <a:rPr lang="en-US" smtClean="0"/>
              <a:t>The questions I still have are…</a:t>
            </a:r>
          </a:p>
          <a:p>
            <a:pPr>
              <a:buFont typeface="Wingdings 2" pitchFamily="18" charset="2"/>
              <a:buNone/>
            </a:pPr>
            <a:endParaRPr lang="en-US" smtClean="0"/>
          </a:p>
          <a:p>
            <a:pPr>
              <a:buFont typeface="Wingdings 2" pitchFamily="18" charset="2"/>
              <a:buNone/>
            </a:pPr>
            <a:r>
              <a:rPr lang="en-US" smtClean="0"/>
              <a:t>What I still need to learn is….</a:t>
            </a:r>
          </a:p>
          <a:p>
            <a:pPr>
              <a:buFont typeface="Wingdings 2" pitchFamily="18" charset="2"/>
              <a:buNone/>
            </a:pPr>
            <a:endParaRPr lang="en-US" smtClean="0"/>
          </a:p>
        </p:txBody>
      </p:sp>
      <p:grpSp>
        <p:nvGrpSpPr>
          <p:cNvPr id="96259" name="Group 5"/>
          <p:cNvGrpSpPr>
            <a:grpSpLocks/>
          </p:cNvGrpSpPr>
          <p:nvPr/>
        </p:nvGrpSpPr>
        <p:grpSpPr bwMode="auto">
          <a:xfrm>
            <a:off x="7924800" y="0"/>
            <a:ext cx="1219200" cy="1047750"/>
            <a:chOff x="7086600" y="1009018"/>
            <a:chExt cx="1219200" cy="1048382"/>
          </a:xfrm>
        </p:grpSpPr>
        <p:pic>
          <p:nvPicPr>
            <p:cNvPr id="96262"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96263" name="TextBox 15"/>
            <p:cNvSpPr txBox="1">
              <a:spLocks noChangeArrowheads="1"/>
            </p:cNvSpPr>
            <p:nvPr/>
          </p:nvSpPr>
          <p:spPr bwMode="auto">
            <a:xfrm>
              <a:off x="7467600" y="1504617"/>
              <a:ext cx="533400" cy="336753"/>
            </a:xfrm>
            <a:prstGeom prst="rect">
              <a:avLst/>
            </a:prstGeom>
            <a:noFill/>
            <a:ln w="9525">
              <a:noFill/>
              <a:miter lim="800000"/>
              <a:headEnd/>
              <a:tailEnd/>
            </a:ln>
          </p:spPr>
          <p:txBody>
            <a:bodyPr>
              <a:spAutoFit/>
            </a:bodyPr>
            <a:lstStyle/>
            <a:p>
              <a:pPr algn="ctr" eaLnBrk="0" hangingPunct="0"/>
              <a:endParaRPr lang="en-US" sz="1600">
                <a:latin typeface="Arial" charset="0"/>
              </a:endParaRPr>
            </a:p>
          </p:txBody>
        </p:sp>
      </p:grpSp>
      <p:pic>
        <p:nvPicPr>
          <p:cNvPr id="96261" name="Picture 9"/>
          <p:cNvPicPr>
            <a:picLocks noChangeAspect="1" noChangeArrowheads="1"/>
          </p:cNvPicPr>
          <p:nvPr/>
        </p:nvPicPr>
        <p:blipFill>
          <a:blip r:embed="rId4" cstate="print"/>
          <a:srcRect/>
          <a:stretch>
            <a:fillRect/>
          </a:stretch>
        </p:blipFill>
        <p:spPr bwMode="auto">
          <a:xfrm>
            <a:off x="5257800" y="1600200"/>
            <a:ext cx="3267075"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p:cNvSpPr>
          <p:nvPr>
            <p:ph type="title"/>
          </p:nvPr>
        </p:nvSpPr>
        <p:spPr>
          <a:xfrm>
            <a:off x="228600" y="381000"/>
            <a:ext cx="7162800" cy="990600"/>
          </a:xfrm>
        </p:spPr>
        <p:txBody>
          <a:bodyPr/>
          <a:lstStyle/>
          <a:p>
            <a:pPr>
              <a:defRPr/>
            </a:pPr>
            <a:r>
              <a:rPr lang="en-US" smtClean="0">
                <a:effectLst>
                  <a:outerShdw blurRad="38100" dist="38100" dir="2700000" algn="tl">
                    <a:srgbClr val="C0C0C0"/>
                  </a:outerShdw>
                </a:effectLst>
              </a:rPr>
              <a:t>See you soon…</a:t>
            </a:r>
          </a:p>
        </p:txBody>
      </p:sp>
      <p:sp>
        <p:nvSpPr>
          <p:cNvPr id="101379" name="Rectangle 3"/>
          <p:cNvSpPr>
            <a:spLocks noGrp="1"/>
          </p:cNvSpPr>
          <p:nvPr>
            <p:ph idx="1"/>
          </p:nvPr>
        </p:nvSpPr>
        <p:spPr>
          <a:xfrm>
            <a:off x="3429000" y="1676400"/>
            <a:ext cx="5334000" cy="4572000"/>
          </a:xfrm>
        </p:spPr>
        <p:txBody>
          <a:bodyPr/>
          <a:lstStyle/>
          <a:p>
            <a:pPr algn="ctr" eaLnBrk="1" hangingPunct="1">
              <a:buFont typeface="Wingdings 2" pitchFamily="18" charset="2"/>
              <a:buNone/>
              <a:defRPr/>
            </a:pPr>
            <a:r>
              <a:rPr lang="en-US" sz="4000" dirty="0" smtClean="0">
                <a:solidFill>
                  <a:srgbClr val="FF0000"/>
                </a:solidFill>
                <a:effectLst>
                  <a:outerShdw blurRad="38100" dist="38100" dir="2700000" algn="tl">
                    <a:srgbClr val="C0C0C0"/>
                  </a:outerShdw>
                </a:effectLst>
              </a:rPr>
              <a:t>Thanks so much for your participation!</a:t>
            </a:r>
          </a:p>
          <a:p>
            <a:pPr algn="ctr" eaLnBrk="1" hangingPunct="1">
              <a:buFont typeface="Wingdings 2" pitchFamily="18" charset="2"/>
              <a:buNone/>
              <a:defRPr/>
            </a:pPr>
            <a:endParaRPr lang="en-US" sz="3600" dirty="0" smtClean="0">
              <a:solidFill>
                <a:srgbClr val="800080"/>
              </a:solidFill>
              <a:effectLst>
                <a:outerShdw blurRad="38100" dist="38100" dir="2700000" algn="tl">
                  <a:srgbClr val="C0C0C0"/>
                </a:outerShdw>
              </a:effectLst>
            </a:endParaRPr>
          </a:p>
          <a:p>
            <a:pPr algn="ctr" eaLnBrk="1" hangingPunct="1">
              <a:buFont typeface="Wingdings 2" pitchFamily="18" charset="2"/>
              <a:buNone/>
              <a:defRPr/>
            </a:pPr>
            <a:r>
              <a:rPr lang="en-US" sz="3600" dirty="0" smtClean="0">
                <a:solidFill>
                  <a:srgbClr val="800080"/>
                </a:solidFill>
                <a:effectLst>
                  <a:outerShdw blurRad="38100" dist="38100" dir="2700000" algn="tl">
                    <a:srgbClr val="C0C0C0"/>
                  </a:outerShdw>
                </a:effectLst>
              </a:rPr>
              <a:t>Bring your journal and your copy of the Iowa Core Mathematics  next time!</a:t>
            </a:r>
          </a:p>
        </p:txBody>
      </p:sp>
      <p:grpSp>
        <p:nvGrpSpPr>
          <p:cNvPr id="98307" name="Group 5"/>
          <p:cNvGrpSpPr>
            <a:grpSpLocks/>
          </p:cNvGrpSpPr>
          <p:nvPr/>
        </p:nvGrpSpPr>
        <p:grpSpPr bwMode="auto">
          <a:xfrm>
            <a:off x="7924800" y="0"/>
            <a:ext cx="1219200" cy="1047750"/>
            <a:chOff x="7086600" y="1009018"/>
            <a:chExt cx="1219200" cy="1048382"/>
          </a:xfrm>
        </p:grpSpPr>
        <p:pic>
          <p:nvPicPr>
            <p:cNvPr id="98310"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98311" name="TextBox 15"/>
            <p:cNvSpPr txBox="1">
              <a:spLocks noChangeArrowheads="1"/>
            </p:cNvSpPr>
            <p:nvPr/>
          </p:nvSpPr>
          <p:spPr bwMode="auto">
            <a:xfrm>
              <a:off x="7467600" y="1504617"/>
              <a:ext cx="533400" cy="336753"/>
            </a:xfrm>
            <a:prstGeom prst="rect">
              <a:avLst/>
            </a:prstGeom>
            <a:noFill/>
            <a:ln w="9525">
              <a:noFill/>
              <a:miter lim="800000"/>
              <a:headEnd/>
              <a:tailEnd/>
            </a:ln>
          </p:spPr>
          <p:txBody>
            <a:bodyPr>
              <a:spAutoFit/>
            </a:bodyPr>
            <a:lstStyle/>
            <a:p>
              <a:pPr algn="ctr" eaLnBrk="0" hangingPunct="0"/>
              <a:endParaRPr lang="en-US" sz="1600">
                <a:latin typeface="Arial" charset="0"/>
              </a:endParaRPr>
            </a:p>
          </p:txBody>
        </p:sp>
      </p:grpSp>
      <p:pic>
        <p:nvPicPr>
          <p:cNvPr id="98309" name="Picture 8"/>
          <p:cNvPicPr>
            <a:picLocks noChangeAspect="1" noChangeArrowheads="1"/>
          </p:cNvPicPr>
          <p:nvPr/>
        </p:nvPicPr>
        <p:blipFill>
          <a:blip r:embed="rId4" cstate="print"/>
          <a:srcRect/>
          <a:stretch>
            <a:fillRect/>
          </a:stretch>
        </p:blipFill>
        <p:spPr bwMode="auto">
          <a:xfrm>
            <a:off x="228600" y="1600200"/>
            <a:ext cx="3357563"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p:cNvSpPr>
          <p:nvPr>
            <p:ph type="title" idx="4294967295"/>
          </p:nvPr>
        </p:nvSpPr>
        <p:spPr>
          <a:xfrm>
            <a:off x="4876800" y="1371600"/>
            <a:ext cx="3429000" cy="3048000"/>
          </a:xfrm>
        </p:spPr>
        <p:txBody>
          <a:bodyPr/>
          <a:lstStyle/>
          <a:p>
            <a:pPr algn="ctr">
              <a:defRPr/>
            </a:pPr>
            <a:r>
              <a:rPr lang="en-US" dirty="0" smtClean="0">
                <a:effectLst>
                  <a:outerShdw blurRad="38100" dist="38100" dir="2700000" algn="tl">
                    <a:srgbClr val="C0C0C0"/>
                  </a:outerShdw>
                </a:effectLst>
              </a:rPr>
              <a:t>Iowa Core Mathematics Journal</a:t>
            </a:r>
          </a:p>
        </p:txBody>
      </p:sp>
      <p:pic>
        <p:nvPicPr>
          <p:cNvPr id="20482" name="Picture 6"/>
          <p:cNvPicPr>
            <a:picLocks noChangeAspect="1" noChangeArrowheads="1"/>
          </p:cNvPicPr>
          <p:nvPr/>
        </p:nvPicPr>
        <p:blipFill>
          <a:blip r:embed="rId3" cstate="print"/>
          <a:srcRect/>
          <a:stretch>
            <a:fillRect/>
          </a:stretch>
        </p:blipFill>
        <p:spPr bwMode="auto">
          <a:xfrm>
            <a:off x="381000" y="457200"/>
            <a:ext cx="4243388" cy="6172200"/>
          </a:xfrm>
          <a:prstGeom prst="rect">
            <a:avLst/>
          </a:prstGeom>
          <a:noFill/>
          <a:ln w="9525">
            <a:noFill/>
            <a:miter lim="800000"/>
            <a:headEnd/>
            <a:tailEnd/>
          </a:ln>
        </p:spPr>
      </p:pic>
      <p:sp>
        <p:nvSpPr>
          <p:cNvPr id="20484" name="Text Box 8"/>
          <p:cNvSpPr txBox="1">
            <a:spLocks noChangeArrowheads="1"/>
          </p:cNvSpPr>
          <p:nvPr/>
        </p:nvSpPr>
        <p:spPr bwMode="auto">
          <a:xfrm>
            <a:off x="8382000" y="533400"/>
            <a:ext cx="609600" cy="336550"/>
          </a:xfrm>
          <a:prstGeom prst="rect">
            <a:avLst/>
          </a:prstGeom>
          <a:noFill/>
          <a:ln w="9525">
            <a:noFill/>
            <a:miter lim="800000"/>
            <a:headEnd/>
            <a:tailEnd/>
          </a:ln>
        </p:spPr>
        <p:txBody>
          <a:bodyPr>
            <a:spAutoFit/>
          </a:bodyPr>
          <a:lstStyle/>
          <a:p>
            <a:r>
              <a:rPr lang="en-US" sz="1600"/>
              <a:t>OMJ</a:t>
            </a:r>
          </a:p>
        </p:txBody>
      </p:sp>
      <p:grpSp>
        <p:nvGrpSpPr>
          <p:cNvPr id="9" name="Group 5"/>
          <p:cNvGrpSpPr>
            <a:grpSpLocks/>
          </p:cNvGrpSpPr>
          <p:nvPr/>
        </p:nvGrpSpPr>
        <p:grpSpPr bwMode="auto">
          <a:xfrm>
            <a:off x="8077200" y="0"/>
            <a:ext cx="1066800" cy="971550"/>
            <a:chOff x="7086600" y="1009018"/>
            <a:chExt cx="1219200" cy="1048382"/>
          </a:xfrm>
        </p:grpSpPr>
        <p:pic>
          <p:nvPicPr>
            <p:cNvPr id="10"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11"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981200"/>
            <a:ext cx="3886200" cy="4248150"/>
          </a:xfrm>
        </p:spPr>
        <p:txBody>
          <a:bodyPr/>
          <a:lstStyle/>
          <a:p>
            <a:r>
              <a:rPr lang="en-US" sz="4000" dirty="0" smtClean="0">
                <a:hlinkClick r:id="rId2"/>
              </a:rPr>
              <a:t>http://www.youtube.com/watch?v=hZyd1s_w6AI&amp;NR=1&amp;feature=endscreen</a:t>
            </a:r>
            <a:endParaRPr lang="en-US" sz="4000" dirty="0"/>
          </a:p>
        </p:txBody>
      </p:sp>
      <p:pic>
        <p:nvPicPr>
          <p:cNvPr id="8" name="Content Placeholder 7" descr="survivor.png"/>
          <p:cNvPicPr>
            <a:picLocks noGrp="1" noChangeAspect="1"/>
          </p:cNvPicPr>
          <p:nvPr>
            <p:ph idx="1"/>
          </p:nvPr>
        </p:nvPicPr>
        <p:blipFill>
          <a:blip r:embed="rId3" cstate="print"/>
          <a:stretch>
            <a:fillRect/>
          </a:stretch>
        </p:blipFill>
        <p:spPr>
          <a:xfrm>
            <a:off x="4648200" y="990600"/>
            <a:ext cx="4214997" cy="5310592"/>
          </a:xfrm>
        </p:spPr>
      </p:pic>
      <p:sp>
        <p:nvSpPr>
          <p:cNvPr id="9" name="TextBox 8"/>
          <p:cNvSpPr txBox="1"/>
          <p:nvPr/>
        </p:nvSpPr>
        <p:spPr>
          <a:xfrm>
            <a:off x="609600" y="838200"/>
            <a:ext cx="3581400" cy="1938992"/>
          </a:xfrm>
          <a:prstGeom prst="rect">
            <a:avLst/>
          </a:prstGeom>
          <a:noFill/>
        </p:spPr>
        <p:txBody>
          <a:bodyPr wrap="square" rtlCol="0">
            <a:spAutoFit/>
          </a:bodyPr>
          <a:lstStyle/>
          <a:p>
            <a:pPr algn="r"/>
            <a:r>
              <a:rPr lang="en-US" sz="6000" dirty="0" smtClean="0">
                <a:latin typeface="Broadway" pitchFamily="82" charset="0"/>
              </a:rPr>
              <a:t>You will survive!</a:t>
            </a:r>
            <a:endParaRPr lang="en-US" sz="6000" dirty="0">
              <a:latin typeface="Broadway" pitchFamily="82" charset="0"/>
            </a:endParaRPr>
          </a:p>
        </p:txBody>
      </p:sp>
      <p:grpSp>
        <p:nvGrpSpPr>
          <p:cNvPr id="7" name="Group 5"/>
          <p:cNvGrpSpPr>
            <a:grpSpLocks/>
          </p:cNvGrpSpPr>
          <p:nvPr/>
        </p:nvGrpSpPr>
        <p:grpSpPr bwMode="auto">
          <a:xfrm>
            <a:off x="8077200" y="0"/>
            <a:ext cx="1066800" cy="971550"/>
            <a:chOff x="7086600" y="1009018"/>
            <a:chExt cx="1219200" cy="1048382"/>
          </a:xfrm>
        </p:grpSpPr>
        <p:pic>
          <p:nvPicPr>
            <p:cNvPr id="10"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11"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p:cNvSpPr>
          <p:nvPr>
            <p:ph type="title"/>
          </p:nvPr>
        </p:nvSpPr>
        <p:spPr>
          <a:xfrm>
            <a:off x="0" y="762000"/>
            <a:ext cx="9144000" cy="838200"/>
          </a:xfrm>
        </p:spPr>
        <p:txBody>
          <a:bodyPr/>
          <a:lstStyle/>
          <a:p>
            <a:pPr algn="ctr">
              <a:defRPr/>
            </a:pPr>
            <a:r>
              <a:rPr lang="en-US" sz="4800" smtClean="0">
                <a:solidFill>
                  <a:srgbClr val="FF0000"/>
                </a:solidFill>
                <a:effectLst>
                  <a:outerShdw blurRad="38100" dist="38100" dir="2700000" algn="tl">
                    <a:srgbClr val="C0C0C0"/>
                  </a:outerShdw>
                </a:effectLst>
              </a:rPr>
              <a:t>A journal will be helpful for you to:</a:t>
            </a:r>
          </a:p>
        </p:txBody>
      </p:sp>
      <p:sp>
        <p:nvSpPr>
          <p:cNvPr id="22530" name="Rectangle 3"/>
          <p:cNvSpPr>
            <a:spLocks noGrp="1"/>
          </p:cNvSpPr>
          <p:nvPr>
            <p:ph idx="1"/>
          </p:nvPr>
        </p:nvSpPr>
        <p:spPr>
          <a:xfrm>
            <a:off x="457200" y="1676400"/>
            <a:ext cx="8229600" cy="4953000"/>
          </a:xfrm>
        </p:spPr>
        <p:txBody>
          <a:bodyPr>
            <a:normAutofit lnSpcReduction="10000"/>
          </a:bodyPr>
          <a:lstStyle/>
          <a:p>
            <a:r>
              <a:rPr lang="en-US" smtClean="0"/>
              <a:t>Take personal notes</a:t>
            </a:r>
          </a:p>
          <a:p>
            <a:r>
              <a:rPr lang="en-US" smtClean="0"/>
              <a:t>Respond to prompts during activities</a:t>
            </a:r>
          </a:p>
          <a:p>
            <a:r>
              <a:rPr lang="en-US" smtClean="0"/>
              <a:t>Have a permanent record of your thoughts where you can return to reflect on them</a:t>
            </a:r>
          </a:p>
          <a:p>
            <a:r>
              <a:rPr lang="en-US" smtClean="0"/>
              <a:t>Become an active participant in your own learning by engaging in an interaction with the subject or content area</a:t>
            </a:r>
          </a:p>
          <a:p>
            <a:r>
              <a:rPr lang="en-US" smtClean="0"/>
              <a:t>Get involved in an active intellectual process in which you decide what is important and what is meaningful or relevant to you.</a:t>
            </a:r>
          </a:p>
          <a:p>
            <a:pPr>
              <a:buFont typeface="Wingdings 2" pitchFamily="18" charset="2"/>
              <a:buNone/>
            </a:pPr>
            <a:endParaRPr lang="en-US" sz="1600" smtClean="0"/>
          </a:p>
          <a:p>
            <a:pPr>
              <a:buFont typeface="Wingdings 2" pitchFamily="18" charset="2"/>
              <a:buNone/>
            </a:pPr>
            <a:r>
              <a:rPr lang="en-US" sz="1600" smtClean="0"/>
              <a:t>Adapted from “How the Brain Learns Mathematics” by David A. Sousa, Corwin Press, 2008</a:t>
            </a:r>
          </a:p>
        </p:txBody>
      </p:sp>
      <p:sp>
        <p:nvSpPr>
          <p:cNvPr id="22532" name="Text Box 8"/>
          <p:cNvSpPr txBox="1">
            <a:spLocks noChangeArrowheads="1"/>
          </p:cNvSpPr>
          <p:nvPr/>
        </p:nvSpPr>
        <p:spPr bwMode="auto">
          <a:xfrm>
            <a:off x="8382000" y="533400"/>
            <a:ext cx="609600" cy="336550"/>
          </a:xfrm>
          <a:prstGeom prst="rect">
            <a:avLst/>
          </a:prstGeom>
          <a:noFill/>
          <a:ln w="9525">
            <a:noFill/>
            <a:miter lim="800000"/>
            <a:headEnd/>
            <a:tailEnd/>
          </a:ln>
        </p:spPr>
        <p:txBody>
          <a:bodyPr>
            <a:spAutoFit/>
          </a:bodyPr>
          <a:lstStyle/>
          <a:p>
            <a:r>
              <a:rPr lang="en-US" sz="1600"/>
              <a:t>OMJ</a:t>
            </a:r>
          </a:p>
        </p:txBody>
      </p:sp>
      <p:grpSp>
        <p:nvGrpSpPr>
          <p:cNvPr id="9" name="Group 5"/>
          <p:cNvGrpSpPr>
            <a:grpSpLocks/>
          </p:cNvGrpSpPr>
          <p:nvPr/>
        </p:nvGrpSpPr>
        <p:grpSpPr bwMode="auto">
          <a:xfrm>
            <a:off x="8077200" y="0"/>
            <a:ext cx="1066800" cy="971550"/>
            <a:chOff x="7086600" y="1009018"/>
            <a:chExt cx="1219200" cy="1048382"/>
          </a:xfrm>
        </p:grpSpPr>
        <p:pic>
          <p:nvPicPr>
            <p:cNvPr id="10"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11"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p:cNvSpPr>
          <p:nvPr>
            <p:ph type="title"/>
          </p:nvPr>
        </p:nvSpPr>
        <p:spPr>
          <a:xfrm>
            <a:off x="228600" y="533400"/>
            <a:ext cx="4419600" cy="914400"/>
          </a:xfrm>
        </p:spPr>
        <p:txBody>
          <a:bodyPr/>
          <a:lstStyle/>
          <a:p>
            <a:pPr>
              <a:defRPr/>
            </a:pPr>
            <a:r>
              <a:rPr lang="en-US" smtClean="0">
                <a:effectLst>
                  <a:outerShdw blurRad="38100" dist="38100" dir="2700000" algn="tl">
                    <a:srgbClr val="C0C0C0"/>
                  </a:outerShdw>
                </a:effectLst>
              </a:rPr>
              <a:t>Begin to write…..</a:t>
            </a:r>
          </a:p>
        </p:txBody>
      </p:sp>
      <p:sp>
        <p:nvSpPr>
          <p:cNvPr id="3" name="Rectangle 3"/>
          <p:cNvSpPr>
            <a:spLocks noGrp="1"/>
          </p:cNvSpPr>
          <p:nvPr>
            <p:ph idx="1"/>
          </p:nvPr>
        </p:nvSpPr>
        <p:spPr>
          <a:xfrm>
            <a:off x="3886200" y="1600200"/>
            <a:ext cx="4800600" cy="4724400"/>
          </a:xfrm>
        </p:spPr>
        <p:txBody>
          <a:bodyPr/>
          <a:lstStyle/>
          <a:p>
            <a:pPr>
              <a:buFont typeface="Wingdings 2" pitchFamily="18" charset="2"/>
              <a:buNone/>
              <a:defRPr/>
            </a:pPr>
            <a:r>
              <a:rPr lang="en-US" sz="3200" smtClean="0">
                <a:solidFill>
                  <a:srgbClr val="FF3300"/>
                </a:solidFill>
                <a:effectLst>
                  <a:outerShdw blurRad="38100" dist="38100" dir="2700000" algn="tl">
                    <a:srgbClr val="C0C0C0"/>
                  </a:outerShdw>
                </a:effectLst>
              </a:rPr>
              <a:t>Think</a:t>
            </a:r>
          </a:p>
          <a:p>
            <a:pPr>
              <a:buFont typeface="Wingdings 2" pitchFamily="18" charset="2"/>
              <a:buNone/>
              <a:defRPr/>
            </a:pPr>
            <a:r>
              <a:rPr lang="en-US" smtClean="0"/>
              <a:t>Reflect on your learning from the first day of “Investigating the Standards”. </a:t>
            </a:r>
          </a:p>
          <a:p>
            <a:pPr>
              <a:buFont typeface="Wingdings 2" pitchFamily="18" charset="2"/>
              <a:buNone/>
              <a:defRPr/>
            </a:pPr>
            <a:endParaRPr lang="en-US" sz="1200" smtClean="0"/>
          </a:p>
          <a:p>
            <a:pPr>
              <a:buFont typeface="Wingdings 2" pitchFamily="18" charset="2"/>
              <a:buNone/>
              <a:defRPr/>
            </a:pPr>
            <a:r>
              <a:rPr lang="en-US" sz="3200" smtClean="0">
                <a:solidFill>
                  <a:srgbClr val="FF3300"/>
                </a:solidFill>
                <a:effectLst>
                  <a:outerShdw blurRad="38100" dist="38100" dir="2700000" algn="tl">
                    <a:srgbClr val="C0C0C0"/>
                  </a:outerShdw>
                </a:effectLst>
              </a:rPr>
              <a:t>Ink</a:t>
            </a:r>
          </a:p>
          <a:p>
            <a:pPr>
              <a:buFont typeface="Wingdings 2" pitchFamily="18" charset="2"/>
              <a:buNone/>
              <a:defRPr/>
            </a:pPr>
            <a:r>
              <a:rPr lang="en-US" smtClean="0"/>
              <a:t>Write in your journal about any questions, thoughts, or comments you have at this point. </a:t>
            </a:r>
          </a:p>
        </p:txBody>
      </p:sp>
      <p:pic>
        <p:nvPicPr>
          <p:cNvPr id="24578" name="Picture 6"/>
          <p:cNvPicPr>
            <a:picLocks noChangeAspect="1" noChangeArrowheads="1"/>
          </p:cNvPicPr>
          <p:nvPr/>
        </p:nvPicPr>
        <p:blipFill>
          <a:blip r:embed="rId3" cstate="print"/>
          <a:srcRect r="30551"/>
          <a:stretch>
            <a:fillRect/>
          </a:stretch>
        </p:blipFill>
        <p:spPr bwMode="auto">
          <a:xfrm>
            <a:off x="381000" y="2362200"/>
            <a:ext cx="3249168" cy="3124200"/>
          </a:xfrm>
          <a:prstGeom prst="rect">
            <a:avLst/>
          </a:prstGeom>
          <a:noFill/>
          <a:ln w="9525">
            <a:noFill/>
            <a:miter lim="800000"/>
            <a:headEnd/>
            <a:tailEnd/>
          </a:ln>
        </p:spPr>
      </p:pic>
      <p:sp>
        <p:nvSpPr>
          <p:cNvPr id="24581" name="Text Box 8"/>
          <p:cNvSpPr txBox="1">
            <a:spLocks noChangeArrowheads="1"/>
          </p:cNvSpPr>
          <p:nvPr/>
        </p:nvSpPr>
        <p:spPr bwMode="auto">
          <a:xfrm>
            <a:off x="8382000" y="533400"/>
            <a:ext cx="609600" cy="336550"/>
          </a:xfrm>
          <a:prstGeom prst="rect">
            <a:avLst/>
          </a:prstGeom>
          <a:noFill/>
          <a:ln w="9525">
            <a:noFill/>
            <a:miter lim="800000"/>
            <a:headEnd/>
            <a:tailEnd/>
          </a:ln>
        </p:spPr>
        <p:txBody>
          <a:bodyPr>
            <a:spAutoFit/>
          </a:bodyPr>
          <a:lstStyle/>
          <a:p>
            <a:r>
              <a:rPr lang="en-US" sz="1600"/>
              <a:t>OMJ</a:t>
            </a:r>
          </a:p>
        </p:txBody>
      </p:sp>
      <p:grpSp>
        <p:nvGrpSpPr>
          <p:cNvPr id="10" name="Group 5"/>
          <p:cNvGrpSpPr>
            <a:grpSpLocks/>
          </p:cNvGrpSpPr>
          <p:nvPr/>
        </p:nvGrpSpPr>
        <p:grpSpPr bwMode="auto">
          <a:xfrm>
            <a:off x="8077200" y="0"/>
            <a:ext cx="1066800" cy="971550"/>
            <a:chOff x="7086600" y="1009018"/>
            <a:chExt cx="1219200" cy="1048382"/>
          </a:xfrm>
        </p:grpSpPr>
        <p:pic>
          <p:nvPicPr>
            <p:cNvPr id="11"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12"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a:xfrm>
            <a:off x="381000" y="533400"/>
            <a:ext cx="6477000" cy="838200"/>
          </a:xfrm>
        </p:spPr>
        <p:txBody>
          <a:bodyPr/>
          <a:lstStyle/>
          <a:p>
            <a:r>
              <a:rPr lang="en-US" smtClean="0"/>
              <a:t>Begin to Converse….</a:t>
            </a:r>
          </a:p>
        </p:txBody>
      </p:sp>
      <p:sp>
        <p:nvSpPr>
          <p:cNvPr id="60419" name="Rectangle 3"/>
          <p:cNvSpPr>
            <a:spLocks noGrp="1"/>
          </p:cNvSpPr>
          <p:nvPr>
            <p:ph idx="1"/>
          </p:nvPr>
        </p:nvSpPr>
        <p:spPr>
          <a:xfrm>
            <a:off x="533400" y="1600200"/>
            <a:ext cx="5410200" cy="4876800"/>
          </a:xfrm>
        </p:spPr>
        <p:txBody>
          <a:bodyPr/>
          <a:lstStyle/>
          <a:p>
            <a:pPr>
              <a:buFont typeface="Wingdings 2" pitchFamily="18" charset="2"/>
              <a:buNone/>
              <a:defRPr/>
            </a:pPr>
            <a:r>
              <a:rPr lang="en-US" sz="3200" smtClean="0">
                <a:solidFill>
                  <a:srgbClr val="FF3300"/>
                </a:solidFill>
                <a:effectLst>
                  <a:outerShdw blurRad="38100" dist="38100" dir="2700000" algn="tl">
                    <a:srgbClr val="C0C0C0"/>
                  </a:outerShdw>
                </a:effectLst>
              </a:rPr>
              <a:t>Pair</a:t>
            </a:r>
            <a:endParaRPr lang="en-US" sz="3200" smtClean="0">
              <a:effectLst>
                <a:outerShdw blurRad="38100" dist="38100" dir="2700000" algn="tl">
                  <a:srgbClr val="C0C0C0"/>
                </a:outerShdw>
              </a:effectLst>
            </a:endParaRPr>
          </a:p>
          <a:p>
            <a:pPr>
              <a:buFont typeface="Wingdings 2" pitchFamily="18" charset="2"/>
              <a:buNone/>
              <a:defRPr/>
            </a:pPr>
            <a:r>
              <a:rPr lang="en-US" sz="2800" smtClean="0"/>
              <a:t>With a partner, share what you wrote.</a:t>
            </a:r>
          </a:p>
          <a:p>
            <a:pPr>
              <a:buFont typeface="Wingdings 2" pitchFamily="18" charset="2"/>
              <a:buNone/>
              <a:defRPr/>
            </a:pPr>
            <a:endParaRPr lang="en-US" sz="2800" smtClean="0"/>
          </a:p>
          <a:p>
            <a:pPr>
              <a:buFont typeface="Wingdings 2" pitchFamily="18" charset="2"/>
              <a:buNone/>
              <a:defRPr/>
            </a:pPr>
            <a:endParaRPr lang="en-US" sz="1800" smtClean="0">
              <a:solidFill>
                <a:srgbClr val="FF3300"/>
              </a:solidFill>
              <a:effectLst>
                <a:outerShdw blurRad="38100" dist="38100" dir="2700000" algn="tl">
                  <a:srgbClr val="C0C0C0"/>
                </a:outerShdw>
              </a:effectLst>
            </a:endParaRPr>
          </a:p>
          <a:p>
            <a:pPr>
              <a:buFont typeface="Wingdings 2" pitchFamily="18" charset="2"/>
              <a:buNone/>
              <a:defRPr/>
            </a:pPr>
            <a:endParaRPr lang="en-US" sz="1800" smtClean="0">
              <a:solidFill>
                <a:srgbClr val="FF3300"/>
              </a:solidFill>
              <a:effectLst>
                <a:outerShdw blurRad="38100" dist="38100" dir="2700000" algn="tl">
                  <a:srgbClr val="C0C0C0"/>
                </a:outerShdw>
              </a:effectLst>
            </a:endParaRPr>
          </a:p>
          <a:p>
            <a:pPr>
              <a:buFont typeface="Wingdings 2" pitchFamily="18" charset="2"/>
              <a:buNone/>
              <a:defRPr/>
            </a:pPr>
            <a:r>
              <a:rPr lang="en-US" sz="3200" smtClean="0">
                <a:solidFill>
                  <a:srgbClr val="FF3300"/>
                </a:solidFill>
                <a:effectLst>
                  <a:outerShdw blurRad="38100" dist="38100" dir="2700000" algn="tl">
                    <a:srgbClr val="C0C0C0"/>
                  </a:outerShdw>
                </a:effectLst>
              </a:rPr>
              <a:t>Share</a:t>
            </a:r>
          </a:p>
          <a:p>
            <a:pPr>
              <a:buFont typeface="Wingdings 2" pitchFamily="18" charset="2"/>
              <a:buNone/>
              <a:defRPr/>
            </a:pPr>
            <a:r>
              <a:rPr lang="en-US" sz="2800" smtClean="0"/>
              <a:t>What comments or questions would you like to express with the entire group?</a:t>
            </a:r>
            <a:endParaRPr lang="en-US" sz="2800" smtClean="0">
              <a:solidFill>
                <a:srgbClr val="FF3300"/>
              </a:solidFill>
              <a:effectLst>
                <a:outerShdw blurRad="38100" dist="38100" dir="2700000" algn="tl">
                  <a:srgbClr val="C0C0C0"/>
                </a:outerShdw>
              </a:effectLst>
            </a:endParaRPr>
          </a:p>
        </p:txBody>
      </p:sp>
      <p:pic>
        <p:nvPicPr>
          <p:cNvPr id="26627" name="Picture 4"/>
          <p:cNvPicPr>
            <a:picLocks noChangeAspect="1" noChangeArrowheads="1"/>
          </p:cNvPicPr>
          <p:nvPr/>
        </p:nvPicPr>
        <p:blipFill>
          <a:blip r:embed="rId3" cstate="print"/>
          <a:srcRect l="6250" t="1872" r="9999" b="43816"/>
          <a:stretch>
            <a:fillRect/>
          </a:stretch>
        </p:blipFill>
        <p:spPr bwMode="auto">
          <a:xfrm>
            <a:off x="3657600" y="2743200"/>
            <a:ext cx="5105400" cy="2209800"/>
          </a:xfrm>
          <a:prstGeom prst="rect">
            <a:avLst/>
          </a:prstGeom>
          <a:noFill/>
          <a:ln w="9525">
            <a:noFill/>
            <a:miter lim="800000"/>
            <a:headEnd/>
            <a:tailEnd/>
          </a:ln>
        </p:spPr>
      </p:pic>
      <p:sp>
        <p:nvSpPr>
          <p:cNvPr id="26629" name="Text Box 8"/>
          <p:cNvSpPr txBox="1">
            <a:spLocks noChangeArrowheads="1"/>
          </p:cNvSpPr>
          <p:nvPr/>
        </p:nvSpPr>
        <p:spPr bwMode="auto">
          <a:xfrm>
            <a:off x="8382000" y="533400"/>
            <a:ext cx="609600" cy="336550"/>
          </a:xfrm>
          <a:prstGeom prst="rect">
            <a:avLst/>
          </a:prstGeom>
          <a:noFill/>
          <a:ln w="9525">
            <a:noFill/>
            <a:miter lim="800000"/>
            <a:headEnd/>
            <a:tailEnd/>
          </a:ln>
        </p:spPr>
        <p:txBody>
          <a:bodyPr>
            <a:spAutoFit/>
          </a:bodyPr>
          <a:lstStyle/>
          <a:p>
            <a:r>
              <a:rPr lang="en-US" sz="1600"/>
              <a:t>OMJ</a:t>
            </a:r>
          </a:p>
        </p:txBody>
      </p:sp>
      <p:grpSp>
        <p:nvGrpSpPr>
          <p:cNvPr id="10" name="Group 5"/>
          <p:cNvGrpSpPr>
            <a:grpSpLocks/>
          </p:cNvGrpSpPr>
          <p:nvPr/>
        </p:nvGrpSpPr>
        <p:grpSpPr bwMode="auto">
          <a:xfrm>
            <a:off x="8077200" y="0"/>
            <a:ext cx="1066800" cy="971550"/>
            <a:chOff x="7086600" y="1009018"/>
            <a:chExt cx="1219200" cy="1048382"/>
          </a:xfrm>
        </p:grpSpPr>
        <p:pic>
          <p:nvPicPr>
            <p:cNvPr id="11"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12"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8600" y="685800"/>
            <a:ext cx="8686800" cy="1905000"/>
          </a:xfrm>
          <a:prstGeom prst="rect">
            <a:avLst/>
          </a:prstGeom>
        </p:spPr>
        <p:txBody>
          <a:bodyPr/>
          <a:lstStyle/>
          <a:p>
            <a:pPr algn="ctr">
              <a:defRPr/>
            </a:pPr>
            <a:r>
              <a:rPr lang="en-US" sz="4000">
                <a:solidFill>
                  <a:srgbClr val="004F8A"/>
                </a:solidFill>
                <a:effectLst>
                  <a:outerShdw blurRad="38100" dist="38100" dir="2700000" algn="tl">
                    <a:srgbClr val="C0C0C0"/>
                  </a:outerShdw>
                </a:effectLst>
              </a:rPr>
              <a:t>Learning Goals for </a:t>
            </a:r>
          </a:p>
          <a:p>
            <a:pPr algn="ctr">
              <a:defRPr/>
            </a:pPr>
            <a:r>
              <a:rPr lang="en-US" sz="4000">
                <a:solidFill>
                  <a:srgbClr val="004F8A"/>
                </a:solidFill>
                <a:effectLst>
                  <a:outerShdw blurRad="38100" dist="38100" dir="2700000" algn="tl">
                    <a:srgbClr val="C0C0C0"/>
                  </a:outerShdw>
                </a:effectLst>
              </a:rPr>
              <a:t>“Deeper Investigations” Professional Development</a:t>
            </a:r>
          </a:p>
        </p:txBody>
      </p:sp>
      <p:sp>
        <p:nvSpPr>
          <p:cNvPr id="30722" name="Content Placeholder 2"/>
          <p:cNvSpPr txBox="1">
            <a:spLocks/>
          </p:cNvSpPr>
          <p:nvPr/>
        </p:nvSpPr>
        <p:spPr bwMode="auto">
          <a:xfrm>
            <a:off x="457200" y="2819400"/>
            <a:ext cx="8153400" cy="3657600"/>
          </a:xfrm>
          <a:prstGeom prst="rect">
            <a:avLst/>
          </a:prstGeom>
          <a:noFill/>
          <a:ln w="9525">
            <a:noFill/>
            <a:miter lim="800000"/>
            <a:headEnd/>
            <a:tailEnd/>
          </a:ln>
        </p:spPr>
        <p:txBody>
          <a:bodyPr/>
          <a:lstStyle/>
          <a:p>
            <a:pPr>
              <a:spcBef>
                <a:spcPct val="20000"/>
              </a:spcBef>
              <a:buClr>
                <a:srgbClr val="004F8A"/>
              </a:buClr>
              <a:buSzPct val="95000"/>
              <a:buFont typeface="Arial" pitchFamily="34" charset="0"/>
              <a:buChar char="•"/>
            </a:pPr>
            <a:r>
              <a:rPr lang="en-US" sz="3200" dirty="0" smtClean="0"/>
              <a:t>Understand that the structures of the Iowa Core Mathematics are meant to support focus and coherence</a:t>
            </a:r>
          </a:p>
          <a:p>
            <a:pPr>
              <a:spcBef>
                <a:spcPct val="20000"/>
              </a:spcBef>
              <a:buClr>
                <a:srgbClr val="004F8A"/>
              </a:buClr>
              <a:buSzPct val="95000"/>
              <a:buFont typeface="Arial" pitchFamily="34" charset="0"/>
              <a:buChar char="•"/>
            </a:pPr>
            <a:r>
              <a:rPr lang="en-US" sz="3200" dirty="0" smtClean="0"/>
              <a:t>Understand that fluency, deep understanding, application and dual intensity support rigor</a:t>
            </a:r>
          </a:p>
          <a:p>
            <a:pPr>
              <a:spcBef>
                <a:spcPct val="20000"/>
              </a:spcBef>
              <a:buClr>
                <a:srgbClr val="004F8A"/>
              </a:buClr>
              <a:buSzPct val="95000"/>
              <a:buFont typeface="Arial" pitchFamily="34" charset="0"/>
              <a:buChar char="•"/>
            </a:pPr>
            <a:r>
              <a:rPr lang="en-US" sz="3200" dirty="0" smtClean="0"/>
              <a:t>Understand how to investigate the Iowa Core Mathematics </a:t>
            </a:r>
          </a:p>
          <a:p>
            <a:pPr>
              <a:spcBef>
                <a:spcPct val="20000"/>
              </a:spcBef>
              <a:buClr>
                <a:srgbClr val="004F8A"/>
              </a:buClr>
              <a:buSzPct val="95000"/>
            </a:pPr>
            <a:endParaRPr lang="en-US" sz="3600" dirty="0"/>
          </a:p>
        </p:txBody>
      </p:sp>
      <p:sp>
        <p:nvSpPr>
          <p:cNvPr id="30724" name="Text Box 8"/>
          <p:cNvSpPr txBox="1">
            <a:spLocks noChangeArrowheads="1"/>
          </p:cNvSpPr>
          <p:nvPr/>
        </p:nvSpPr>
        <p:spPr bwMode="auto">
          <a:xfrm>
            <a:off x="8382000" y="533400"/>
            <a:ext cx="609600" cy="336550"/>
          </a:xfrm>
          <a:prstGeom prst="rect">
            <a:avLst/>
          </a:prstGeom>
          <a:noFill/>
          <a:ln w="9525">
            <a:noFill/>
            <a:miter lim="800000"/>
            <a:headEnd/>
            <a:tailEnd/>
          </a:ln>
        </p:spPr>
        <p:txBody>
          <a:bodyPr>
            <a:spAutoFit/>
          </a:bodyPr>
          <a:lstStyle/>
          <a:p>
            <a:r>
              <a:rPr lang="en-US" sz="1600"/>
              <a:t>OMJ</a:t>
            </a:r>
          </a:p>
        </p:txBody>
      </p:sp>
      <p:grpSp>
        <p:nvGrpSpPr>
          <p:cNvPr id="9" name="Group 5"/>
          <p:cNvGrpSpPr>
            <a:grpSpLocks/>
          </p:cNvGrpSpPr>
          <p:nvPr/>
        </p:nvGrpSpPr>
        <p:grpSpPr bwMode="auto">
          <a:xfrm>
            <a:off x="8077200" y="0"/>
            <a:ext cx="1066800" cy="971550"/>
            <a:chOff x="7086600" y="1009018"/>
            <a:chExt cx="1219200" cy="1048382"/>
          </a:xfrm>
        </p:grpSpPr>
        <p:pic>
          <p:nvPicPr>
            <p:cNvPr id="10"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11"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32507</TotalTime>
  <Words>2916</Words>
  <Application>Microsoft Office PowerPoint</Application>
  <PresentationFormat>On-screen Show (4:3)</PresentationFormat>
  <Paragraphs>453</Paragraphs>
  <Slides>50</Slides>
  <Notes>32</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Flow</vt:lpstr>
      <vt:lpstr>Slide 1</vt:lpstr>
      <vt:lpstr>Why do you teach math?</vt:lpstr>
      <vt:lpstr>Welcome…</vt:lpstr>
      <vt:lpstr>Slide 4</vt:lpstr>
      <vt:lpstr>Iowa Core Mathematics Journal</vt:lpstr>
      <vt:lpstr>A journal will be helpful for you to:</vt:lpstr>
      <vt:lpstr>Begin to write…..</vt:lpstr>
      <vt:lpstr>Begin to Converse….</vt:lpstr>
      <vt:lpstr>Slide 9</vt:lpstr>
      <vt:lpstr>Slide 10</vt:lpstr>
      <vt:lpstr>In your journal…</vt:lpstr>
      <vt:lpstr>Slide 12</vt:lpstr>
      <vt:lpstr>Slide 13</vt:lpstr>
      <vt:lpstr>Slide 14</vt:lpstr>
      <vt:lpstr>Let’s do a task</vt:lpstr>
      <vt:lpstr>Slide 16</vt:lpstr>
      <vt:lpstr>Slide 17</vt:lpstr>
      <vt:lpstr>Slide 18</vt:lpstr>
      <vt:lpstr>Slide 19</vt:lpstr>
      <vt:lpstr>Slide 20</vt:lpstr>
      <vt:lpstr>Slide 21</vt:lpstr>
      <vt:lpstr>An Example</vt:lpstr>
      <vt:lpstr>Vertical Connections between Grades</vt:lpstr>
      <vt:lpstr>Slide 24</vt:lpstr>
      <vt:lpstr>Poll Everywhere Check</vt:lpstr>
      <vt:lpstr>Welcome Back from Lunch!</vt:lpstr>
      <vt:lpstr>Slide 27</vt:lpstr>
      <vt:lpstr>Slide 28</vt:lpstr>
      <vt:lpstr> Looking at Rich Tasks</vt:lpstr>
      <vt:lpstr>Slide 30</vt:lpstr>
      <vt:lpstr>Slide 31</vt:lpstr>
      <vt:lpstr>Poll Everywhere Check</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Poll Everywhere Check</vt:lpstr>
      <vt:lpstr>Feedback Survey</vt:lpstr>
      <vt:lpstr>What’s in our future?</vt:lpstr>
      <vt:lpstr>See you soon…</vt:lpstr>
      <vt:lpstr>http://www.youtube.com/watch?v=hZyd1s_w6AI&amp;NR=1&amp;feature=endscreen</vt:lpstr>
    </vt:vector>
  </TitlesOfParts>
  <Company>John Tanner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Literacy on Steroids</dc:title>
  <dc:creator>John Tanner</dc:creator>
  <cp:lastModifiedBy>Administrator</cp:lastModifiedBy>
  <cp:revision>715</cp:revision>
  <dcterms:created xsi:type="dcterms:W3CDTF">2007-08-02T18:26:18Z</dcterms:created>
  <dcterms:modified xsi:type="dcterms:W3CDTF">2013-01-21T21:26:51Z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0x010100FFDA35C05573214090F9F4460B59C365</vt:lpwstr>
  </property>
  <property fmtid="{D5CDD505-2E9C-101B-9397-08002B2CF9AE}" pid="3" name="Subject">
    <vt:lpwstr/>
  </property>
  <property fmtid="{D5CDD505-2E9C-101B-9397-08002B2CF9AE}" pid="4" name="Keywords">
    <vt:lpwstr/>
  </property>
  <property fmtid="{D5CDD505-2E9C-101B-9397-08002B2CF9AE}" pid="5" name="_Author">
    <vt:lpwstr>John Tanner</vt:lpwstr>
  </property>
  <property fmtid="{D5CDD505-2E9C-101B-9397-08002B2CF9AE}" pid="6" name="_Category">
    <vt:lpwstr/>
  </property>
  <property fmtid="{D5CDD505-2E9C-101B-9397-08002B2CF9AE}" pid="7" name="Slides">
    <vt:lpwstr>13</vt:lpwstr>
  </property>
  <property fmtid="{D5CDD505-2E9C-101B-9397-08002B2CF9AE}" pid="8" name="Categories">
    <vt:lpwstr/>
  </property>
  <property fmtid="{D5CDD505-2E9C-101B-9397-08002B2CF9AE}" pid="9" name="Approval Level">
    <vt:lpwstr/>
  </property>
  <property fmtid="{D5CDD505-2E9C-101B-9397-08002B2CF9AE}" pid="10" name="_Comments">
    <vt:lpwstr/>
  </property>
  <property fmtid="{D5CDD505-2E9C-101B-9397-08002B2CF9AE}" pid="11" name="Assigned To">
    <vt:lpwstr/>
  </property>
</Properties>
</file>