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34" r:id="rId1"/>
  </p:sldMasterIdLst>
  <p:notesMasterIdLst>
    <p:notesMasterId r:id="rId51"/>
  </p:notesMasterIdLst>
  <p:handoutMasterIdLst>
    <p:handoutMasterId r:id="rId52"/>
  </p:handoutMasterIdLst>
  <p:sldIdLst>
    <p:sldId id="668" r:id="rId2"/>
    <p:sldId id="886" r:id="rId3"/>
    <p:sldId id="947" r:id="rId4"/>
    <p:sldId id="784" r:id="rId5"/>
    <p:sldId id="948" r:id="rId6"/>
    <p:sldId id="946" r:id="rId7"/>
    <p:sldId id="674" r:id="rId8"/>
    <p:sldId id="675" r:id="rId9"/>
    <p:sldId id="949" r:id="rId10"/>
    <p:sldId id="915" r:id="rId11"/>
    <p:sldId id="963" r:id="rId12"/>
    <p:sldId id="967" r:id="rId13"/>
    <p:sldId id="953" r:id="rId14"/>
    <p:sldId id="955" r:id="rId15"/>
    <p:sldId id="964" r:id="rId16"/>
    <p:sldId id="954" r:id="rId17"/>
    <p:sldId id="979" r:id="rId18"/>
    <p:sldId id="980" r:id="rId19"/>
    <p:sldId id="935" r:id="rId20"/>
    <p:sldId id="978" r:id="rId21"/>
    <p:sldId id="976" r:id="rId22"/>
    <p:sldId id="957" r:id="rId23"/>
    <p:sldId id="920" r:id="rId24"/>
    <p:sldId id="970" r:id="rId25"/>
    <p:sldId id="965" r:id="rId26"/>
    <p:sldId id="950" r:id="rId27"/>
    <p:sldId id="862" r:id="rId28"/>
    <p:sldId id="863" r:id="rId29"/>
    <p:sldId id="972" r:id="rId30"/>
    <p:sldId id="933" r:id="rId31"/>
    <p:sldId id="866" r:id="rId32"/>
    <p:sldId id="974" r:id="rId33"/>
    <p:sldId id="945" r:id="rId34"/>
    <p:sldId id="960" r:id="rId35"/>
    <p:sldId id="961" r:id="rId36"/>
    <p:sldId id="962" r:id="rId37"/>
    <p:sldId id="936" r:id="rId38"/>
    <p:sldId id="937" r:id="rId39"/>
    <p:sldId id="973" r:id="rId40"/>
    <p:sldId id="939" r:id="rId41"/>
    <p:sldId id="977" r:id="rId42"/>
    <p:sldId id="877" r:id="rId43"/>
    <p:sldId id="879" r:id="rId44"/>
    <p:sldId id="747" r:id="rId45"/>
    <p:sldId id="749" r:id="rId46"/>
    <p:sldId id="975" r:id="rId47"/>
    <p:sldId id="952" r:id="rId48"/>
    <p:sldId id="883" r:id="rId49"/>
    <p:sldId id="850" r:id="rId5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Calibri"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Calibri"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Calibri"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Calibri"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Calibri" pitchFamily="34" charset="0"/>
        <a:ea typeface="ＭＳ Ｐゴシック"/>
        <a:cs typeface="ＭＳ Ｐゴシック"/>
      </a:defRPr>
    </a:lvl5pPr>
    <a:lvl6pPr marL="2286000" algn="l" defTabSz="914400" rtl="0" eaLnBrk="1" latinLnBrk="0" hangingPunct="1">
      <a:defRPr sz="2400" kern="1200">
        <a:solidFill>
          <a:schemeClr val="tx1"/>
        </a:solidFill>
        <a:latin typeface="Calibri" pitchFamily="34" charset="0"/>
        <a:ea typeface="ＭＳ Ｐゴシック"/>
        <a:cs typeface="ＭＳ Ｐゴシック"/>
      </a:defRPr>
    </a:lvl6pPr>
    <a:lvl7pPr marL="2743200" algn="l" defTabSz="914400" rtl="0" eaLnBrk="1" latinLnBrk="0" hangingPunct="1">
      <a:defRPr sz="2400" kern="1200">
        <a:solidFill>
          <a:schemeClr val="tx1"/>
        </a:solidFill>
        <a:latin typeface="Calibri" pitchFamily="34" charset="0"/>
        <a:ea typeface="ＭＳ Ｐゴシック"/>
        <a:cs typeface="ＭＳ Ｐゴシック"/>
      </a:defRPr>
    </a:lvl7pPr>
    <a:lvl8pPr marL="3200400" algn="l" defTabSz="914400" rtl="0" eaLnBrk="1" latinLnBrk="0" hangingPunct="1">
      <a:defRPr sz="2400" kern="1200">
        <a:solidFill>
          <a:schemeClr val="tx1"/>
        </a:solidFill>
        <a:latin typeface="Calibri" pitchFamily="34" charset="0"/>
        <a:ea typeface="ＭＳ Ｐゴシック"/>
        <a:cs typeface="ＭＳ Ｐゴシック"/>
      </a:defRPr>
    </a:lvl8pPr>
    <a:lvl9pPr marL="3657600" algn="l" defTabSz="914400" rtl="0" eaLnBrk="1" latinLnBrk="0" hangingPunct="1">
      <a:defRPr sz="2400" kern="1200">
        <a:solidFill>
          <a:schemeClr val="tx1"/>
        </a:solidFill>
        <a:latin typeface="Calibri"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00FFFF"/>
    <a:srgbClr val="B3C5DA"/>
    <a:srgbClr val="FADBB5"/>
    <a:srgbClr val="6C2400"/>
    <a:srgbClr val="006600"/>
    <a:srgbClr val="FFFF00"/>
    <a:srgbClr val="8000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9269" autoAdjust="0"/>
  </p:normalViewPr>
  <p:slideViewPr>
    <p:cSldViewPr>
      <p:cViewPr>
        <p:scale>
          <a:sx n="50" d="100"/>
          <a:sy n="50" d="100"/>
        </p:scale>
        <p:origin x="-1572" y="-168"/>
      </p:cViewPr>
      <p:guideLst>
        <p:guide orient="horz" pos="2160"/>
        <p:guide pos="2880"/>
      </p:guideLst>
    </p:cSldViewPr>
  </p:slideViewPr>
  <p:outlineViewPr>
    <p:cViewPr>
      <p:scale>
        <a:sx n="33" d="100"/>
        <a:sy n="33" d="100"/>
      </p:scale>
      <p:origin x="30" y="0"/>
    </p:cViewPr>
  </p:outlineViewPr>
  <p:notesTextViewPr>
    <p:cViewPr>
      <p:scale>
        <a:sx n="75" d="100"/>
        <a:sy n="75" d="100"/>
      </p:scale>
      <p:origin x="0" y="234"/>
    </p:cViewPr>
  </p:notesTextViewPr>
  <p:sorterViewPr>
    <p:cViewPr>
      <p:scale>
        <a:sx n="66" d="100"/>
        <a:sy n="66" d="100"/>
      </p:scale>
      <p:origin x="0" y="4836"/>
    </p:cViewPr>
  </p:sorterViewPr>
  <p:notesViewPr>
    <p:cSldViewPr>
      <p:cViewPr varScale="1">
        <p:scale>
          <a:sx n="81" d="100"/>
          <a:sy n="81" d="100"/>
        </p:scale>
        <p:origin x="-197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668B9-6D9A-47AB-975F-5F34323CE1C3}" type="doc">
      <dgm:prSet loTypeId="urn:microsoft.com/office/officeart/2005/8/layout/lProcess2" loCatId="relationship" qsTypeId="urn:microsoft.com/office/officeart/2005/8/quickstyle/simple1#7" qsCatId="simple" csTypeId="urn:microsoft.com/office/officeart/2005/8/colors/accent1_2#7" csCatId="accent1" phldr="1"/>
      <dgm:spPr/>
      <dgm:t>
        <a:bodyPr/>
        <a:lstStyle/>
        <a:p>
          <a:endParaRPr lang="en-US"/>
        </a:p>
      </dgm:t>
    </dgm:pt>
    <dgm:pt modelId="{E00B34B4-8474-49FC-AC76-51B5D2971A4B}">
      <dgm:prSet phldrT="[Text]" custT="1"/>
      <dgm:spPr>
        <a:solidFill>
          <a:schemeClr val="accent1">
            <a:lumMod val="20000"/>
            <a:lumOff val="80000"/>
          </a:schemeClr>
        </a:solidFill>
      </dgm:spPr>
      <dgm:t>
        <a:bodyPr/>
        <a:lstStyle/>
        <a:p>
          <a:r>
            <a:rPr lang="en-US" sz="1200" dirty="0" smtClean="0"/>
            <a:t>Grade K</a:t>
          </a:r>
          <a:endParaRPr lang="en-US" sz="1200" dirty="0"/>
        </a:p>
      </dgm:t>
    </dgm:pt>
    <dgm:pt modelId="{F73C381E-4637-4175-9C32-FC15F634E122}" type="parTrans" cxnId="{043D47CC-FD8B-45E0-943F-CA169B165818}">
      <dgm:prSet/>
      <dgm:spPr/>
      <dgm:t>
        <a:bodyPr/>
        <a:lstStyle/>
        <a:p>
          <a:endParaRPr lang="en-US"/>
        </a:p>
      </dgm:t>
    </dgm:pt>
    <dgm:pt modelId="{FAA306D5-7AC0-4D5E-8A88-D326098E3D4F}" type="sibTrans" cxnId="{043D47CC-FD8B-45E0-943F-CA169B165818}">
      <dgm:prSet/>
      <dgm:spPr/>
      <dgm:t>
        <a:bodyPr/>
        <a:lstStyle/>
        <a:p>
          <a:endParaRPr lang="en-US"/>
        </a:p>
      </dgm:t>
    </dgm:pt>
    <dgm:pt modelId="{086DDE12-2265-481A-82D1-43604E2D5284}">
      <dgm:prSet phldrT="[Text]" custT="1"/>
      <dgm:spPr>
        <a:solidFill>
          <a:schemeClr val="accent1">
            <a:lumMod val="40000"/>
            <a:lumOff val="60000"/>
          </a:schemeClr>
        </a:solidFill>
      </dgm:spPr>
      <dgm:t>
        <a:bodyPr/>
        <a:lstStyle/>
        <a:p>
          <a:r>
            <a:rPr lang="en-US" sz="1200" dirty="0" smtClean="0"/>
            <a:t>Grade 1</a:t>
          </a:r>
          <a:endParaRPr lang="en-US" sz="1200" dirty="0"/>
        </a:p>
      </dgm:t>
    </dgm:pt>
    <dgm:pt modelId="{4E352451-D4A5-4E7A-8250-E0BAB261972E}" type="parTrans" cxnId="{B897782E-7542-4152-AD1C-E21592DAAD0A}">
      <dgm:prSet/>
      <dgm:spPr/>
      <dgm:t>
        <a:bodyPr/>
        <a:lstStyle/>
        <a:p>
          <a:endParaRPr lang="en-US"/>
        </a:p>
      </dgm:t>
    </dgm:pt>
    <dgm:pt modelId="{963CEC52-BA99-4AA9-9EC8-D10BC481AF53}" type="sibTrans" cxnId="{B897782E-7542-4152-AD1C-E21592DAAD0A}">
      <dgm:prSet/>
      <dgm:spPr/>
      <dgm:t>
        <a:bodyPr/>
        <a:lstStyle/>
        <a:p>
          <a:endParaRPr lang="en-US"/>
        </a:p>
      </dgm:t>
    </dgm:pt>
    <dgm:pt modelId="{985F63AC-3ED9-44F1-84C3-1E1DC24083AC}">
      <dgm:prSet phldrT="[Text]" custT="1"/>
      <dgm:spPr>
        <a:solidFill>
          <a:schemeClr val="accent1">
            <a:lumMod val="60000"/>
            <a:lumOff val="40000"/>
          </a:schemeClr>
        </a:solidFill>
      </dgm:spPr>
      <dgm:t>
        <a:bodyPr/>
        <a:lstStyle/>
        <a:p>
          <a:r>
            <a:rPr lang="en-US" sz="1200" dirty="0" smtClean="0"/>
            <a:t>Grade 2</a:t>
          </a:r>
          <a:endParaRPr lang="en-US" sz="1200" dirty="0"/>
        </a:p>
      </dgm:t>
    </dgm:pt>
    <dgm:pt modelId="{68F1A48C-3911-415D-8936-98D13140D8A8}" type="parTrans" cxnId="{54479129-3280-4FAF-82D7-97B946EA88D8}">
      <dgm:prSet/>
      <dgm:spPr/>
      <dgm:t>
        <a:bodyPr/>
        <a:lstStyle/>
        <a:p>
          <a:endParaRPr lang="en-US"/>
        </a:p>
      </dgm:t>
    </dgm:pt>
    <dgm:pt modelId="{C186ACD5-60D9-4FD4-A267-CDB9B69556AF}" type="sibTrans" cxnId="{54479129-3280-4FAF-82D7-97B946EA88D8}">
      <dgm:prSet/>
      <dgm:spPr/>
      <dgm:t>
        <a:bodyPr/>
        <a:lstStyle/>
        <a:p>
          <a:endParaRPr lang="en-US"/>
        </a:p>
      </dgm:t>
    </dgm:pt>
    <dgm:pt modelId="{0B0E3068-E814-4921-80AB-EA6334EC6FBD}">
      <dgm:prSet phldrT="[Text]" custT="1"/>
      <dgm:spPr>
        <a:solidFill>
          <a:schemeClr val="accent1">
            <a:lumMod val="75000"/>
          </a:schemeClr>
        </a:solidFill>
      </dgm:spPr>
      <dgm:t>
        <a:bodyPr/>
        <a:lstStyle/>
        <a:p>
          <a:r>
            <a:rPr lang="en-US" sz="1200" dirty="0" smtClean="0"/>
            <a:t>Grade 3</a:t>
          </a:r>
          <a:endParaRPr lang="en-US" sz="1200" dirty="0"/>
        </a:p>
      </dgm:t>
    </dgm:pt>
    <dgm:pt modelId="{C10808A4-381E-4B26-8715-167B968996BF}" type="parTrans" cxnId="{5F630701-16F7-4C22-89BF-3E64829CB4FE}">
      <dgm:prSet/>
      <dgm:spPr/>
      <dgm:t>
        <a:bodyPr/>
        <a:lstStyle/>
        <a:p>
          <a:endParaRPr lang="en-US"/>
        </a:p>
      </dgm:t>
    </dgm:pt>
    <dgm:pt modelId="{19B39E8A-8705-4E6F-918A-BB76C0C5980E}" type="sibTrans" cxnId="{5F630701-16F7-4C22-89BF-3E64829CB4FE}">
      <dgm:prSet/>
      <dgm:spPr/>
      <dgm:t>
        <a:bodyPr/>
        <a:lstStyle/>
        <a:p>
          <a:endParaRPr lang="en-US"/>
        </a:p>
      </dgm:t>
    </dgm:pt>
    <dgm:pt modelId="{9350FF2B-E1DE-4C23-8030-DFD76E62491D}">
      <dgm:prSet phldrT="[Text]" custT="1"/>
      <dgm:spPr>
        <a:solidFill>
          <a:schemeClr val="accent3">
            <a:lumMod val="75000"/>
          </a:schemeClr>
        </a:solidFill>
      </dgm:spPr>
      <dgm:t>
        <a:bodyPr/>
        <a:lstStyle/>
        <a:p>
          <a:r>
            <a:rPr lang="en-US" sz="1200" dirty="0" smtClean="0"/>
            <a:t>Grade 4</a:t>
          </a:r>
          <a:endParaRPr lang="en-US" sz="1200" dirty="0"/>
        </a:p>
      </dgm:t>
    </dgm:pt>
    <dgm:pt modelId="{F0F728DB-F429-4C3B-8979-6247B5C884F7}" type="parTrans" cxnId="{5AF643A7-AA3D-4723-9A38-F578CB0D3D8E}">
      <dgm:prSet/>
      <dgm:spPr/>
      <dgm:t>
        <a:bodyPr/>
        <a:lstStyle/>
        <a:p>
          <a:endParaRPr lang="en-US"/>
        </a:p>
      </dgm:t>
    </dgm:pt>
    <dgm:pt modelId="{0217A4FD-EC55-44E3-BD55-E412C9BC8F82}" type="sibTrans" cxnId="{5AF643A7-AA3D-4723-9A38-F578CB0D3D8E}">
      <dgm:prSet/>
      <dgm:spPr/>
      <dgm:t>
        <a:bodyPr/>
        <a:lstStyle/>
        <a:p>
          <a:endParaRPr lang="en-US"/>
        </a:p>
      </dgm:t>
    </dgm:pt>
    <dgm:pt modelId="{56CFD8BE-F2B2-45FD-B6EF-C605F6777524}">
      <dgm:prSet phldrT="[Text]" custT="1"/>
      <dgm:spPr>
        <a:solidFill>
          <a:schemeClr val="accent6">
            <a:lumMod val="40000"/>
            <a:lumOff val="60000"/>
          </a:schemeClr>
        </a:solidFill>
      </dgm:spPr>
      <dgm:t>
        <a:bodyPr/>
        <a:lstStyle/>
        <a:p>
          <a:r>
            <a:rPr lang="en-US" sz="1200" dirty="0" smtClean="0"/>
            <a:t>Grade 8</a:t>
          </a:r>
          <a:endParaRPr lang="en-US" sz="1200" dirty="0"/>
        </a:p>
      </dgm:t>
    </dgm:pt>
    <dgm:pt modelId="{75E8A54C-0166-461C-942B-F07D3BBFF60B}" type="parTrans" cxnId="{942C7C0D-5113-4D91-ACC4-95B182800ADC}">
      <dgm:prSet/>
      <dgm:spPr/>
      <dgm:t>
        <a:bodyPr/>
        <a:lstStyle/>
        <a:p>
          <a:endParaRPr lang="en-US"/>
        </a:p>
      </dgm:t>
    </dgm:pt>
    <dgm:pt modelId="{B2B260C9-8439-4324-A4FB-278AA9B4A831}" type="sibTrans" cxnId="{942C7C0D-5113-4D91-ACC4-95B182800ADC}">
      <dgm:prSet/>
      <dgm:spPr/>
      <dgm:t>
        <a:bodyPr/>
        <a:lstStyle/>
        <a:p>
          <a:endParaRPr lang="en-US"/>
        </a:p>
      </dgm:t>
    </dgm:pt>
    <dgm:pt modelId="{1F96E629-A6D2-40FA-A8D0-9FD93855262D}">
      <dgm:prSet phldrT="[Text]" custT="1"/>
      <dgm:spPr>
        <a:solidFill>
          <a:schemeClr val="accent3">
            <a:lumMod val="60000"/>
            <a:lumOff val="40000"/>
          </a:schemeClr>
        </a:solidFill>
      </dgm:spPr>
      <dgm:t>
        <a:bodyPr/>
        <a:lstStyle/>
        <a:p>
          <a:r>
            <a:rPr lang="en-US" sz="1200" dirty="0" smtClean="0"/>
            <a:t>Grade 5</a:t>
          </a:r>
          <a:endParaRPr lang="en-US" sz="1200" dirty="0"/>
        </a:p>
      </dgm:t>
    </dgm:pt>
    <dgm:pt modelId="{F75216FE-5F2C-4378-A3B7-C1D49F4ECAA6}" type="parTrans" cxnId="{C0B6EA98-6400-4430-A435-AE0800E4DC76}">
      <dgm:prSet/>
      <dgm:spPr/>
      <dgm:t>
        <a:bodyPr/>
        <a:lstStyle/>
        <a:p>
          <a:endParaRPr lang="en-US"/>
        </a:p>
      </dgm:t>
    </dgm:pt>
    <dgm:pt modelId="{58B961BF-10B0-4FEA-8706-6784DB888B15}" type="sibTrans" cxnId="{C0B6EA98-6400-4430-A435-AE0800E4DC76}">
      <dgm:prSet/>
      <dgm:spPr/>
      <dgm:t>
        <a:bodyPr/>
        <a:lstStyle/>
        <a:p>
          <a:endParaRPr lang="en-US"/>
        </a:p>
      </dgm:t>
    </dgm:pt>
    <dgm:pt modelId="{74E117CB-0544-4D55-877F-2C34C3E9E938}">
      <dgm:prSet phldrT="[Text]" custT="1"/>
      <dgm:spPr>
        <a:solidFill>
          <a:schemeClr val="accent3">
            <a:lumMod val="40000"/>
            <a:lumOff val="60000"/>
          </a:schemeClr>
        </a:solidFill>
      </dgm:spPr>
      <dgm:t>
        <a:bodyPr/>
        <a:lstStyle/>
        <a:p>
          <a:r>
            <a:rPr lang="en-US" sz="1200" dirty="0" smtClean="0"/>
            <a:t>Grade 6</a:t>
          </a:r>
          <a:endParaRPr lang="en-US" sz="1200" dirty="0"/>
        </a:p>
      </dgm:t>
    </dgm:pt>
    <dgm:pt modelId="{85432F11-4F6E-48CD-B176-709E12939C43}" type="parTrans" cxnId="{F9463A34-BA13-424C-B2B1-5F65870F83A0}">
      <dgm:prSet/>
      <dgm:spPr/>
      <dgm:t>
        <a:bodyPr/>
        <a:lstStyle/>
        <a:p>
          <a:endParaRPr lang="en-US"/>
        </a:p>
      </dgm:t>
    </dgm:pt>
    <dgm:pt modelId="{13E7282A-E4E0-4BBB-BE37-887933E04A63}" type="sibTrans" cxnId="{F9463A34-BA13-424C-B2B1-5F65870F83A0}">
      <dgm:prSet/>
      <dgm:spPr/>
      <dgm:t>
        <a:bodyPr/>
        <a:lstStyle/>
        <a:p>
          <a:endParaRPr lang="en-US"/>
        </a:p>
      </dgm:t>
    </dgm:pt>
    <dgm:pt modelId="{3B54FFE2-5E34-41A1-99EC-323FF1087395}">
      <dgm:prSet phldrT="[Text]" custT="1"/>
      <dgm:spPr>
        <a:solidFill>
          <a:schemeClr val="accent3">
            <a:lumMod val="20000"/>
            <a:lumOff val="80000"/>
          </a:schemeClr>
        </a:solidFill>
      </dgm:spPr>
      <dgm:t>
        <a:bodyPr/>
        <a:lstStyle/>
        <a:p>
          <a:r>
            <a:rPr lang="en-US" sz="1200" dirty="0" smtClean="0"/>
            <a:t>Grade 7</a:t>
          </a:r>
          <a:endParaRPr lang="en-US" sz="1200" dirty="0"/>
        </a:p>
      </dgm:t>
    </dgm:pt>
    <dgm:pt modelId="{CBDCB351-976D-42F0-A321-FF3F0F6FB08E}" type="parTrans" cxnId="{C76A8291-8126-4659-A678-1BCB306715D4}">
      <dgm:prSet/>
      <dgm:spPr/>
      <dgm:t>
        <a:bodyPr/>
        <a:lstStyle/>
        <a:p>
          <a:endParaRPr lang="en-US"/>
        </a:p>
      </dgm:t>
    </dgm:pt>
    <dgm:pt modelId="{C5DE7A5B-C51C-4F24-8540-A09450AC0EFD}" type="sibTrans" cxnId="{C76A8291-8126-4659-A678-1BCB306715D4}">
      <dgm:prSet/>
      <dgm:spPr/>
      <dgm:t>
        <a:bodyPr/>
        <a:lstStyle/>
        <a:p>
          <a:endParaRPr lang="en-US"/>
        </a:p>
      </dgm:t>
    </dgm:pt>
    <dgm:pt modelId="{235418DE-B370-4FF2-B593-A3DBE796C3AF}">
      <dgm:prSet phldrT="[Text]" custT="1"/>
      <dgm:spPr>
        <a:solidFill>
          <a:schemeClr val="accent5">
            <a:lumMod val="60000"/>
            <a:lumOff val="40000"/>
          </a:schemeClr>
        </a:solidFill>
      </dgm:spPr>
      <dgm:t>
        <a:bodyPr/>
        <a:lstStyle/>
        <a:p>
          <a:r>
            <a:rPr lang="en-US" sz="1200" dirty="0" smtClean="0"/>
            <a:t>Grade 9-12</a:t>
          </a:r>
          <a:endParaRPr lang="en-US" sz="1200" dirty="0"/>
        </a:p>
      </dgm:t>
    </dgm:pt>
    <dgm:pt modelId="{177C394F-15D1-4678-A4FB-34EA78388167}" type="parTrans" cxnId="{A56CFF48-F1C7-405B-BC92-237A452ABA49}">
      <dgm:prSet/>
      <dgm:spPr/>
      <dgm:t>
        <a:bodyPr/>
        <a:lstStyle/>
        <a:p>
          <a:endParaRPr lang="en-US"/>
        </a:p>
      </dgm:t>
    </dgm:pt>
    <dgm:pt modelId="{A9BA2FD0-0A00-4860-A3C1-34550B22CA5C}" type="sibTrans" cxnId="{A56CFF48-F1C7-405B-BC92-237A452ABA49}">
      <dgm:prSet/>
      <dgm:spPr/>
      <dgm:t>
        <a:bodyPr/>
        <a:lstStyle/>
        <a:p>
          <a:endParaRPr lang="en-US"/>
        </a:p>
      </dgm:t>
    </dgm:pt>
    <dgm:pt modelId="{6E66AEEE-762E-48CD-8F29-1BB735F596EF}" type="pres">
      <dgm:prSet presAssocID="{92C668B9-6D9A-47AB-975F-5F34323CE1C3}" presName="theList" presStyleCnt="0">
        <dgm:presLayoutVars>
          <dgm:dir/>
          <dgm:animLvl val="lvl"/>
          <dgm:resizeHandles val="exact"/>
        </dgm:presLayoutVars>
      </dgm:prSet>
      <dgm:spPr/>
      <dgm:t>
        <a:bodyPr/>
        <a:lstStyle/>
        <a:p>
          <a:endParaRPr lang="en-US"/>
        </a:p>
      </dgm:t>
    </dgm:pt>
    <dgm:pt modelId="{226E7B82-FA4A-4555-8A96-86BEB1F27B60}" type="pres">
      <dgm:prSet presAssocID="{E00B34B4-8474-49FC-AC76-51B5D2971A4B}" presName="compNode" presStyleCnt="0"/>
      <dgm:spPr/>
    </dgm:pt>
    <dgm:pt modelId="{02D9B559-8A57-41C8-9395-ADCC25B50038}" type="pres">
      <dgm:prSet presAssocID="{E00B34B4-8474-49FC-AC76-51B5D2971A4B}" presName="aNode" presStyleLbl="bgShp" presStyleIdx="0" presStyleCnt="10" custScaleX="57014"/>
      <dgm:spPr/>
      <dgm:t>
        <a:bodyPr/>
        <a:lstStyle/>
        <a:p>
          <a:endParaRPr lang="en-US"/>
        </a:p>
      </dgm:t>
    </dgm:pt>
    <dgm:pt modelId="{27DD8152-A277-4378-B341-12B8063B223B}" type="pres">
      <dgm:prSet presAssocID="{E00B34B4-8474-49FC-AC76-51B5D2971A4B}" presName="textNode" presStyleLbl="bgShp" presStyleIdx="0" presStyleCnt="10"/>
      <dgm:spPr/>
      <dgm:t>
        <a:bodyPr/>
        <a:lstStyle/>
        <a:p>
          <a:endParaRPr lang="en-US"/>
        </a:p>
      </dgm:t>
    </dgm:pt>
    <dgm:pt modelId="{306927F8-2C12-4DAD-8CC6-AEB27E5FBE4C}" type="pres">
      <dgm:prSet presAssocID="{E00B34B4-8474-49FC-AC76-51B5D2971A4B}" presName="compChildNode" presStyleCnt="0"/>
      <dgm:spPr/>
    </dgm:pt>
    <dgm:pt modelId="{44976DCD-6002-4BA3-9118-0B3688FA4E06}" type="pres">
      <dgm:prSet presAssocID="{E00B34B4-8474-49FC-AC76-51B5D2971A4B}" presName="theInnerList" presStyleCnt="0"/>
      <dgm:spPr/>
    </dgm:pt>
    <dgm:pt modelId="{D7A64486-6295-4562-93D0-76D4629EA118}" type="pres">
      <dgm:prSet presAssocID="{E00B34B4-8474-49FC-AC76-51B5D2971A4B}" presName="aSpace" presStyleCnt="0"/>
      <dgm:spPr/>
    </dgm:pt>
    <dgm:pt modelId="{DCA36CE8-46AC-4C9C-800D-E433083753E9}" type="pres">
      <dgm:prSet presAssocID="{086DDE12-2265-481A-82D1-43604E2D5284}" presName="compNode" presStyleCnt="0"/>
      <dgm:spPr/>
    </dgm:pt>
    <dgm:pt modelId="{1FF402B9-0FC6-4C51-A6D4-77377377729F}" type="pres">
      <dgm:prSet presAssocID="{086DDE12-2265-481A-82D1-43604E2D5284}" presName="aNode" presStyleLbl="bgShp" presStyleIdx="1" presStyleCnt="10" custScaleX="57923" custLinFactNeighborX="-5842"/>
      <dgm:spPr/>
      <dgm:t>
        <a:bodyPr/>
        <a:lstStyle/>
        <a:p>
          <a:endParaRPr lang="en-US"/>
        </a:p>
      </dgm:t>
    </dgm:pt>
    <dgm:pt modelId="{27361871-07C3-47F0-B6F1-32B5C7337ADF}" type="pres">
      <dgm:prSet presAssocID="{086DDE12-2265-481A-82D1-43604E2D5284}" presName="textNode" presStyleLbl="bgShp" presStyleIdx="1" presStyleCnt="10"/>
      <dgm:spPr/>
      <dgm:t>
        <a:bodyPr/>
        <a:lstStyle/>
        <a:p>
          <a:endParaRPr lang="en-US"/>
        </a:p>
      </dgm:t>
    </dgm:pt>
    <dgm:pt modelId="{21A5E27D-678D-47F8-80FC-9F6D679BE2D5}" type="pres">
      <dgm:prSet presAssocID="{086DDE12-2265-481A-82D1-43604E2D5284}" presName="compChildNode" presStyleCnt="0"/>
      <dgm:spPr/>
    </dgm:pt>
    <dgm:pt modelId="{3028EF1E-679F-4E3E-BF75-28A3BBEC9887}" type="pres">
      <dgm:prSet presAssocID="{086DDE12-2265-481A-82D1-43604E2D5284}" presName="theInnerList" presStyleCnt="0"/>
      <dgm:spPr/>
    </dgm:pt>
    <dgm:pt modelId="{3992A181-4327-4F0E-8D60-40DD52494FC8}" type="pres">
      <dgm:prSet presAssocID="{086DDE12-2265-481A-82D1-43604E2D5284}" presName="aSpace" presStyleCnt="0"/>
      <dgm:spPr/>
    </dgm:pt>
    <dgm:pt modelId="{297336E7-ECFE-43D7-A93D-55FF53B8B5DC}" type="pres">
      <dgm:prSet presAssocID="{985F63AC-3ED9-44F1-84C3-1E1DC24083AC}" presName="compNode" presStyleCnt="0"/>
      <dgm:spPr/>
    </dgm:pt>
    <dgm:pt modelId="{D759C0C8-B552-492D-B779-7E9624979ADF}" type="pres">
      <dgm:prSet presAssocID="{985F63AC-3ED9-44F1-84C3-1E1DC24083AC}" presName="aNode" presStyleLbl="bgShp" presStyleIdx="2" presStyleCnt="10" custScaleX="65101" custLinFactNeighborX="-12312"/>
      <dgm:spPr/>
      <dgm:t>
        <a:bodyPr/>
        <a:lstStyle/>
        <a:p>
          <a:endParaRPr lang="en-US"/>
        </a:p>
      </dgm:t>
    </dgm:pt>
    <dgm:pt modelId="{3DF0633A-B59D-4747-9845-A78D28D9C1ED}" type="pres">
      <dgm:prSet presAssocID="{985F63AC-3ED9-44F1-84C3-1E1DC24083AC}" presName="textNode" presStyleLbl="bgShp" presStyleIdx="2" presStyleCnt="10"/>
      <dgm:spPr/>
      <dgm:t>
        <a:bodyPr/>
        <a:lstStyle/>
        <a:p>
          <a:endParaRPr lang="en-US"/>
        </a:p>
      </dgm:t>
    </dgm:pt>
    <dgm:pt modelId="{831F7E57-D3C0-4F80-BA6E-38AA111AADF6}" type="pres">
      <dgm:prSet presAssocID="{985F63AC-3ED9-44F1-84C3-1E1DC24083AC}" presName="compChildNode" presStyleCnt="0"/>
      <dgm:spPr/>
    </dgm:pt>
    <dgm:pt modelId="{E73869FC-AC15-4063-AAFA-3DAC3FD19B2A}" type="pres">
      <dgm:prSet presAssocID="{985F63AC-3ED9-44F1-84C3-1E1DC24083AC}" presName="theInnerList" presStyleCnt="0"/>
      <dgm:spPr/>
    </dgm:pt>
    <dgm:pt modelId="{FD96B74C-D7CC-4A61-B351-A10C6A6E620B}" type="pres">
      <dgm:prSet presAssocID="{985F63AC-3ED9-44F1-84C3-1E1DC24083AC}" presName="aSpace" presStyleCnt="0"/>
      <dgm:spPr/>
    </dgm:pt>
    <dgm:pt modelId="{B35E98FA-5EA5-43B3-BC8D-997FC5F49224}" type="pres">
      <dgm:prSet presAssocID="{0B0E3068-E814-4921-80AB-EA6334EC6FBD}" presName="compNode" presStyleCnt="0"/>
      <dgm:spPr/>
    </dgm:pt>
    <dgm:pt modelId="{B6230618-E5F9-491D-BEB2-BF14D8AF0D9C}" type="pres">
      <dgm:prSet presAssocID="{0B0E3068-E814-4921-80AB-EA6334EC6FBD}" presName="aNode" presStyleLbl="bgShp" presStyleIdx="3" presStyleCnt="10" custScaleX="51762" custLinFactNeighborX="-14171"/>
      <dgm:spPr/>
      <dgm:t>
        <a:bodyPr/>
        <a:lstStyle/>
        <a:p>
          <a:endParaRPr lang="en-US"/>
        </a:p>
      </dgm:t>
    </dgm:pt>
    <dgm:pt modelId="{D0E52157-581D-40A9-B5C8-FD402E704541}" type="pres">
      <dgm:prSet presAssocID="{0B0E3068-E814-4921-80AB-EA6334EC6FBD}" presName="textNode" presStyleLbl="bgShp" presStyleIdx="3" presStyleCnt="10"/>
      <dgm:spPr/>
      <dgm:t>
        <a:bodyPr/>
        <a:lstStyle/>
        <a:p>
          <a:endParaRPr lang="en-US"/>
        </a:p>
      </dgm:t>
    </dgm:pt>
    <dgm:pt modelId="{64E119C7-6B7C-42D4-B424-23AC7506CB84}" type="pres">
      <dgm:prSet presAssocID="{0B0E3068-E814-4921-80AB-EA6334EC6FBD}" presName="compChildNode" presStyleCnt="0"/>
      <dgm:spPr/>
    </dgm:pt>
    <dgm:pt modelId="{3F237DF3-13EB-4F0E-9A99-DFADBFFA61AF}" type="pres">
      <dgm:prSet presAssocID="{0B0E3068-E814-4921-80AB-EA6334EC6FBD}" presName="theInnerList" presStyleCnt="0"/>
      <dgm:spPr/>
    </dgm:pt>
    <dgm:pt modelId="{5F5F406E-8317-4AE5-8F41-4AD9F9C63B0D}" type="pres">
      <dgm:prSet presAssocID="{0B0E3068-E814-4921-80AB-EA6334EC6FBD}" presName="aSpace" presStyleCnt="0"/>
      <dgm:spPr/>
    </dgm:pt>
    <dgm:pt modelId="{24F864D0-6712-4902-8BE2-9FFFDA334EA8}" type="pres">
      <dgm:prSet presAssocID="{9350FF2B-E1DE-4C23-8030-DFD76E62491D}" presName="compNode" presStyleCnt="0"/>
      <dgm:spPr/>
    </dgm:pt>
    <dgm:pt modelId="{7E7F8760-FAA7-461C-9BC0-54C669FAA397}" type="pres">
      <dgm:prSet presAssocID="{9350FF2B-E1DE-4C23-8030-DFD76E62491D}" presName="aNode" presStyleLbl="bgShp" presStyleIdx="4" presStyleCnt="10" custScaleX="58553" custLinFactNeighborX="-20376"/>
      <dgm:spPr/>
      <dgm:t>
        <a:bodyPr/>
        <a:lstStyle/>
        <a:p>
          <a:endParaRPr lang="en-US"/>
        </a:p>
      </dgm:t>
    </dgm:pt>
    <dgm:pt modelId="{94BC720D-6343-4251-96D9-CA6C2EFBCB0D}" type="pres">
      <dgm:prSet presAssocID="{9350FF2B-E1DE-4C23-8030-DFD76E62491D}" presName="textNode" presStyleLbl="bgShp" presStyleIdx="4" presStyleCnt="10"/>
      <dgm:spPr/>
      <dgm:t>
        <a:bodyPr/>
        <a:lstStyle/>
        <a:p>
          <a:endParaRPr lang="en-US"/>
        </a:p>
      </dgm:t>
    </dgm:pt>
    <dgm:pt modelId="{C0719DBA-8A62-432E-AD5E-E3476BCDD2F3}" type="pres">
      <dgm:prSet presAssocID="{9350FF2B-E1DE-4C23-8030-DFD76E62491D}" presName="compChildNode" presStyleCnt="0"/>
      <dgm:spPr/>
    </dgm:pt>
    <dgm:pt modelId="{5F8E68DF-2076-45DD-8EE8-5781CEDE8CE4}" type="pres">
      <dgm:prSet presAssocID="{9350FF2B-E1DE-4C23-8030-DFD76E62491D}" presName="theInnerList" presStyleCnt="0"/>
      <dgm:spPr/>
    </dgm:pt>
    <dgm:pt modelId="{B6BBA19F-A4DD-4733-9A00-1E988623801B}" type="pres">
      <dgm:prSet presAssocID="{9350FF2B-E1DE-4C23-8030-DFD76E62491D}" presName="aSpace" presStyleCnt="0"/>
      <dgm:spPr/>
    </dgm:pt>
    <dgm:pt modelId="{8E7B8C76-AEA7-42A7-B8C3-80F28B9F6E49}" type="pres">
      <dgm:prSet presAssocID="{1F96E629-A6D2-40FA-A8D0-9FD93855262D}" presName="compNode" presStyleCnt="0"/>
      <dgm:spPr/>
    </dgm:pt>
    <dgm:pt modelId="{4A903E5A-9B99-4EFF-BB71-9B6528988FDF}" type="pres">
      <dgm:prSet presAssocID="{1F96E629-A6D2-40FA-A8D0-9FD93855262D}" presName="aNode" presStyleLbl="bgShp" presStyleIdx="5" presStyleCnt="10" custScaleX="56514" custLinFactNeighborX="-21581" custLinFactNeighborY="-1266"/>
      <dgm:spPr/>
      <dgm:t>
        <a:bodyPr/>
        <a:lstStyle/>
        <a:p>
          <a:endParaRPr lang="en-US"/>
        </a:p>
      </dgm:t>
    </dgm:pt>
    <dgm:pt modelId="{966C8242-18BE-4417-A224-DD0B1123FFFF}" type="pres">
      <dgm:prSet presAssocID="{1F96E629-A6D2-40FA-A8D0-9FD93855262D}" presName="textNode" presStyleLbl="bgShp" presStyleIdx="5" presStyleCnt="10"/>
      <dgm:spPr/>
      <dgm:t>
        <a:bodyPr/>
        <a:lstStyle/>
        <a:p>
          <a:endParaRPr lang="en-US"/>
        </a:p>
      </dgm:t>
    </dgm:pt>
    <dgm:pt modelId="{BEF9AB84-43AE-4B2D-886E-7C0D42F6FBB8}" type="pres">
      <dgm:prSet presAssocID="{1F96E629-A6D2-40FA-A8D0-9FD93855262D}" presName="compChildNode" presStyleCnt="0"/>
      <dgm:spPr/>
    </dgm:pt>
    <dgm:pt modelId="{BA594AB5-752C-437B-909E-D97D6C487149}" type="pres">
      <dgm:prSet presAssocID="{1F96E629-A6D2-40FA-A8D0-9FD93855262D}" presName="theInnerList" presStyleCnt="0"/>
      <dgm:spPr/>
    </dgm:pt>
    <dgm:pt modelId="{6302B830-496B-47B6-9EF6-0D952DF76512}" type="pres">
      <dgm:prSet presAssocID="{1F96E629-A6D2-40FA-A8D0-9FD93855262D}" presName="aSpace" presStyleCnt="0"/>
      <dgm:spPr/>
    </dgm:pt>
    <dgm:pt modelId="{A024AD74-9B57-4594-861E-8919C6500B47}" type="pres">
      <dgm:prSet presAssocID="{74E117CB-0544-4D55-877F-2C34C3E9E938}" presName="compNode" presStyleCnt="0"/>
      <dgm:spPr/>
    </dgm:pt>
    <dgm:pt modelId="{55F158A7-982F-4F07-B891-9B48D5F3560C}" type="pres">
      <dgm:prSet presAssocID="{74E117CB-0544-4D55-877F-2C34C3E9E938}" presName="aNode" presStyleLbl="bgShp" presStyleIdx="6" presStyleCnt="10" custScaleX="57641" custLinFactNeighborX="-25168"/>
      <dgm:spPr/>
      <dgm:t>
        <a:bodyPr/>
        <a:lstStyle/>
        <a:p>
          <a:endParaRPr lang="en-US"/>
        </a:p>
      </dgm:t>
    </dgm:pt>
    <dgm:pt modelId="{79C1E922-0985-4981-B6CF-4109BE2925DC}" type="pres">
      <dgm:prSet presAssocID="{74E117CB-0544-4D55-877F-2C34C3E9E938}" presName="textNode" presStyleLbl="bgShp" presStyleIdx="6" presStyleCnt="10"/>
      <dgm:spPr/>
      <dgm:t>
        <a:bodyPr/>
        <a:lstStyle/>
        <a:p>
          <a:endParaRPr lang="en-US"/>
        </a:p>
      </dgm:t>
    </dgm:pt>
    <dgm:pt modelId="{96C1195B-567A-4C30-BE55-C105CCC8787A}" type="pres">
      <dgm:prSet presAssocID="{74E117CB-0544-4D55-877F-2C34C3E9E938}" presName="compChildNode" presStyleCnt="0"/>
      <dgm:spPr/>
    </dgm:pt>
    <dgm:pt modelId="{B9507EE4-84B1-482C-9AFB-67C4797B0A20}" type="pres">
      <dgm:prSet presAssocID="{74E117CB-0544-4D55-877F-2C34C3E9E938}" presName="theInnerList" presStyleCnt="0"/>
      <dgm:spPr/>
    </dgm:pt>
    <dgm:pt modelId="{988BF007-F687-4A03-A770-89A433C7090A}" type="pres">
      <dgm:prSet presAssocID="{74E117CB-0544-4D55-877F-2C34C3E9E938}" presName="aSpace" presStyleCnt="0"/>
      <dgm:spPr/>
    </dgm:pt>
    <dgm:pt modelId="{A771F44E-2932-45F0-A082-9C63B1B2EC7E}" type="pres">
      <dgm:prSet presAssocID="{3B54FFE2-5E34-41A1-99EC-323FF1087395}" presName="compNode" presStyleCnt="0"/>
      <dgm:spPr/>
    </dgm:pt>
    <dgm:pt modelId="{A5E06FD9-DCB2-4A88-8F99-C928D88098A9}" type="pres">
      <dgm:prSet presAssocID="{3B54FFE2-5E34-41A1-99EC-323FF1087395}" presName="aNode" presStyleLbl="bgShp" presStyleIdx="7" presStyleCnt="10" custScaleX="61643" custLinFactNeighborX="-26236"/>
      <dgm:spPr/>
      <dgm:t>
        <a:bodyPr/>
        <a:lstStyle/>
        <a:p>
          <a:endParaRPr lang="en-US"/>
        </a:p>
      </dgm:t>
    </dgm:pt>
    <dgm:pt modelId="{E94FACD5-D940-4BE8-B559-5B10D48E366A}" type="pres">
      <dgm:prSet presAssocID="{3B54FFE2-5E34-41A1-99EC-323FF1087395}" presName="textNode" presStyleLbl="bgShp" presStyleIdx="7" presStyleCnt="10"/>
      <dgm:spPr/>
      <dgm:t>
        <a:bodyPr/>
        <a:lstStyle/>
        <a:p>
          <a:endParaRPr lang="en-US"/>
        </a:p>
      </dgm:t>
    </dgm:pt>
    <dgm:pt modelId="{AB1B8518-18D1-4340-A5AB-1136A49A75CE}" type="pres">
      <dgm:prSet presAssocID="{3B54FFE2-5E34-41A1-99EC-323FF1087395}" presName="compChildNode" presStyleCnt="0"/>
      <dgm:spPr/>
    </dgm:pt>
    <dgm:pt modelId="{B7159115-AD8A-4767-9394-84655D9CCE55}" type="pres">
      <dgm:prSet presAssocID="{3B54FFE2-5E34-41A1-99EC-323FF1087395}" presName="theInnerList" presStyleCnt="0"/>
      <dgm:spPr/>
    </dgm:pt>
    <dgm:pt modelId="{20B9171D-495C-45FF-99B8-73F0BE46CE0D}" type="pres">
      <dgm:prSet presAssocID="{3B54FFE2-5E34-41A1-99EC-323FF1087395}" presName="aSpace" presStyleCnt="0"/>
      <dgm:spPr/>
    </dgm:pt>
    <dgm:pt modelId="{24E7ABF5-01C6-418F-90C5-55D3CA84ECB6}" type="pres">
      <dgm:prSet presAssocID="{56CFD8BE-F2B2-45FD-B6EF-C605F6777524}" presName="compNode" presStyleCnt="0"/>
      <dgm:spPr/>
    </dgm:pt>
    <dgm:pt modelId="{86348904-89C6-4DFC-834A-A75930561BA2}" type="pres">
      <dgm:prSet presAssocID="{56CFD8BE-F2B2-45FD-B6EF-C605F6777524}" presName="aNode" presStyleLbl="bgShp" presStyleIdx="8" presStyleCnt="10" custScaleX="59066" custLinFactNeighborX="-27415"/>
      <dgm:spPr/>
      <dgm:t>
        <a:bodyPr/>
        <a:lstStyle/>
        <a:p>
          <a:endParaRPr lang="en-US"/>
        </a:p>
      </dgm:t>
    </dgm:pt>
    <dgm:pt modelId="{502BB165-E538-4035-9C69-B240E69C57BB}" type="pres">
      <dgm:prSet presAssocID="{56CFD8BE-F2B2-45FD-B6EF-C605F6777524}" presName="textNode" presStyleLbl="bgShp" presStyleIdx="8" presStyleCnt="10"/>
      <dgm:spPr/>
      <dgm:t>
        <a:bodyPr/>
        <a:lstStyle/>
        <a:p>
          <a:endParaRPr lang="en-US"/>
        </a:p>
      </dgm:t>
    </dgm:pt>
    <dgm:pt modelId="{54964BE6-94F0-45DC-8D5F-148D99BE038A}" type="pres">
      <dgm:prSet presAssocID="{56CFD8BE-F2B2-45FD-B6EF-C605F6777524}" presName="compChildNode" presStyleCnt="0"/>
      <dgm:spPr/>
    </dgm:pt>
    <dgm:pt modelId="{DDB518F1-6E9F-4880-A8BB-B8772B5B99C9}" type="pres">
      <dgm:prSet presAssocID="{56CFD8BE-F2B2-45FD-B6EF-C605F6777524}" presName="theInnerList" presStyleCnt="0"/>
      <dgm:spPr/>
    </dgm:pt>
    <dgm:pt modelId="{7F80AD85-1068-4749-8FBD-395F6E54F90C}" type="pres">
      <dgm:prSet presAssocID="{56CFD8BE-F2B2-45FD-B6EF-C605F6777524}" presName="aSpace" presStyleCnt="0"/>
      <dgm:spPr/>
    </dgm:pt>
    <dgm:pt modelId="{179E1FF6-D704-4760-9B8D-7378DA0CB0A0}" type="pres">
      <dgm:prSet presAssocID="{235418DE-B370-4FF2-B593-A3DBE796C3AF}" presName="compNode" presStyleCnt="0"/>
      <dgm:spPr/>
    </dgm:pt>
    <dgm:pt modelId="{017BB4AD-6123-410B-9E09-C62B157311E0}" type="pres">
      <dgm:prSet presAssocID="{235418DE-B370-4FF2-B593-A3DBE796C3AF}" presName="aNode" presStyleLbl="bgShp" presStyleIdx="9" presStyleCnt="10" custScaleX="212201" custLinFactNeighborX="-26839"/>
      <dgm:spPr/>
      <dgm:t>
        <a:bodyPr/>
        <a:lstStyle/>
        <a:p>
          <a:endParaRPr lang="en-US"/>
        </a:p>
      </dgm:t>
    </dgm:pt>
    <dgm:pt modelId="{EC8FA1C2-291D-4A17-8A8D-10023D34906B}" type="pres">
      <dgm:prSet presAssocID="{235418DE-B370-4FF2-B593-A3DBE796C3AF}" presName="textNode" presStyleLbl="bgShp" presStyleIdx="9" presStyleCnt="10"/>
      <dgm:spPr/>
      <dgm:t>
        <a:bodyPr/>
        <a:lstStyle/>
        <a:p>
          <a:endParaRPr lang="en-US"/>
        </a:p>
      </dgm:t>
    </dgm:pt>
    <dgm:pt modelId="{1B3498BA-9843-428A-B636-B381071FDE67}" type="pres">
      <dgm:prSet presAssocID="{235418DE-B370-4FF2-B593-A3DBE796C3AF}" presName="compChildNode" presStyleCnt="0"/>
      <dgm:spPr/>
    </dgm:pt>
    <dgm:pt modelId="{7A576A1B-15B8-434E-BE53-5660FE4D4EAA}" type="pres">
      <dgm:prSet presAssocID="{235418DE-B370-4FF2-B593-A3DBE796C3AF}" presName="theInnerList" presStyleCnt="0"/>
      <dgm:spPr/>
    </dgm:pt>
  </dgm:ptLst>
  <dgm:cxnLst>
    <dgm:cxn modelId="{1E6C600C-A253-4D0B-8E2D-59EBF44234E8}" type="presOf" srcId="{086DDE12-2265-481A-82D1-43604E2D5284}" destId="{1FF402B9-0FC6-4C51-A6D4-77377377729F}" srcOrd="0" destOrd="0" presId="urn:microsoft.com/office/officeart/2005/8/layout/lProcess2"/>
    <dgm:cxn modelId="{605A7457-7DA0-4C5F-ADD6-386707245251}" type="presOf" srcId="{74E117CB-0544-4D55-877F-2C34C3E9E938}" destId="{79C1E922-0985-4981-B6CF-4109BE2925DC}" srcOrd="1" destOrd="0" presId="urn:microsoft.com/office/officeart/2005/8/layout/lProcess2"/>
    <dgm:cxn modelId="{942C7C0D-5113-4D91-ACC4-95B182800ADC}" srcId="{92C668B9-6D9A-47AB-975F-5F34323CE1C3}" destId="{56CFD8BE-F2B2-45FD-B6EF-C605F6777524}" srcOrd="8" destOrd="0" parTransId="{75E8A54C-0166-461C-942B-F07D3BBFF60B}" sibTransId="{B2B260C9-8439-4324-A4FB-278AA9B4A831}"/>
    <dgm:cxn modelId="{A2AAB905-0BCB-46C5-AEA2-8100B381FFF3}" type="presOf" srcId="{E00B34B4-8474-49FC-AC76-51B5D2971A4B}" destId="{27DD8152-A277-4378-B341-12B8063B223B}" srcOrd="1" destOrd="0" presId="urn:microsoft.com/office/officeart/2005/8/layout/lProcess2"/>
    <dgm:cxn modelId="{47EB346B-4569-4C5A-B3B3-7C6BB35DDC6D}" type="presOf" srcId="{0B0E3068-E814-4921-80AB-EA6334EC6FBD}" destId="{B6230618-E5F9-491D-BEB2-BF14D8AF0D9C}" srcOrd="0" destOrd="0" presId="urn:microsoft.com/office/officeart/2005/8/layout/lProcess2"/>
    <dgm:cxn modelId="{9E8BB205-2166-40EB-ABDA-5C8674510427}" type="presOf" srcId="{086DDE12-2265-481A-82D1-43604E2D5284}" destId="{27361871-07C3-47F0-B6F1-32B5C7337ADF}" srcOrd="1" destOrd="0" presId="urn:microsoft.com/office/officeart/2005/8/layout/lProcess2"/>
    <dgm:cxn modelId="{C76A8291-8126-4659-A678-1BCB306715D4}" srcId="{92C668B9-6D9A-47AB-975F-5F34323CE1C3}" destId="{3B54FFE2-5E34-41A1-99EC-323FF1087395}" srcOrd="7" destOrd="0" parTransId="{CBDCB351-976D-42F0-A321-FF3F0F6FB08E}" sibTransId="{C5DE7A5B-C51C-4F24-8540-A09450AC0EFD}"/>
    <dgm:cxn modelId="{C3D90E02-477C-40A8-BF5F-090B9F6D948F}" type="presOf" srcId="{235418DE-B370-4FF2-B593-A3DBE796C3AF}" destId="{EC8FA1C2-291D-4A17-8A8D-10023D34906B}" srcOrd="1" destOrd="0" presId="urn:microsoft.com/office/officeart/2005/8/layout/lProcess2"/>
    <dgm:cxn modelId="{1CDD2FDC-1160-429E-9C06-6587C32693E3}" type="presOf" srcId="{3B54FFE2-5E34-41A1-99EC-323FF1087395}" destId="{E94FACD5-D940-4BE8-B559-5B10D48E366A}" srcOrd="1" destOrd="0" presId="urn:microsoft.com/office/officeart/2005/8/layout/lProcess2"/>
    <dgm:cxn modelId="{5FD36870-0CFF-48A0-AD5A-8B55FB546598}" type="presOf" srcId="{56CFD8BE-F2B2-45FD-B6EF-C605F6777524}" destId="{502BB165-E538-4035-9C69-B240E69C57BB}" srcOrd="1" destOrd="0" presId="urn:microsoft.com/office/officeart/2005/8/layout/lProcess2"/>
    <dgm:cxn modelId="{5AF643A7-AA3D-4723-9A38-F578CB0D3D8E}" srcId="{92C668B9-6D9A-47AB-975F-5F34323CE1C3}" destId="{9350FF2B-E1DE-4C23-8030-DFD76E62491D}" srcOrd="4" destOrd="0" parTransId="{F0F728DB-F429-4C3B-8979-6247B5C884F7}" sibTransId="{0217A4FD-EC55-44E3-BD55-E412C9BC8F82}"/>
    <dgm:cxn modelId="{B897782E-7542-4152-AD1C-E21592DAAD0A}" srcId="{92C668B9-6D9A-47AB-975F-5F34323CE1C3}" destId="{086DDE12-2265-481A-82D1-43604E2D5284}" srcOrd="1" destOrd="0" parTransId="{4E352451-D4A5-4E7A-8250-E0BAB261972E}" sibTransId="{963CEC52-BA99-4AA9-9EC8-D10BC481AF53}"/>
    <dgm:cxn modelId="{A56CFF48-F1C7-405B-BC92-237A452ABA49}" srcId="{92C668B9-6D9A-47AB-975F-5F34323CE1C3}" destId="{235418DE-B370-4FF2-B593-A3DBE796C3AF}" srcOrd="9" destOrd="0" parTransId="{177C394F-15D1-4678-A4FB-34EA78388167}" sibTransId="{A9BA2FD0-0A00-4860-A3C1-34550B22CA5C}"/>
    <dgm:cxn modelId="{043D47CC-FD8B-45E0-943F-CA169B165818}" srcId="{92C668B9-6D9A-47AB-975F-5F34323CE1C3}" destId="{E00B34B4-8474-49FC-AC76-51B5D2971A4B}" srcOrd="0" destOrd="0" parTransId="{F73C381E-4637-4175-9C32-FC15F634E122}" sibTransId="{FAA306D5-7AC0-4D5E-8A88-D326098E3D4F}"/>
    <dgm:cxn modelId="{E3C38835-AE8C-43E9-80F0-AA47E3C0E8FC}" type="presOf" srcId="{1F96E629-A6D2-40FA-A8D0-9FD93855262D}" destId="{4A903E5A-9B99-4EFF-BB71-9B6528988FDF}" srcOrd="0" destOrd="0" presId="urn:microsoft.com/office/officeart/2005/8/layout/lProcess2"/>
    <dgm:cxn modelId="{64A6B247-2CDA-49AD-9F52-693C7297A4EF}" type="presOf" srcId="{3B54FFE2-5E34-41A1-99EC-323FF1087395}" destId="{A5E06FD9-DCB2-4A88-8F99-C928D88098A9}" srcOrd="0" destOrd="0" presId="urn:microsoft.com/office/officeart/2005/8/layout/lProcess2"/>
    <dgm:cxn modelId="{B1500A46-5EC4-4955-9D82-202A0E373DF0}" type="presOf" srcId="{9350FF2B-E1DE-4C23-8030-DFD76E62491D}" destId="{7E7F8760-FAA7-461C-9BC0-54C669FAA397}" srcOrd="0" destOrd="0" presId="urn:microsoft.com/office/officeart/2005/8/layout/lProcess2"/>
    <dgm:cxn modelId="{7964304B-2C28-467A-8781-6FAC59E9DA85}" type="presOf" srcId="{235418DE-B370-4FF2-B593-A3DBE796C3AF}" destId="{017BB4AD-6123-410B-9E09-C62B157311E0}" srcOrd="0" destOrd="0" presId="urn:microsoft.com/office/officeart/2005/8/layout/lProcess2"/>
    <dgm:cxn modelId="{D2140C1E-9E03-4E01-97AC-CD6F64E315E7}" type="presOf" srcId="{9350FF2B-E1DE-4C23-8030-DFD76E62491D}" destId="{94BC720D-6343-4251-96D9-CA6C2EFBCB0D}" srcOrd="1" destOrd="0" presId="urn:microsoft.com/office/officeart/2005/8/layout/lProcess2"/>
    <dgm:cxn modelId="{12A30DB2-ACEE-4B05-B921-D0FF80850135}" type="presOf" srcId="{56CFD8BE-F2B2-45FD-B6EF-C605F6777524}" destId="{86348904-89C6-4DFC-834A-A75930561BA2}" srcOrd="0" destOrd="0" presId="urn:microsoft.com/office/officeart/2005/8/layout/lProcess2"/>
    <dgm:cxn modelId="{32513FBF-1482-4302-B050-E43DE3DF601B}" type="presOf" srcId="{92C668B9-6D9A-47AB-975F-5F34323CE1C3}" destId="{6E66AEEE-762E-48CD-8F29-1BB735F596EF}" srcOrd="0" destOrd="0" presId="urn:microsoft.com/office/officeart/2005/8/layout/lProcess2"/>
    <dgm:cxn modelId="{47007A5C-7684-47B6-A7D5-F04A6C1919FB}" type="presOf" srcId="{0B0E3068-E814-4921-80AB-EA6334EC6FBD}" destId="{D0E52157-581D-40A9-B5C8-FD402E704541}" srcOrd="1" destOrd="0" presId="urn:microsoft.com/office/officeart/2005/8/layout/lProcess2"/>
    <dgm:cxn modelId="{5BA6B288-C1DF-4B23-96E1-C84CB4246C4C}" type="presOf" srcId="{985F63AC-3ED9-44F1-84C3-1E1DC24083AC}" destId="{D759C0C8-B552-492D-B779-7E9624979ADF}" srcOrd="0" destOrd="0" presId="urn:microsoft.com/office/officeart/2005/8/layout/lProcess2"/>
    <dgm:cxn modelId="{1B8BCC75-337B-4DC3-AE9C-ED4A8347705F}" type="presOf" srcId="{985F63AC-3ED9-44F1-84C3-1E1DC24083AC}" destId="{3DF0633A-B59D-4747-9845-A78D28D9C1ED}" srcOrd="1" destOrd="0" presId="urn:microsoft.com/office/officeart/2005/8/layout/lProcess2"/>
    <dgm:cxn modelId="{0DF7E786-5295-4245-9DB0-D19EF0644AE3}" type="presOf" srcId="{E00B34B4-8474-49FC-AC76-51B5D2971A4B}" destId="{02D9B559-8A57-41C8-9395-ADCC25B50038}" srcOrd="0" destOrd="0" presId="urn:microsoft.com/office/officeart/2005/8/layout/lProcess2"/>
    <dgm:cxn modelId="{C0B6EA98-6400-4430-A435-AE0800E4DC76}" srcId="{92C668B9-6D9A-47AB-975F-5F34323CE1C3}" destId="{1F96E629-A6D2-40FA-A8D0-9FD93855262D}" srcOrd="5" destOrd="0" parTransId="{F75216FE-5F2C-4378-A3B7-C1D49F4ECAA6}" sibTransId="{58B961BF-10B0-4FEA-8706-6784DB888B15}"/>
    <dgm:cxn modelId="{80CC003E-0183-4BBA-91C9-CD8B20D1291C}" type="presOf" srcId="{74E117CB-0544-4D55-877F-2C34C3E9E938}" destId="{55F158A7-982F-4F07-B891-9B48D5F3560C}" srcOrd="0" destOrd="0" presId="urn:microsoft.com/office/officeart/2005/8/layout/lProcess2"/>
    <dgm:cxn modelId="{5F630701-16F7-4C22-89BF-3E64829CB4FE}" srcId="{92C668B9-6D9A-47AB-975F-5F34323CE1C3}" destId="{0B0E3068-E814-4921-80AB-EA6334EC6FBD}" srcOrd="3" destOrd="0" parTransId="{C10808A4-381E-4B26-8715-167B968996BF}" sibTransId="{19B39E8A-8705-4E6F-918A-BB76C0C5980E}"/>
    <dgm:cxn modelId="{4956F9D7-C3AA-47C4-8E8C-5EAE23DBC81E}" type="presOf" srcId="{1F96E629-A6D2-40FA-A8D0-9FD93855262D}" destId="{966C8242-18BE-4417-A224-DD0B1123FFFF}" srcOrd="1" destOrd="0" presId="urn:microsoft.com/office/officeart/2005/8/layout/lProcess2"/>
    <dgm:cxn modelId="{F9463A34-BA13-424C-B2B1-5F65870F83A0}" srcId="{92C668B9-6D9A-47AB-975F-5F34323CE1C3}" destId="{74E117CB-0544-4D55-877F-2C34C3E9E938}" srcOrd="6" destOrd="0" parTransId="{85432F11-4F6E-48CD-B176-709E12939C43}" sibTransId="{13E7282A-E4E0-4BBB-BE37-887933E04A63}"/>
    <dgm:cxn modelId="{54479129-3280-4FAF-82D7-97B946EA88D8}" srcId="{92C668B9-6D9A-47AB-975F-5F34323CE1C3}" destId="{985F63AC-3ED9-44F1-84C3-1E1DC24083AC}" srcOrd="2" destOrd="0" parTransId="{68F1A48C-3911-415D-8936-98D13140D8A8}" sibTransId="{C186ACD5-60D9-4FD4-A267-CDB9B69556AF}"/>
    <dgm:cxn modelId="{4A052E77-7097-4D2C-90E1-97BFF686984A}" type="presParOf" srcId="{6E66AEEE-762E-48CD-8F29-1BB735F596EF}" destId="{226E7B82-FA4A-4555-8A96-86BEB1F27B60}" srcOrd="0" destOrd="0" presId="urn:microsoft.com/office/officeart/2005/8/layout/lProcess2"/>
    <dgm:cxn modelId="{FE4B5A0A-799C-4370-B8BA-EC050FB380FD}" type="presParOf" srcId="{226E7B82-FA4A-4555-8A96-86BEB1F27B60}" destId="{02D9B559-8A57-41C8-9395-ADCC25B50038}" srcOrd="0" destOrd="0" presId="urn:microsoft.com/office/officeart/2005/8/layout/lProcess2"/>
    <dgm:cxn modelId="{A0EA9818-DD6F-4F40-B27F-256164EA0B0B}" type="presParOf" srcId="{226E7B82-FA4A-4555-8A96-86BEB1F27B60}" destId="{27DD8152-A277-4378-B341-12B8063B223B}" srcOrd="1" destOrd="0" presId="urn:microsoft.com/office/officeart/2005/8/layout/lProcess2"/>
    <dgm:cxn modelId="{812A13A5-103E-467B-8A83-82724023C3A6}" type="presParOf" srcId="{226E7B82-FA4A-4555-8A96-86BEB1F27B60}" destId="{306927F8-2C12-4DAD-8CC6-AEB27E5FBE4C}" srcOrd="2" destOrd="0" presId="urn:microsoft.com/office/officeart/2005/8/layout/lProcess2"/>
    <dgm:cxn modelId="{78423DD0-E10F-4F94-944E-D45B8D08D170}" type="presParOf" srcId="{306927F8-2C12-4DAD-8CC6-AEB27E5FBE4C}" destId="{44976DCD-6002-4BA3-9118-0B3688FA4E06}" srcOrd="0" destOrd="0" presId="urn:microsoft.com/office/officeart/2005/8/layout/lProcess2"/>
    <dgm:cxn modelId="{3011248C-E3F4-46C3-9576-9FC929BB2AF7}" type="presParOf" srcId="{6E66AEEE-762E-48CD-8F29-1BB735F596EF}" destId="{D7A64486-6295-4562-93D0-76D4629EA118}" srcOrd="1" destOrd="0" presId="urn:microsoft.com/office/officeart/2005/8/layout/lProcess2"/>
    <dgm:cxn modelId="{3EE73650-4198-48F7-8B71-8FAFF8A88E0E}" type="presParOf" srcId="{6E66AEEE-762E-48CD-8F29-1BB735F596EF}" destId="{DCA36CE8-46AC-4C9C-800D-E433083753E9}" srcOrd="2" destOrd="0" presId="urn:microsoft.com/office/officeart/2005/8/layout/lProcess2"/>
    <dgm:cxn modelId="{7345748F-C713-427C-8F27-0F1B6FF3988E}" type="presParOf" srcId="{DCA36CE8-46AC-4C9C-800D-E433083753E9}" destId="{1FF402B9-0FC6-4C51-A6D4-77377377729F}" srcOrd="0" destOrd="0" presId="urn:microsoft.com/office/officeart/2005/8/layout/lProcess2"/>
    <dgm:cxn modelId="{6266AC55-E517-4815-A788-8943AC2C4512}" type="presParOf" srcId="{DCA36CE8-46AC-4C9C-800D-E433083753E9}" destId="{27361871-07C3-47F0-B6F1-32B5C7337ADF}" srcOrd="1" destOrd="0" presId="urn:microsoft.com/office/officeart/2005/8/layout/lProcess2"/>
    <dgm:cxn modelId="{1E667D4C-7C11-4155-B48A-8380F994E93E}" type="presParOf" srcId="{DCA36CE8-46AC-4C9C-800D-E433083753E9}" destId="{21A5E27D-678D-47F8-80FC-9F6D679BE2D5}" srcOrd="2" destOrd="0" presId="urn:microsoft.com/office/officeart/2005/8/layout/lProcess2"/>
    <dgm:cxn modelId="{678C30CD-DFF1-4B93-AA05-AC60B87E0F90}" type="presParOf" srcId="{21A5E27D-678D-47F8-80FC-9F6D679BE2D5}" destId="{3028EF1E-679F-4E3E-BF75-28A3BBEC9887}" srcOrd="0" destOrd="0" presId="urn:microsoft.com/office/officeart/2005/8/layout/lProcess2"/>
    <dgm:cxn modelId="{9B2C2EFB-4135-45FF-838D-8B56ABB99EAB}" type="presParOf" srcId="{6E66AEEE-762E-48CD-8F29-1BB735F596EF}" destId="{3992A181-4327-4F0E-8D60-40DD52494FC8}" srcOrd="3" destOrd="0" presId="urn:microsoft.com/office/officeart/2005/8/layout/lProcess2"/>
    <dgm:cxn modelId="{3635BF0C-D791-40E3-8378-84831849E484}" type="presParOf" srcId="{6E66AEEE-762E-48CD-8F29-1BB735F596EF}" destId="{297336E7-ECFE-43D7-A93D-55FF53B8B5DC}" srcOrd="4" destOrd="0" presId="urn:microsoft.com/office/officeart/2005/8/layout/lProcess2"/>
    <dgm:cxn modelId="{B1B59888-4107-440B-BBD6-F295DE92B615}" type="presParOf" srcId="{297336E7-ECFE-43D7-A93D-55FF53B8B5DC}" destId="{D759C0C8-B552-492D-B779-7E9624979ADF}" srcOrd="0" destOrd="0" presId="urn:microsoft.com/office/officeart/2005/8/layout/lProcess2"/>
    <dgm:cxn modelId="{82A5331F-5ADF-4EF3-93D6-196919934255}" type="presParOf" srcId="{297336E7-ECFE-43D7-A93D-55FF53B8B5DC}" destId="{3DF0633A-B59D-4747-9845-A78D28D9C1ED}" srcOrd="1" destOrd="0" presId="urn:microsoft.com/office/officeart/2005/8/layout/lProcess2"/>
    <dgm:cxn modelId="{70643C16-3ED7-4F4F-B8BE-FA4D040BEDFB}" type="presParOf" srcId="{297336E7-ECFE-43D7-A93D-55FF53B8B5DC}" destId="{831F7E57-D3C0-4F80-BA6E-38AA111AADF6}" srcOrd="2" destOrd="0" presId="urn:microsoft.com/office/officeart/2005/8/layout/lProcess2"/>
    <dgm:cxn modelId="{66DBDD37-D50B-4A4B-BBBA-B342D6F8878F}" type="presParOf" srcId="{831F7E57-D3C0-4F80-BA6E-38AA111AADF6}" destId="{E73869FC-AC15-4063-AAFA-3DAC3FD19B2A}" srcOrd="0" destOrd="0" presId="urn:microsoft.com/office/officeart/2005/8/layout/lProcess2"/>
    <dgm:cxn modelId="{183A6E0E-F1A4-491D-8F29-B5B2BAD2E409}" type="presParOf" srcId="{6E66AEEE-762E-48CD-8F29-1BB735F596EF}" destId="{FD96B74C-D7CC-4A61-B351-A10C6A6E620B}" srcOrd="5" destOrd="0" presId="urn:microsoft.com/office/officeart/2005/8/layout/lProcess2"/>
    <dgm:cxn modelId="{AC38612E-87AE-4634-BC20-9DC54C1EB951}" type="presParOf" srcId="{6E66AEEE-762E-48CD-8F29-1BB735F596EF}" destId="{B35E98FA-5EA5-43B3-BC8D-997FC5F49224}" srcOrd="6" destOrd="0" presId="urn:microsoft.com/office/officeart/2005/8/layout/lProcess2"/>
    <dgm:cxn modelId="{5D258CD8-2782-41DB-90DC-A135F3405388}" type="presParOf" srcId="{B35E98FA-5EA5-43B3-BC8D-997FC5F49224}" destId="{B6230618-E5F9-491D-BEB2-BF14D8AF0D9C}" srcOrd="0" destOrd="0" presId="urn:microsoft.com/office/officeart/2005/8/layout/lProcess2"/>
    <dgm:cxn modelId="{17C4C7D9-84DF-4B60-9E06-DEBCF6D63FBB}" type="presParOf" srcId="{B35E98FA-5EA5-43B3-BC8D-997FC5F49224}" destId="{D0E52157-581D-40A9-B5C8-FD402E704541}" srcOrd="1" destOrd="0" presId="urn:microsoft.com/office/officeart/2005/8/layout/lProcess2"/>
    <dgm:cxn modelId="{6A9B5D1C-35AE-45F3-86E5-7853ADBAEECA}" type="presParOf" srcId="{B35E98FA-5EA5-43B3-BC8D-997FC5F49224}" destId="{64E119C7-6B7C-42D4-B424-23AC7506CB84}" srcOrd="2" destOrd="0" presId="urn:microsoft.com/office/officeart/2005/8/layout/lProcess2"/>
    <dgm:cxn modelId="{92A819DD-DF42-49EB-915A-767A4FB1A213}" type="presParOf" srcId="{64E119C7-6B7C-42D4-B424-23AC7506CB84}" destId="{3F237DF3-13EB-4F0E-9A99-DFADBFFA61AF}" srcOrd="0" destOrd="0" presId="urn:microsoft.com/office/officeart/2005/8/layout/lProcess2"/>
    <dgm:cxn modelId="{9EBC0C32-84E5-437E-9FE7-EAE7E5CB7C11}" type="presParOf" srcId="{6E66AEEE-762E-48CD-8F29-1BB735F596EF}" destId="{5F5F406E-8317-4AE5-8F41-4AD9F9C63B0D}" srcOrd="7" destOrd="0" presId="urn:microsoft.com/office/officeart/2005/8/layout/lProcess2"/>
    <dgm:cxn modelId="{E674D5CF-38D9-47D4-8C2E-F5B6D990F646}" type="presParOf" srcId="{6E66AEEE-762E-48CD-8F29-1BB735F596EF}" destId="{24F864D0-6712-4902-8BE2-9FFFDA334EA8}" srcOrd="8" destOrd="0" presId="urn:microsoft.com/office/officeart/2005/8/layout/lProcess2"/>
    <dgm:cxn modelId="{18BB6813-2B8B-4D08-9013-E4628F0762DE}" type="presParOf" srcId="{24F864D0-6712-4902-8BE2-9FFFDA334EA8}" destId="{7E7F8760-FAA7-461C-9BC0-54C669FAA397}" srcOrd="0" destOrd="0" presId="urn:microsoft.com/office/officeart/2005/8/layout/lProcess2"/>
    <dgm:cxn modelId="{5D1EB963-81BD-42B2-91C1-20B99C4E52B3}" type="presParOf" srcId="{24F864D0-6712-4902-8BE2-9FFFDA334EA8}" destId="{94BC720D-6343-4251-96D9-CA6C2EFBCB0D}" srcOrd="1" destOrd="0" presId="urn:microsoft.com/office/officeart/2005/8/layout/lProcess2"/>
    <dgm:cxn modelId="{9EE08AD6-3C46-48D6-B426-399F900C4490}" type="presParOf" srcId="{24F864D0-6712-4902-8BE2-9FFFDA334EA8}" destId="{C0719DBA-8A62-432E-AD5E-E3476BCDD2F3}" srcOrd="2" destOrd="0" presId="urn:microsoft.com/office/officeart/2005/8/layout/lProcess2"/>
    <dgm:cxn modelId="{87375799-4151-4674-B10C-E4321618DCC8}" type="presParOf" srcId="{C0719DBA-8A62-432E-AD5E-E3476BCDD2F3}" destId="{5F8E68DF-2076-45DD-8EE8-5781CEDE8CE4}" srcOrd="0" destOrd="0" presId="urn:microsoft.com/office/officeart/2005/8/layout/lProcess2"/>
    <dgm:cxn modelId="{D383C1FE-0347-42AE-BC21-72D950218C02}" type="presParOf" srcId="{6E66AEEE-762E-48CD-8F29-1BB735F596EF}" destId="{B6BBA19F-A4DD-4733-9A00-1E988623801B}" srcOrd="9" destOrd="0" presId="urn:microsoft.com/office/officeart/2005/8/layout/lProcess2"/>
    <dgm:cxn modelId="{560B302A-8059-4848-946B-0734C7E3C369}" type="presParOf" srcId="{6E66AEEE-762E-48CD-8F29-1BB735F596EF}" destId="{8E7B8C76-AEA7-42A7-B8C3-80F28B9F6E49}" srcOrd="10" destOrd="0" presId="urn:microsoft.com/office/officeart/2005/8/layout/lProcess2"/>
    <dgm:cxn modelId="{F440D74D-83FD-4938-8BBB-9C0D100A1DC6}" type="presParOf" srcId="{8E7B8C76-AEA7-42A7-B8C3-80F28B9F6E49}" destId="{4A903E5A-9B99-4EFF-BB71-9B6528988FDF}" srcOrd="0" destOrd="0" presId="urn:microsoft.com/office/officeart/2005/8/layout/lProcess2"/>
    <dgm:cxn modelId="{30A7F669-3B3E-471E-8CE3-6FB500173A43}" type="presParOf" srcId="{8E7B8C76-AEA7-42A7-B8C3-80F28B9F6E49}" destId="{966C8242-18BE-4417-A224-DD0B1123FFFF}" srcOrd="1" destOrd="0" presId="urn:microsoft.com/office/officeart/2005/8/layout/lProcess2"/>
    <dgm:cxn modelId="{92555C2B-F5E6-47A3-B3B6-5FEA085A0181}" type="presParOf" srcId="{8E7B8C76-AEA7-42A7-B8C3-80F28B9F6E49}" destId="{BEF9AB84-43AE-4B2D-886E-7C0D42F6FBB8}" srcOrd="2" destOrd="0" presId="urn:microsoft.com/office/officeart/2005/8/layout/lProcess2"/>
    <dgm:cxn modelId="{0B1A0352-B8C4-42C1-BB1A-78A61C6B2195}" type="presParOf" srcId="{BEF9AB84-43AE-4B2D-886E-7C0D42F6FBB8}" destId="{BA594AB5-752C-437B-909E-D97D6C487149}" srcOrd="0" destOrd="0" presId="urn:microsoft.com/office/officeart/2005/8/layout/lProcess2"/>
    <dgm:cxn modelId="{E261B1E4-9068-489F-B6E6-9FFA5D328B87}" type="presParOf" srcId="{6E66AEEE-762E-48CD-8F29-1BB735F596EF}" destId="{6302B830-496B-47B6-9EF6-0D952DF76512}" srcOrd="11" destOrd="0" presId="urn:microsoft.com/office/officeart/2005/8/layout/lProcess2"/>
    <dgm:cxn modelId="{F07225FF-7515-4665-A47C-10ABCAB21A39}" type="presParOf" srcId="{6E66AEEE-762E-48CD-8F29-1BB735F596EF}" destId="{A024AD74-9B57-4594-861E-8919C6500B47}" srcOrd="12" destOrd="0" presId="urn:microsoft.com/office/officeart/2005/8/layout/lProcess2"/>
    <dgm:cxn modelId="{584B6CAC-F7BD-40AF-9D6B-57D718095806}" type="presParOf" srcId="{A024AD74-9B57-4594-861E-8919C6500B47}" destId="{55F158A7-982F-4F07-B891-9B48D5F3560C}" srcOrd="0" destOrd="0" presId="urn:microsoft.com/office/officeart/2005/8/layout/lProcess2"/>
    <dgm:cxn modelId="{A316A95D-CFD8-4049-84AC-5DF59DAE53DE}" type="presParOf" srcId="{A024AD74-9B57-4594-861E-8919C6500B47}" destId="{79C1E922-0985-4981-B6CF-4109BE2925DC}" srcOrd="1" destOrd="0" presId="urn:microsoft.com/office/officeart/2005/8/layout/lProcess2"/>
    <dgm:cxn modelId="{C33F56C0-9E8D-4FAF-B8BB-0F2FDB115132}" type="presParOf" srcId="{A024AD74-9B57-4594-861E-8919C6500B47}" destId="{96C1195B-567A-4C30-BE55-C105CCC8787A}" srcOrd="2" destOrd="0" presId="urn:microsoft.com/office/officeart/2005/8/layout/lProcess2"/>
    <dgm:cxn modelId="{BB2CF322-3CB6-4E78-B04A-BF2266AADFD2}" type="presParOf" srcId="{96C1195B-567A-4C30-BE55-C105CCC8787A}" destId="{B9507EE4-84B1-482C-9AFB-67C4797B0A20}" srcOrd="0" destOrd="0" presId="urn:microsoft.com/office/officeart/2005/8/layout/lProcess2"/>
    <dgm:cxn modelId="{556B090F-9AAB-4640-8F55-01A250EEBB21}" type="presParOf" srcId="{6E66AEEE-762E-48CD-8F29-1BB735F596EF}" destId="{988BF007-F687-4A03-A770-89A433C7090A}" srcOrd="13" destOrd="0" presId="urn:microsoft.com/office/officeart/2005/8/layout/lProcess2"/>
    <dgm:cxn modelId="{95A93677-24CF-4E1E-934B-683BFB767761}" type="presParOf" srcId="{6E66AEEE-762E-48CD-8F29-1BB735F596EF}" destId="{A771F44E-2932-45F0-A082-9C63B1B2EC7E}" srcOrd="14" destOrd="0" presId="urn:microsoft.com/office/officeart/2005/8/layout/lProcess2"/>
    <dgm:cxn modelId="{332AFF98-5E8D-4957-BEE4-70E017583F60}" type="presParOf" srcId="{A771F44E-2932-45F0-A082-9C63B1B2EC7E}" destId="{A5E06FD9-DCB2-4A88-8F99-C928D88098A9}" srcOrd="0" destOrd="0" presId="urn:microsoft.com/office/officeart/2005/8/layout/lProcess2"/>
    <dgm:cxn modelId="{9ED9ABBE-BBA4-4DE0-ABDF-BB6A9D0997A7}" type="presParOf" srcId="{A771F44E-2932-45F0-A082-9C63B1B2EC7E}" destId="{E94FACD5-D940-4BE8-B559-5B10D48E366A}" srcOrd="1" destOrd="0" presId="urn:microsoft.com/office/officeart/2005/8/layout/lProcess2"/>
    <dgm:cxn modelId="{5E640962-ACF5-484B-BD99-F193A44310F5}" type="presParOf" srcId="{A771F44E-2932-45F0-A082-9C63B1B2EC7E}" destId="{AB1B8518-18D1-4340-A5AB-1136A49A75CE}" srcOrd="2" destOrd="0" presId="urn:microsoft.com/office/officeart/2005/8/layout/lProcess2"/>
    <dgm:cxn modelId="{CD6321A6-7BE2-4457-A0B6-7DA9F1979661}" type="presParOf" srcId="{AB1B8518-18D1-4340-A5AB-1136A49A75CE}" destId="{B7159115-AD8A-4767-9394-84655D9CCE55}" srcOrd="0" destOrd="0" presId="urn:microsoft.com/office/officeart/2005/8/layout/lProcess2"/>
    <dgm:cxn modelId="{90E8B567-A754-437C-AF3F-09A2D76B800B}" type="presParOf" srcId="{6E66AEEE-762E-48CD-8F29-1BB735F596EF}" destId="{20B9171D-495C-45FF-99B8-73F0BE46CE0D}" srcOrd="15" destOrd="0" presId="urn:microsoft.com/office/officeart/2005/8/layout/lProcess2"/>
    <dgm:cxn modelId="{32745F16-F3DF-437F-A1C1-1F3788957638}" type="presParOf" srcId="{6E66AEEE-762E-48CD-8F29-1BB735F596EF}" destId="{24E7ABF5-01C6-418F-90C5-55D3CA84ECB6}" srcOrd="16" destOrd="0" presId="urn:microsoft.com/office/officeart/2005/8/layout/lProcess2"/>
    <dgm:cxn modelId="{F397C93F-BE52-4FDF-9F39-429845B82A8D}" type="presParOf" srcId="{24E7ABF5-01C6-418F-90C5-55D3CA84ECB6}" destId="{86348904-89C6-4DFC-834A-A75930561BA2}" srcOrd="0" destOrd="0" presId="urn:microsoft.com/office/officeart/2005/8/layout/lProcess2"/>
    <dgm:cxn modelId="{DCE7FF25-73A8-4EE9-B965-4702448480B8}" type="presParOf" srcId="{24E7ABF5-01C6-418F-90C5-55D3CA84ECB6}" destId="{502BB165-E538-4035-9C69-B240E69C57BB}" srcOrd="1" destOrd="0" presId="urn:microsoft.com/office/officeart/2005/8/layout/lProcess2"/>
    <dgm:cxn modelId="{6900AF94-4492-4E51-B928-E9BB0F99CB90}" type="presParOf" srcId="{24E7ABF5-01C6-418F-90C5-55D3CA84ECB6}" destId="{54964BE6-94F0-45DC-8D5F-148D99BE038A}" srcOrd="2" destOrd="0" presId="urn:microsoft.com/office/officeart/2005/8/layout/lProcess2"/>
    <dgm:cxn modelId="{7727A7E9-B3D7-4D0F-8319-DF64BF9C8E1D}" type="presParOf" srcId="{54964BE6-94F0-45DC-8D5F-148D99BE038A}" destId="{DDB518F1-6E9F-4880-A8BB-B8772B5B99C9}" srcOrd="0" destOrd="0" presId="urn:microsoft.com/office/officeart/2005/8/layout/lProcess2"/>
    <dgm:cxn modelId="{52BEA4A0-F2A3-4F76-95CA-D91C829C88FC}" type="presParOf" srcId="{6E66AEEE-762E-48CD-8F29-1BB735F596EF}" destId="{7F80AD85-1068-4749-8FBD-395F6E54F90C}" srcOrd="17" destOrd="0" presId="urn:microsoft.com/office/officeart/2005/8/layout/lProcess2"/>
    <dgm:cxn modelId="{BDD4E32A-FC4B-434F-8E3C-18F47A249F8B}" type="presParOf" srcId="{6E66AEEE-762E-48CD-8F29-1BB735F596EF}" destId="{179E1FF6-D704-4760-9B8D-7378DA0CB0A0}" srcOrd="18" destOrd="0" presId="urn:microsoft.com/office/officeart/2005/8/layout/lProcess2"/>
    <dgm:cxn modelId="{71451DB2-2E93-41E4-99E8-9E18748A3660}" type="presParOf" srcId="{179E1FF6-D704-4760-9B8D-7378DA0CB0A0}" destId="{017BB4AD-6123-410B-9E09-C62B157311E0}" srcOrd="0" destOrd="0" presId="urn:microsoft.com/office/officeart/2005/8/layout/lProcess2"/>
    <dgm:cxn modelId="{0E2C67C8-E475-4225-A39B-3A3F2D3BF5A2}" type="presParOf" srcId="{179E1FF6-D704-4760-9B8D-7378DA0CB0A0}" destId="{EC8FA1C2-291D-4A17-8A8D-10023D34906B}" srcOrd="1" destOrd="0" presId="urn:microsoft.com/office/officeart/2005/8/layout/lProcess2"/>
    <dgm:cxn modelId="{F9339982-5F01-423B-B03A-EA3A72266332}" type="presParOf" srcId="{179E1FF6-D704-4760-9B8D-7378DA0CB0A0}" destId="{1B3498BA-9843-428A-B636-B381071FDE67}" srcOrd="2" destOrd="0" presId="urn:microsoft.com/office/officeart/2005/8/layout/lProcess2"/>
    <dgm:cxn modelId="{7ED922BF-4696-4FEF-9DD8-42726F5FE893}" type="presParOf" srcId="{1B3498BA-9843-428A-B636-B381071FDE67}" destId="{7A576A1B-15B8-434E-BE53-5660FE4D4EAA}"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3330"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89534" tIns="44767" rIns="89534" bIns="44767" numCol="1" anchor="t" anchorCtr="0" compatLnSpc="1">
            <a:prstTxWarp prst="textNoShape">
              <a:avLst/>
            </a:prstTxWarp>
          </a:bodyPr>
          <a:lstStyle>
            <a:lvl1pPr defTabSz="873125" eaLnBrk="0" hangingPunct="0">
              <a:defRPr sz="1100">
                <a:latin typeface="Arial" charset="0"/>
              </a:defRPr>
            </a:lvl1pPr>
          </a:lstStyle>
          <a:p>
            <a:pPr>
              <a:defRPr/>
            </a:pPr>
            <a:endParaRPr lang="en-US"/>
          </a:p>
        </p:txBody>
      </p:sp>
      <p:sp>
        <p:nvSpPr>
          <p:cNvPr id="483331"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p:spPr>
        <p:txBody>
          <a:bodyPr vert="horz" wrap="square" lIns="89534" tIns="44767" rIns="89534" bIns="44767" numCol="1" anchor="t" anchorCtr="0" compatLnSpc="1">
            <a:prstTxWarp prst="textNoShape">
              <a:avLst/>
            </a:prstTxWarp>
          </a:bodyPr>
          <a:lstStyle>
            <a:lvl1pPr algn="r" defTabSz="873125" eaLnBrk="0" hangingPunct="0">
              <a:defRPr sz="1100">
                <a:latin typeface="Arial" charset="0"/>
              </a:defRPr>
            </a:lvl1pPr>
          </a:lstStyle>
          <a:p>
            <a:pPr>
              <a:defRPr/>
            </a:pPr>
            <a:endParaRPr lang="en-US"/>
          </a:p>
        </p:txBody>
      </p:sp>
      <p:sp>
        <p:nvSpPr>
          <p:cNvPr id="483332"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p:spPr>
        <p:txBody>
          <a:bodyPr vert="horz" wrap="square" lIns="89534" tIns="44767" rIns="89534" bIns="44767" numCol="1" anchor="b" anchorCtr="0" compatLnSpc="1">
            <a:prstTxWarp prst="textNoShape">
              <a:avLst/>
            </a:prstTxWarp>
          </a:bodyPr>
          <a:lstStyle>
            <a:lvl1pPr defTabSz="873125" eaLnBrk="0" hangingPunct="0">
              <a:defRPr sz="1100">
                <a:latin typeface="Arial" charset="0"/>
              </a:defRPr>
            </a:lvl1pPr>
          </a:lstStyle>
          <a:p>
            <a:pPr>
              <a:defRPr/>
            </a:pPr>
            <a:endParaRPr lang="en-US"/>
          </a:p>
        </p:txBody>
      </p:sp>
      <p:sp>
        <p:nvSpPr>
          <p:cNvPr id="483333"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p:spPr>
        <p:txBody>
          <a:bodyPr vert="horz" wrap="square" lIns="89534" tIns="44767" rIns="89534" bIns="44767" numCol="1" anchor="b" anchorCtr="0" compatLnSpc="1">
            <a:prstTxWarp prst="textNoShape">
              <a:avLst/>
            </a:prstTxWarp>
          </a:bodyPr>
          <a:lstStyle>
            <a:lvl1pPr algn="r" defTabSz="873125" eaLnBrk="0" hangingPunct="0">
              <a:defRPr sz="1100">
                <a:latin typeface="Arial" charset="0"/>
              </a:defRPr>
            </a:lvl1pPr>
          </a:lstStyle>
          <a:p>
            <a:pPr>
              <a:defRPr/>
            </a:pPr>
            <a:fld id="{24002C30-1FF4-41F0-9FB5-09DD1B67132B}"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lvl1pPr defTabSz="923925" eaLnBrk="0" hangingPunct="0">
              <a:defRPr sz="1100">
                <a:latin typeface="Arial" charset="0"/>
              </a:defRPr>
            </a:lvl1pPr>
          </a:lstStyle>
          <a:p>
            <a:pPr>
              <a:defRPr/>
            </a:pPr>
            <a:endParaRPr lang="en-US"/>
          </a:p>
        </p:txBody>
      </p:sp>
      <p:sp>
        <p:nvSpPr>
          <p:cNvPr id="14339" name="Rectangle 3"/>
          <p:cNvSpPr>
            <a:spLocks noGrp="1" noChangeArrowheads="1"/>
          </p:cNvSpPr>
          <p:nvPr>
            <p:ph type="dt" idx="1"/>
          </p:nvPr>
        </p:nvSpPr>
        <p:spPr bwMode="auto">
          <a:xfrm>
            <a:off x="3971925" y="0"/>
            <a:ext cx="3038475" cy="463550"/>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lvl1pPr algn="r" defTabSz="923925" eaLnBrk="0" hangingPunct="0">
              <a:defRPr sz="11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p:spPr>
        <p:txBody>
          <a:bodyPr vert="horz" wrap="square" lIns="92300" tIns="46150" rIns="92300" bIns="46150" numCol="1" anchor="b" anchorCtr="0" compatLnSpc="1">
            <a:prstTxWarp prst="textNoShape">
              <a:avLst/>
            </a:prstTxWarp>
          </a:bodyPr>
          <a:lstStyle>
            <a:lvl1pPr defTabSz="923925" eaLnBrk="0" hangingPunct="0">
              <a:defRPr sz="1100">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p:spPr>
        <p:txBody>
          <a:bodyPr vert="horz" wrap="square" lIns="92300" tIns="46150" rIns="92300" bIns="46150" numCol="1" anchor="b" anchorCtr="0" compatLnSpc="1">
            <a:prstTxWarp prst="textNoShape">
              <a:avLst/>
            </a:prstTxWarp>
          </a:bodyPr>
          <a:lstStyle>
            <a:lvl1pPr algn="r" defTabSz="923925" eaLnBrk="0" hangingPunct="0">
              <a:defRPr sz="1100">
                <a:latin typeface="Arial" charset="0"/>
              </a:defRPr>
            </a:lvl1pPr>
          </a:lstStyle>
          <a:p>
            <a:pPr>
              <a:defRPr/>
            </a:pPr>
            <a:fld id="{9ACB7B90-FC09-4A6C-988F-B48FD7232D68}"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ifl.lrdc.pitt.edu/ifl/index.php/resources/ask_the_educator/peg_smith"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pd360.com/index.cfm?ContentId=611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insidemathematics.org/index.php/classroom-video-visits/public-lessons-comparing-linear-functions/264-comparing-linear-functions-introduction?"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www.insidemathematics.org/index.php/classroom-video-visits/public-lessons-comparing-linear-functions/269-comparing-linear-functions-problem-2-part-a?" TargetMode="External"/><Relationship Id="rId4" Type="http://schemas.openxmlformats.org/officeDocument/2006/relationships/hyperlink" Target="http://www.insidemathematics.org/index.php/classroom-video-visits/public-lessons-comparing-linear-functions/265-comparing-linear-functions-problem-1-part-a?"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teachingchannel.org/videos/teaching-subtracting-integers"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www.teachingchannel.org/videos/teaching-fractions" TargetMode="External"/><Relationship Id="rId4" Type="http://schemas.openxmlformats.org/officeDocument/2006/relationships/hyperlink" Target="https://www.teachingchannel.org/videos/adding-integers-lesson-idea"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971925" y="8832850"/>
            <a:ext cx="3038475" cy="463550"/>
          </a:xfrm>
          <a:prstGeom prst="rect">
            <a:avLst/>
          </a:prstGeom>
          <a:noFill/>
          <a:ln w="9525">
            <a:noFill/>
            <a:miter lim="800000"/>
            <a:headEnd/>
            <a:tailEnd/>
          </a:ln>
        </p:spPr>
        <p:txBody>
          <a:bodyPr lIns="92300" tIns="46150" rIns="92300" bIns="46150" anchor="b"/>
          <a:lstStyle/>
          <a:p>
            <a:pPr algn="r" defTabSz="923925" eaLnBrk="0" hangingPunct="0"/>
            <a:fld id="{A33015C7-3333-4CB0-BC73-D136808FF1D8}" type="slidenum">
              <a:rPr lang="en-US" sz="1100">
                <a:latin typeface="Arial" charset="0"/>
              </a:rPr>
              <a:pPr algn="r" defTabSz="923925" eaLnBrk="0" hangingPunct="0"/>
              <a:t>1</a:t>
            </a:fld>
            <a:endParaRPr lang="en-US" sz="1100">
              <a:latin typeface="Arial" charset="0"/>
            </a:endParaRPr>
          </a:p>
        </p:txBody>
      </p:sp>
      <p:sp>
        <p:nvSpPr>
          <p:cNvPr id="17410" name="Slide Image Placeholder 1"/>
          <p:cNvSpPr>
            <a:spLocks noGrp="1" noRot="1" noChangeAspect="1" noTextEdit="1"/>
          </p:cNvSpPr>
          <p:nvPr>
            <p:ph type="sldImg"/>
          </p:nvPr>
        </p:nvSpPr>
        <p:spPr>
          <a:ln/>
        </p:spPr>
      </p:sp>
      <p:sp>
        <p:nvSpPr>
          <p:cNvPr id="17411" name="Slide Number Placeholder 3"/>
          <p:cNvSpPr txBox="1">
            <a:spLocks noGrp="1"/>
          </p:cNvSpPr>
          <p:nvPr/>
        </p:nvSpPr>
        <p:spPr bwMode="auto">
          <a:xfrm>
            <a:off x="3971925" y="8832850"/>
            <a:ext cx="3038475" cy="463550"/>
          </a:xfrm>
          <a:prstGeom prst="rect">
            <a:avLst/>
          </a:prstGeom>
          <a:noFill/>
          <a:ln w="9525">
            <a:noFill/>
            <a:miter lim="800000"/>
            <a:headEnd/>
            <a:tailEnd/>
          </a:ln>
        </p:spPr>
        <p:txBody>
          <a:bodyPr lIns="92300" tIns="46150" rIns="92300" bIns="46150" anchor="b"/>
          <a:lstStyle/>
          <a:p>
            <a:pPr algn="r" defTabSz="923925" eaLnBrk="0" hangingPunct="0"/>
            <a:fld id="{FD3D6DE1-8B19-43F1-8475-CAB9E5294F0C}" type="slidenum">
              <a:rPr lang="en-US" sz="1100">
                <a:latin typeface="Arial" charset="0"/>
              </a:rPr>
              <a:pPr algn="r" defTabSz="923925" eaLnBrk="0" hangingPunct="0"/>
              <a:t>1</a:t>
            </a:fld>
            <a:endParaRPr lang="en-US" sz="1100">
              <a:latin typeface="Arial" charset="0"/>
            </a:endParaRPr>
          </a:p>
        </p:txBody>
      </p:sp>
      <p:sp>
        <p:nvSpPr>
          <p:cNvPr id="17412" name="Footer Placeholder 4"/>
          <p:cNvSpPr txBox="1">
            <a:spLocks noGrp="1"/>
          </p:cNvSpPr>
          <p:nvPr/>
        </p:nvSpPr>
        <p:spPr bwMode="auto">
          <a:xfrm>
            <a:off x="0" y="8832850"/>
            <a:ext cx="3038475" cy="463550"/>
          </a:xfrm>
          <a:prstGeom prst="rect">
            <a:avLst/>
          </a:prstGeom>
          <a:noFill/>
          <a:ln w="9525">
            <a:noFill/>
            <a:miter lim="800000"/>
            <a:headEnd/>
            <a:tailEnd/>
          </a:ln>
        </p:spPr>
        <p:txBody>
          <a:bodyPr lIns="92300" tIns="46150" rIns="92300" bIns="46150" anchor="b"/>
          <a:lstStyle/>
          <a:p>
            <a:pPr defTabSz="923925" eaLnBrk="0" hangingPunct="0"/>
            <a:endParaRPr lang="en-US" sz="1100">
              <a:latin typeface="Arial" charset="0"/>
            </a:endParaRPr>
          </a:p>
        </p:txBody>
      </p:sp>
      <p:sp>
        <p:nvSpPr>
          <p:cNvPr id="17413" name="Notes Placeholder 5"/>
          <p:cNvSpPr>
            <a:spLocks noGrp="1"/>
          </p:cNvSpPr>
          <p:nvPr>
            <p:ph type="body" idx="1"/>
          </p:nvPr>
        </p:nvSpPr>
        <p:spPr>
          <a:noFill/>
          <a:ln/>
        </p:spPr>
        <p:txBody>
          <a:bodyPr/>
          <a:lstStyle/>
          <a:p>
            <a:r>
              <a:rPr lang="en-US" smtClean="0">
                <a:ea typeface="ＭＳ Ｐゴシック"/>
              </a:rPr>
              <a:t>If you want, point out the backing of both DE and AEA in this work for the IC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Finding tasks are part of the work of teachers, but another part of the work is putting them into action.</a:t>
            </a:r>
          </a:p>
          <a:p>
            <a:r>
              <a:rPr lang="en-US" baseline="0" dirty="0" smtClean="0"/>
              <a:t>How does a teacher support the use of rich tasks with their actions?</a:t>
            </a:r>
          </a:p>
          <a:p>
            <a:endParaRPr lang="en-US" baseline="0" dirty="0" smtClean="0"/>
          </a:p>
          <a:p>
            <a:r>
              <a:rPr lang="en-US" baseline="0" dirty="0" smtClean="0"/>
              <a:t>On the board:</a:t>
            </a:r>
          </a:p>
          <a:p>
            <a:r>
              <a:rPr lang="en-US" baseline="0" dirty="0" smtClean="0"/>
              <a:t>Keep track of all the considerations a teacher must make to teach in this fashion.</a:t>
            </a:r>
          </a:p>
          <a:p>
            <a:endParaRPr lang="en-US" baseline="0" dirty="0" smtClean="0"/>
          </a:p>
          <a:p>
            <a:r>
              <a:rPr lang="en-US" baseline="0" dirty="0" smtClean="0"/>
              <a:t>-Find a task</a:t>
            </a:r>
          </a:p>
          <a:p>
            <a:r>
              <a:rPr lang="en-US" baseline="0" dirty="0" smtClean="0"/>
              <a:t>-Match to standard(s) or critical area(s)</a:t>
            </a:r>
          </a:p>
          <a:p>
            <a:r>
              <a:rPr lang="en-US" baseline="0" dirty="0" smtClean="0"/>
              <a:t>-Ensure cognitive complexity match</a:t>
            </a:r>
          </a:p>
          <a:p>
            <a:r>
              <a:rPr lang="en-US" baseline="0" dirty="0" smtClean="0"/>
              <a:t>-Be sure the task is ‘rich’</a:t>
            </a:r>
          </a:p>
          <a:p>
            <a:pPr>
              <a:buFontTx/>
              <a:buNone/>
            </a:pPr>
            <a:r>
              <a:rPr lang="en-US" baseline="0" dirty="0" smtClean="0"/>
              <a:t>-Figure out where the task belongs within the unit</a:t>
            </a:r>
          </a:p>
          <a:p>
            <a:pPr>
              <a:buFontTx/>
              <a:buNone/>
            </a:pPr>
            <a:r>
              <a:rPr lang="en-US" baseline="0" dirty="0" smtClean="0"/>
              <a:t>-Determine which mathematical practices can be taught/used through the task</a:t>
            </a:r>
          </a:p>
          <a:p>
            <a:pPr>
              <a:buFontTx/>
              <a:buNone/>
            </a:pPr>
            <a:r>
              <a:rPr lang="en-US" baseline="0" dirty="0" smtClean="0"/>
              <a:t>-Draft teacher questions</a:t>
            </a:r>
          </a:p>
          <a:p>
            <a:pPr>
              <a:buFontTx/>
              <a:buNone/>
            </a:pPr>
            <a:endParaRPr lang="en-US" baseline="0"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A curriculum</a:t>
            </a:r>
            <a:r>
              <a:rPr lang="en-US" baseline="0" dirty="0" smtClean="0"/>
              <a:t> is more than a collection of activities:  It must be coherent, focused on important mathematics and well articulated across the grades.  </a:t>
            </a:r>
          </a:p>
          <a:p>
            <a:endParaRPr lang="en-US" baseline="0" dirty="0" smtClean="0"/>
          </a:p>
          <a:p>
            <a:r>
              <a:rPr lang="en-US" b="1" baseline="0" dirty="0" smtClean="0"/>
              <a:t>Discussion:  Curriculum coherence requires a focus on interconnections, or big ideas.  Big ideas represent fundamental principles; they are the ideas that link the specifics.  For example, the notion that benchmark numbers are a way to make sense of other numbers is equally useful for the 6</a:t>
            </a:r>
            <a:r>
              <a:rPr lang="en-US" b="1" baseline="30000" dirty="0" smtClean="0"/>
              <a:t>th</a:t>
            </a:r>
            <a:r>
              <a:rPr lang="en-US" b="1" baseline="0" dirty="0" smtClean="0"/>
              <a:t> grader who is trying to place -22 on a number line, the 8</a:t>
            </a:r>
            <a:r>
              <a:rPr lang="en-US" b="1" baseline="30000" dirty="0" smtClean="0"/>
              <a:t>th</a:t>
            </a:r>
            <a:r>
              <a:rPr lang="en-US" b="1" baseline="0" dirty="0" smtClean="0"/>
              <a:t> grader who relates pi to the number 3.14…If students differ in a classroom it is usually in terms of specifics or certain skills and not the big idea.</a:t>
            </a:r>
          </a:p>
          <a:p>
            <a:endParaRPr lang="en-US" b="1" baseline="0" dirty="0" smtClean="0"/>
          </a:p>
          <a:p>
            <a:r>
              <a:rPr lang="en-US" b="1" baseline="0" dirty="0" smtClean="0"/>
              <a:t>Big ideas can form a framework  for thinking about important mathematics and supporting standards driven instruction.</a:t>
            </a:r>
          </a:p>
          <a:p>
            <a:r>
              <a:rPr lang="en-US" baseline="0" dirty="0" smtClean="0"/>
              <a:t>A.SSE.3 for HS</a:t>
            </a:r>
          </a:p>
          <a:p>
            <a:r>
              <a:rPr lang="en-US" baseline="0" dirty="0" smtClean="0"/>
              <a:t>8.F.2 for MS</a:t>
            </a:r>
          </a:p>
          <a:p>
            <a:endParaRPr lang="en-US" dirty="0" smtClean="0"/>
          </a:p>
          <a:p>
            <a:r>
              <a:rPr lang="en-US" baseline="0" dirty="0" smtClean="0"/>
              <a:t>Have table discussion to determine the intent of the standard:  Leave it kind of loose as far as directions – just state, what is the intent of the standard, then, put out the standards insight tool for this one standard and ask:  does this KUD express exactly the intent, or would you like to modify the KUD to better reflect your understanding of the intent.  Have them spend a few minutes to complete this.  </a:t>
            </a:r>
          </a:p>
          <a:p>
            <a:endParaRPr lang="en-US" baseline="0" dirty="0" smtClean="0"/>
          </a:p>
          <a:p>
            <a:r>
              <a:rPr lang="en-US" baseline="0" dirty="0" smtClean="0"/>
              <a:t>If they need guidance, we could do something like:</a:t>
            </a:r>
          </a:p>
          <a:p>
            <a:pPr marL="228600" indent="-228600">
              <a:buAutoNum type="arabicPeriod"/>
            </a:pPr>
            <a:r>
              <a:rPr lang="en-US" sz="1200" kern="1200" dirty="0" smtClean="0">
                <a:solidFill>
                  <a:schemeClr val="tx1"/>
                </a:solidFill>
                <a:latin typeface="Arial" charset="0"/>
                <a:ea typeface="ＭＳ Ｐゴシック" pitchFamily="-128" charset="-128"/>
                <a:cs typeface="ＭＳ Ｐゴシック"/>
              </a:rPr>
              <a:t>Read the standard</a:t>
            </a:r>
          </a:p>
          <a:p>
            <a:r>
              <a:rPr lang="en-US" sz="1200" kern="1200" dirty="0" smtClean="0">
                <a:solidFill>
                  <a:schemeClr val="tx1"/>
                </a:solidFill>
                <a:latin typeface="Arial" charset="0"/>
                <a:ea typeface="ＭＳ Ｐゴシック" pitchFamily="-128" charset="-128"/>
                <a:cs typeface="ＭＳ Ｐゴシック"/>
              </a:rPr>
              <a:t>2. Identify the Intent – what</a:t>
            </a:r>
            <a:r>
              <a:rPr lang="en-US" sz="1200" kern="1200" baseline="0" dirty="0" smtClean="0">
                <a:solidFill>
                  <a:schemeClr val="tx1"/>
                </a:solidFill>
                <a:latin typeface="Arial" charset="0"/>
                <a:ea typeface="ＭＳ Ｐゴシック" pitchFamily="-128" charset="-128"/>
                <a:cs typeface="ＭＳ Ｐゴシック"/>
              </a:rPr>
              <a:t> is the understanding that students need to be able to transfer to future mathematics?</a:t>
            </a:r>
          </a:p>
          <a:p>
            <a:r>
              <a:rPr lang="en-US" sz="1200" kern="1200" baseline="0" dirty="0" smtClean="0">
                <a:solidFill>
                  <a:schemeClr val="tx1"/>
                </a:solidFill>
                <a:latin typeface="Arial" charset="0"/>
                <a:ea typeface="ＭＳ Ｐゴシック" pitchFamily="-128" charset="-128"/>
                <a:cs typeface="ＭＳ Ｐゴシック"/>
              </a:rPr>
              <a:t>3. Identify the Cognitive Complexity</a:t>
            </a:r>
            <a:endParaRPr lang="en-US" sz="1200" kern="1200" dirty="0" smtClean="0">
              <a:solidFill>
                <a:schemeClr val="tx1"/>
              </a:solidFill>
              <a:latin typeface="Arial" charset="0"/>
              <a:ea typeface="ＭＳ Ｐゴシック" pitchFamily="-128" charset="-128"/>
              <a:cs typeface="ＭＳ Ｐゴシック"/>
            </a:endParaRPr>
          </a:p>
          <a:p>
            <a:endParaRPr lang="en-US" dirty="0" smtClean="0"/>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One cannot and should not look at each standard in isolation.</a:t>
            </a:r>
            <a:endParaRPr lang="en-US" baseline="0" dirty="0" smtClean="0"/>
          </a:p>
          <a:p>
            <a:endParaRPr lang="en-US" dirty="0" smtClean="0"/>
          </a:p>
          <a:p>
            <a:r>
              <a:rPr lang="en-US" b="1" dirty="0" smtClean="0"/>
              <a:t>Read Aloud: paragraph about</a:t>
            </a:r>
            <a:r>
              <a:rPr lang="en-US" b="1" baseline="0" dirty="0" smtClean="0"/>
              <a:t> </a:t>
            </a:r>
            <a:r>
              <a:rPr lang="en-US" b="1" baseline="0" dirty="0" err="1" smtClean="0"/>
              <a:t>Greecian</a:t>
            </a:r>
            <a:r>
              <a:rPr lang="en-US" b="1" baseline="0" dirty="0" smtClean="0"/>
              <a:t> Urn</a:t>
            </a:r>
          </a:p>
          <a:p>
            <a:endParaRPr lang="en-US" dirty="0" smtClean="0"/>
          </a:p>
          <a:p>
            <a:endParaRPr lang="en-US" baseline="0" dirty="0" smtClean="0"/>
          </a:p>
          <a:p>
            <a:r>
              <a:rPr lang="en-US" baseline="0" dirty="0" smtClean="0"/>
              <a:t>By giving the task today, and spending too much time on this one standard, we may give the impression that the Core should be taught this way.  So, we need to pause and talk about how it is important to know what each standard says, but in it’s relation to the other standards the cluster and domain it is connected to and the cluster and domains themselves.  If we isolate the standards, then we run the risk of isolating and or forgetting the mathematical practices.  This then becomes similar to what has been done in the past with NCTM’s process standards.  </a:t>
            </a:r>
          </a:p>
          <a:p>
            <a:endParaRPr lang="en-US" baseline="0" dirty="0" smtClean="0"/>
          </a:p>
          <a:p>
            <a:r>
              <a:rPr lang="en-US" dirty="0" smtClean="0"/>
              <a:t>So, it is important</a:t>
            </a:r>
            <a:r>
              <a:rPr lang="en-US" baseline="0" dirty="0" smtClean="0"/>
              <a:t> to look at the domain/conceptual category as a whole and understand what the domain/conceptual category is trying to achieve.</a:t>
            </a:r>
          </a:p>
          <a:p>
            <a:endParaRPr lang="en-US" dirty="0" smtClean="0"/>
          </a:p>
          <a:p>
            <a:r>
              <a:rPr lang="en-US" dirty="0" smtClean="0"/>
              <a:t>Read Bill’s Blog and then Kansas handout:  Have them share out their thoughts as they read this with their elbow</a:t>
            </a:r>
            <a:r>
              <a:rPr lang="en-US" baseline="0" dirty="0" smtClean="0"/>
              <a:t> partner – may want to do !, ?,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a:t>
            </a:r>
            <a:r>
              <a:rPr lang="en-US" baseline="0" dirty="0" smtClean="0"/>
              <a:t> the problem </a:t>
            </a:r>
          </a:p>
          <a:p>
            <a:pPr>
              <a:buFont typeface="Arial" pitchFamily="34" charset="0"/>
              <a:buChar char="•"/>
            </a:pPr>
            <a:endParaRPr lang="en-US" baseline="0" dirty="0" smtClean="0"/>
          </a:p>
          <a:p>
            <a:pPr>
              <a:buFont typeface="Arial" pitchFamily="34" charset="0"/>
              <a:buNone/>
            </a:pPr>
            <a:r>
              <a:rPr lang="en-US" baseline="0" dirty="0" smtClean="0"/>
              <a:t>Give them time to work the problem</a:t>
            </a:r>
          </a:p>
          <a:p>
            <a:pPr>
              <a:buFont typeface="Arial" pitchFamily="34" charset="0"/>
              <a:buNone/>
            </a:pPr>
            <a:r>
              <a:rPr lang="en-US" baseline="0" dirty="0" smtClean="0"/>
              <a:t>Remember the purpose of the problem is to help make that standard we just read come to life and for the standard to start to have meaning.  </a:t>
            </a:r>
          </a:p>
          <a:p>
            <a:pPr>
              <a:buFont typeface="Arial" pitchFamily="34" charset="0"/>
              <a:buNone/>
            </a:pPr>
            <a:endParaRPr lang="en-US" baseline="0" dirty="0" smtClean="0"/>
          </a:p>
          <a:p>
            <a:pPr>
              <a:buFont typeface="Arial" pitchFamily="34" charset="0"/>
              <a:buNone/>
            </a:pPr>
            <a:r>
              <a:rPr lang="en-US" baseline="0" dirty="0" smtClean="0"/>
              <a:t>Table discussion:</a:t>
            </a:r>
          </a:p>
          <a:p>
            <a:pPr>
              <a:buFont typeface="Arial" pitchFamily="34" charset="0"/>
              <a:buNone/>
            </a:pPr>
            <a:r>
              <a:rPr lang="en-US" b="1" baseline="0" dirty="0" smtClean="0"/>
              <a:t>To what degree does this task match the intent of the standard we considered before doing the task?</a:t>
            </a:r>
          </a:p>
          <a:p>
            <a:pPr>
              <a:buFont typeface="Arial" pitchFamily="34" charset="0"/>
              <a:buNone/>
            </a:pPr>
            <a:r>
              <a:rPr lang="en-US" baseline="0" dirty="0" smtClean="0"/>
              <a:t>A.SSE.3 for HS</a:t>
            </a:r>
          </a:p>
          <a:p>
            <a:pPr>
              <a:buFont typeface="Arial" pitchFamily="34" charset="0"/>
              <a:buNone/>
            </a:pPr>
            <a:r>
              <a:rPr lang="en-US" baseline="0" dirty="0" smtClean="0"/>
              <a:t>8.F.2 for MS</a:t>
            </a:r>
          </a:p>
          <a:p>
            <a:pPr>
              <a:buFont typeface="Arial" pitchFamily="34" charset="0"/>
              <a:buNone/>
            </a:pPr>
            <a:r>
              <a:rPr lang="en-US" baseline="0" dirty="0" smtClean="0"/>
              <a:t>Are there other standards to which this task is linked?</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 out the checklist</a:t>
            </a:r>
            <a:r>
              <a:rPr lang="en-US" baseline="0" dirty="0" smtClean="0"/>
              <a:t> (Yellow Cardstock )</a:t>
            </a:r>
          </a:p>
          <a:p>
            <a:r>
              <a:rPr lang="en-US" baseline="0" dirty="0" smtClean="0"/>
              <a:t>And ask them to determine if it is a rich task?  Ask them to rank those checklists almost.  Which ones are strong and which are weak?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mathematical tasks cannot be defined as being a task unless they push learning the new content through the problem.  So we cannot determine if the task is rich unless we know where the problem falls in the unit</a:t>
            </a:r>
          </a:p>
          <a:p>
            <a:endParaRPr lang="en-US" baseline="0" dirty="0" smtClean="0"/>
          </a:p>
          <a:p>
            <a:r>
              <a:rPr lang="en-US" dirty="0" smtClean="0"/>
              <a:t>Read</a:t>
            </a:r>
            <a:r>
              <a:rPr lang="en-US" baseline="0" dirty="0" smtClean="0"/>
              <a:t> this aloud:</a:t>
            </a:r>
          </a:p>
          <a:p>
            <a:r>
              <a:rPr lang="en-US" baseline="0" dirty="0" smtClean="0"/>
              <a:t>A teacher’s goal must be to help students understand mathematics; yet understanding is not something that one can teach directly. No matter how kindly, clearly, patiently, or slowly teachers explain, they cannot MAKE students understand. Understanding takes place in the students’ minds as they connect new information with previously developed ideas, and teaching through problem solving is a powerful way to promote this kind of thinking. Teachers can help and guide their students, but  understanding occurs as a by-product of solving problems and reflecting on the thinking that went into those problem solutions. For that reason, this book is all about teaching and learning mathematics through problem solving. By solving problems, students learn to make connections among mathematical ideas.</a:t>
            </a:r>
          </a:p>
          <a:p>
            <a:r>
              <a:rPr lang="en-US" baseline="0" dirty="0" smtClean="0"/>
              <a:t>Page 11 of Teaching Mathematics through Problem Solving, NCTM</a:t>
            </a:r>
            <a:endParaRPr lang="en-US" dirty="0" smtClean="0"/>
          </a:p>
          <a:p>
            <a:endParaRPr lang="en-US" dirty="0" smtClean="0"/>
          </a:p>
          <a:p>
            <a:r>
              <a:rPr lang="en-US" dirty="0" smtClean="0"/>
              <a:t>A different video choice: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smtClean="0">
                <a:solidFill>
                  <a:schemeClr val="tx1"/>
                </a:solidFill>
                <a:latin typeface="Arial" charset="0"/>
                <a:ea typeface="ＭＳ Ｐゴシック" pitchFamily="-128" charset="-128"/>
                <a:cs typeface="ＭＳ Ｐゴシック"/>
              </a:rPr>
              <a:t>How can we use high-level tasks to promote equity in the mathematics classroom?</a:t>
            </a:r>
          </a:p>
          <a:p>
            <a:r>
              <a:rPr lang="en-US" smtClean="0">
                <a:hlinkClick r:id="rId3"/>
              </a:rPr>
              <a:t>http</a:t>
            </a:r>
            <a:r>
              <a:rPr lang="en-US" dirty="0" smtClean="0">
                <a:hlinkClick r:id="rId3"/>
              </a:rPr>
              <a:t>://ifl.lrdc.pitt.edu/ifl/index.php/resources/ask_the_educator/peg_smith</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Mathematical practices 6 and 7.  Review 1</a:t>
            </a:r>
            <a:r>
              <a:rPr lang="en-US" baseline="0" dirty="0" smtClean="0"/>
              <a:t> to 4 if necessary. </a:t>
            </a:r>
          </a:p>
          <a:p>
            <a:endParaRPr lang="en-US" baseline="0" dirty="0" smtClean="0"/>
          </a:p>
          <a:p>
            <a:r>
              <a:rPr lang="en-US" baseline="0" dirty="0" smtClean="0"/>
              <a:t>Discuss at the table how this task connects  with the mathematical practices  6 and 7.  Then review quickly 1 to 4 and see if any would be appropriate.  Be sure each person has a turn discussing.</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 out bookmark</a:t>
            </a:r>
            <a:r>
              <a:rPr lang="en-US" baseline="0" dirty="0" smtClean="0"/>
              <a:t> resource on questioning.  Ask:  What do you notice about these questions?  (is that right?)</a:t>
            </a:r>
          </a:p>
          <a:p>
            <a:endParaRPr lang="en-US" baseline="0" dirty="0" smtClean="0"/>
          </a:p>
          <a:p>
            <a:r>
              <a:rPr lang="en-US" baseline="0" dirty="0" smtClean="0"/>
              <a:t>Use the bookmark as a source –</a:t>
            </a:r>
          </a:p>
          <a:p>
            <a:endParaRPr lang="en-US" baseline="0" dirty="0" smtClean="0"/>
          </a:p>
          <a:p>
            <a:r>
              <a:rPr lang="en-US" baseline="0" dirty="0" smtClean="0"/>
              <a:t>I might provide this question for the HS problem:</a:t>
            </a:r>
          </a:p>
          <a:p>
            <a:r>
              <a:rPr lang="en-US" sz="1200" kern="1200" baseline="0" dirty="0" smtClean="0">
                <a:solidFill>
                  <a:schemeClr val="tx1"/>
                </a:solidFill>
                <a:latin typeface="Arial" charset="0"/>
                <a:ea typeface="ＭＳ Ｐゴシック" pitchFamily="-128" charset="-128"/>
                <a:cs typeface="ＭＳ Ｐゴシック"/>
              </a:rPr>
              <a:t>If students have difficulty getting started on the task, you might ask, “Just by looking at the four expressions, (a)–(d), without doing any computation, can you</a:t>
            </a:r>
          </a:p>
          <a:p>
            <a:r>
              <a:rPr lang="en-US" sz="1200" kern="1200" baseline="0" dirty="0" smtClean="0">
                <a:solidFill>
                  <a:schemeClr val="tx1"/>
                </a:solidFill>
                <a:latin typeface="Arial" charset="0"/>
                <a:ea typeface="ＭＳ Ｐゴシック" pitchFamily="-128" charset="-128"/>
                <a:cs typeface="ＭＳ Ｐゴシック"/>
              </a:rPr>
              <a:t>tell me one thing that you know about the flight of the horseshoe?”</a:t>
            </a:r>
            <a:endParaRPr lang="en-US" baseline="0" dirty="0" smtClean="0"/>
          </a:p>
          <a:p>
            <a:endParaRPr lang="en-US" baseline="0" dirty="0" smtClean="0"/>
          </a:p>
          <a:p>
            <a:r>
              <a:rPr lang="en-US" baseline="0" dirty="0" smtClean="0"/>
              <a:t>Wait on this I think…</a:t>
            </a:r>
          </a:p>
          <a:p>
            <a:r>
              <a:rPr lang="en-US" baseline="0" dirty="0" smtClean="0"/>
              <a:t>In the flipcharts on our homepage, we can look at misconceptions that might need to be addressed in our questioning…</a:t>
            </a:r>
          </a:p>
          <a:p>
            <a:endParaRPr lang="en-US" dirty="0" smtClean="0"/>
          </a:p>
          <a:p>
            <a:r>
              <a:rPr lang="en-US" b="1" dirty="0" smtClean="0"/>
              <a:t>JOURNAL</a:t>
            </a:r>
          </a:p>
          <a:p>
            <a:r>
              <a:rPr lang="en-US" b="1" dirty="0" smtClean="0"/>
              <a:t>WHAT POINTS</a:t>
            </a:r>
            <a:r>
              <a:rPr lang="en-US" b="1" baseline="0" dirty="0" smtClean="0"/>
              <a:t> DO YOU WANT TO REMEMBER ABOUT TEACHER QUESTIONING?</a:t>
            </a:r>
            <a:endParaRPr lang="en-US" b="1"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PD 360 VIDEOS – YOU’LL NEED TO LOG IN TO VIEW THESE</a:t>
            </a:r>
            <a:r>
              <a:rPr lang="en-US" baseline="0" dirty="0" smtClean="0"/>
              <a:t>!!!</a:t>
            </a:r>
          </a:p>
          <a:p>
            <a:endParaRPr lang="en-US" baseline="0" dirty="0" smtClean="0"/>
          </a:p>
          <a:p>
            <a:r>
              <a:rPr lang="en-US" dirty="0" smtClean="0"/>
              <a:t>On the slide is the MS video:</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hlinkClick r:id="rId3"/>
              </a:rPr>
              <a:t>http://www.pd360.com/index.cfm?ContentId=6114</a:t>
            </a:r>
            <a:endParaRPr lang="en-US" baseline="0" dirty="0" smtClean="0"/>
          </a:p>
          <a:p>
            <a:r>
              <a:rPr lang="en-US" baseline="0" dirty="0" smtClean="0"/>
              <a:t>8</a:t>
            </a:r>
            <a:r>
              <a:rPr lang="en-US" baseline="30000" dirty="0" smtClean="0"/>
              <a:t>th</a:t>
            </a:r>
            <a:r>
              <a:rPr lang="en-US" baseline="0" dirty="0" smtClean="0"/>
              <a:t> grade linear equations, focusing on 8.EE.8 and MP.4-6</a:t>
            </a:r>
            <a:endParaRPr lang="en-US" dirty="0" smtClean="0"/>
          </a:p>
          <a:p>
            <a:endParaRPr lang="en-US" dirty="0" smtClean="0"/>
          </a:p>
          <a:p>
            <a:r>
              <a:rPr lang="en-US" dirty="0" smtClean="0"/>
              <a:t>HS Video:</a:t>
            </a:r>
          </a:p>
          <a:p>
            <a:r>
              <a:rPr lang="en-US" dirty="0" smtClean="0"/>
              <a:t>http://www.pd360.com/index.cfm?ContentId=6116</a:t>
            </a:r>
          </a:p>
          <a:p>
            <a:r>
              <a:rPr lang="en-US" dirty="0" smtClean="0"/>
              <a:t>Usefulness of systems of equations,</a:t>
            </a:r>
            <a:r>
              <a:rPr lang="en-US" baseline="0" dirty="0" smtClean="0"/>
              <a:t> focused on A-REI.7 and MP.2 &amp; 6</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long do</a:t>
            </a:r>
            <a:r>
              <a:rPr lang="en-US" baseline="0" dirty="0" smtClean="0"/>
              <a:t> I let students struggle before stopping and teaching how to do the problem?</a:t>
            </a:r>
          </a:p>
          <a:p>
            <a:endParaRPr lang="en-US" baseline="0" dirty="0" smtClean="0"/>
          </a:p>
          <a:p>
            <a:r>
              <a:rPr lang="en-US" baseline="0" dirty="0" smtClean="0"/>
              <a:t>How often do I do problems like this?</a:t>
            </a:r>
          </a:p>
          <a:p>
            <a:endParaRPr lang="en-US" baseline="0" dirty="0" smtClean="0"/>
          </a:p>
          <a:p>
            <a:r>
              <a:rPr lang="en-US" baseline="0" dirty="0" smtClean="0"/>
              <a:t>What is the difference between using problems and teaching through problem solving?</a:t>
            </a:r>
          </a:p>
          <a:p>
            <a:endParaRPr lang="en-US" baseline="0" dirty="0" smtClean="0"/>
          </a:p>
          <a:p>
            <a:r>
              <a:rPr lang="en-US" b="1" baseline="0" dirty="0" smtClean="0"/>
              <a:t>JOURNAL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ＭＳ Ｐゴシック" pitchFamily="-128" charset="-128"/>
                <a:cs typeface="ＭＳ Ｐゴシック"/>
              </a:rPr>
              <a:t>WHAT ARE YOU WONDERING ABOUT IMPLEMENTATION OF WHAT WE’VE BEEN TALKING ABOUT? AND, WHAT IS YOUR CURRENT ANSWER?</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haven’t used “mathematical understanding</a:t>
            </a:r>
            <a:r>
              <a:rPr lang="en-US" baseline="0" dirty="0" smtClean="0"/>
              <a:t>” as a vocabulary word so far on these slides.</a:t>
            </a:r>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  I am examining</a:t>
            </a:r>
            <a:r>
              <a:rPr lang="en-US" baseline="0" dirty="0" smtClean="0"/>
              <a:t> algebra  conceptual category and you are in </a:t>
            </a:r>
            <a:r>
              <a:rPr lang="en-US" baseline="0" dirty="0" err="1" smtClean="0"/>
              <a:t>eqn’s</a:t>
            </a:r>
            <a:r>
              <a:rPr lang="en-US" baseline="0" dirty="0" smtClean="0"/>
              <a:t> and exp??  </a:t>
            </a:r>
          </a:p>
          <a:p>
            <a:endParaRPr lang="en-US" baseline="0" dirty="0" smtClean="0"/>
          </a:p>
          <a:p>
            <a:r>
              <a:rPr lang="en-US" baseline="0" dirty="0" smtClean="0"/>
              <a:t>Do you like this as is…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develop how this looks!</a:t>
            </a:r>
          </a:p>
          <a:p>
            <a:endParaRPr lang="en-US" dirty="0" smtClean="0"/>
          </a:p>
          <a:p>
            <a:endParaRPr lang="en-US" baseline="0" dirty="0" smtClean="0"/>
          </a:p>
          <a:p>
            <a:r>
              <a:rPr lang="en-US" baseline="0" dirty="0" smtClean="0"/>
              <a:t>Have them do some problems from the flip charts, from the domain/concept </a:t>
            </a:r>
            <a:r>
              <a:rPr lang="en-US" baseline="0" dirty="0" err="1" smtClean="0"/>
              <a:t>catecory</a:t>
            </a:r>
            <a:r>
              <a:rPr lang="en-US" baseline="0" dirty="0" smtClean="0"/>
              <a:t> that we want them to think about.</a:t>
            </a:r>
          </a:p>
          <a:p>
            <a:endParaRPr lang="en-US" baseline="0" dirty="0" smtClean="0"/>
          </a:p>
          <a:p>
            <a:endParaRPr lang="en-US" baseline="0" dirty="0" smtClean="0"/>
          </a:p>
          <a:p>
            <a:r>
              <a:rPr lang="en-US" baseline="0" dirty="0" smtClean="0"/>
              <a:t>Then give them the flip chart and read through it – then they could examine how the problem they did relates  to the standard that they are working on.</a:t>
            </a:r>
          </a:p>
          <a:p>
            <a:endParaRPr lang="en-US" baseline="0" dirty="0" smtClean="0"/>
          </a:p>
          <a:p>
            <a:r>
              <a:rPr lang="en-US" baseline="0" dirty="0" smtClean="0"/>
              <a:t>I don’t think most of these would be considered a rich task, so then they could look for a rich task that addresses more than one standard and gets them to start thinking about how the standards might be “arranged” in their curriculum.</a:t>
            </a:r>
          </a:p>
          <a:p>
            <a:endParaRPr lang="en-US" baseline="0" dirty="0" smtClean="0"/>
          </a:p>
          <a:p>
            <a:r>
              <a:rPr lang="en-US" baseline="0" dirty="0" smtClean="0"/>
              <a:t>At this point, drop the college and career readiness – we won’t be able to come up with enough for each standard,  I am wondering if we do something at  the end that pulls them together with one example of this….yikes</a:t>
            </a:r>
          </a:p>
          <a:p>
            <a:endParaRPr lang="en-US" baseline="0" dirty="0" smtClean="0"/>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Comparing Linear</a:t>
            </a:r>
            <a:r>
              <a:rPr lang="en-US" baseline="0" dirty="0" smtClean="0"/>
              <a:t> Functions</a:t>
            </a:r>
          </a:p>
          <a:p>
            <a:r>
              <a:rPr lang="en-US" baseline="0" dirty="0" smtClean="0"/>
              <a:t>7</a:t>
            </a:r>
            <a:r>
              <a:rPr lang="en-US" baseline="30000" dirty="0" smtClean="0"/>
              <a:t>th</a:t>
            </a:r>
            <a:r>
              <a:rPr lang="en-US" baseline="0" dirty="0" smtClean="0"/>
              <a:t> and 8</a:t>
            </a:r>
            <a:r>
              <a:rPr lang="en-US" baseline="30000" dirty="0" smtClean="0"/>
              <a:t>th</a:t>
            </a:r>
            <a:endParaRPr lang="en-US" baseline="0" dirty="0" smtClean="0"/>
          </a:p>
          <a:p>
            <a:r>
              <a:rPr lang="en-US" baseline="0" dirty="0" smtClean="0"/>
              <a:t>Introduction</a:t>
            </a:r>
          </a:p>
          <a:p>
            <a:r>
              <a:rPr lang="en-US" dirty="0" smtClean="0">
                <a:hlinkClick r:id="rId3"/>
              </a:rPr>
              <a:t>http://www.insidemathematics.org/index.php/classroom-video-visits/public-lessons-comparing-linear-functions/264-comparing-linear-functions-introduction?</a:t>
            </a:r>
            <a:endParaRPr lang="en-US" dirty="0" smtClean="0"/>
          </a:p>
          <a:p>
            <a:r>
              <a:rPr lang="en-US" b="1" dirty="0" smtClean="0"/>
              <a:t>To skip watching the intro,</a:t>
            </a:r>
            <a:r>
              <a:rPr lang="en-US" b="1" baseline="0" dirty="0" smtClean="0"/>
              <a:t> give this background: They are analyzing 3 DVD rental plans and which is best in what circumstances</a:t>
            </a:r>
            <a:endParaRPr lang="en-US" b="1" dirty="0" smtClean="0"/>
          </a:p>
          <a:p>
            <a:r>
              <a:rPr lang="en-US" dirty="0" smtClean="0"/>
              <a:t>Problem 1</a:t>
            </a:r>
          </a:p>
          <a:p>
            <a:r>
              <a:rPr lang="en-US" dirty="0" smtClean="0">
                <a:hlinkClick r:id="rId4"/>
              </a:rPr>
              <a:t>http://www.insidemathematics.org/index.php/classroom-video-visits/public-lessons-comparing-linear-functions/265-comparing-linear-functions-problem-1-part-a?</a:t>
            </a:r>
            <a:endParaRPr lang="en-US" dirty="0" smtClean="0"/>
          </a:p>
          <a:p>
            <a:r>
              <a:rPr lang="en-US" dirty="0" smtClean="0"/>
              <a:t>Problem</a:t>
            </a:r>
            <a:r>
              <a:rPr lang="en-US" baseline="0" dirty="0" smtClean="0"/>
              <a:t> 2</a:t>
            </a:r>
          </a:p>
          <a:p>
            <a:r>
              <a:rPr lang="en-US" dirty="0" smtClean="0">
                <a:hlinkClick r:id="rId5"/>
              </a:rPr>
              <a:t>http://www.insidemathematics.org/index.php/classroom-video-visits/public-lessons-comparing-linear-functions/269-comparing-linear-functions-problem-2-part-a?</a:t>
            </a:r>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pitchFamily="-128" charset="-128"/>
                <a:cs typeface="ＭＳ Ｐゴシック"/>
              </a:rPr>
              <a:t>What are the rails you see between Ratio and Proportional Relationships, Expressions and Equations, and the Functions domains?</a:t>
            </a:r>
          </a:p>
          <a:p>
            <a:endParaRPr lang="en-US" dirty="0" smtClean="0"/>
          </a:p>
          <a:p>
            <a:endParaRPr lang="en-US" dirty="0" smtClean="0"/>
          </a:p>
          <a:p>
            <a:r>
              <a:rPr lang="en-US" dirty="0" smtClean="0"/>
              <a:t>Go back to the E&amp;E and R&amp;PR work done on day 1, review that and make links</a:t>
            </a:r>
            <a:r>
              <a:rPr lang="en-US" baseline="0" dirty="0" smtClean="0"/>
              <a:t> to the F domain.</a:t>
            </a:r>
          </a:p>
          <a:p>
            <a:endParaRPr lang="en-US" baseline="0" dirty="0" smtClean="0"/>
          </a:p>
          <a:p>
            <a:r>
              <a:rPr lang="en-US" b="1" baseline="0" dirty="0" smtClean="0"/>
              <a:t>JOURNAL:</a:t>
            </a:r>
          </a:p>
          <a:p>
            <a:r>
              <a:rPr lang="en-US" sz="1200" b="1" kern="1200" dirty="0" smtClean="0">
                <a:solidFill>
                  <a:schemeClr val="tx1"/>
                </a:solidFill>
                <a:latin typeface="Arial" charset="0"/>
                <a:ea typeface="ＭＳ Ｐゴシック" pitchFamily="-128" charset="-128"/>
                <a:cs typeface="ＭＳ Ｐゴシック"/>
              </a:rPr>
              <a:t>IF WE THINK OF THE DOMAINS AS BEING LIKE RAILS, THEN WE ALSO HAVE TO BE ABLE TO SEE THE TIES OR “BIG IDEAS "THAT BIND THE RAILS TOGETHER.</a:t>
            </a:r>
          </a:p>
          <a:p>
            <a:r>
              <a:rPr lang="en-US" sz="1200" b="1" kern="1200" dirty="0" smtClean="0">
                <a:solidFill>
                  <a:schemeClr val="tx1"/>
                </a:solidFill>
                <a:latin typeface="Arial" charset="0"/>
                <a:ea typeface="ＭＳ Ｐゴシック" pitchFamily="-128" charset="-128"/>
                <a:cs typeface="ＭＳ Ｐゴシック"/>
              </a:rPr>
              <a:t> </a:t>
            </a:r>
          </a:p>
          <a:p>
            <a:r>
              <a:rPr lang="en-US" sz="1200" b="1" kern="1200" dirty="0" smtClean="0">
                <a:solidFill>
                  <a:schemeClr val="tx1"/>
                </a:solidFill>
                <a:latin typeface="Arial" charset="0"/>
                <a:ea typeface="ＭＳ Ｐゴシック" pitchFamily="-128" charset="-128"/>
                <a:cs typeface="ＭＳ Ｐゴシック"/>
              </a:rPr>
              <a:t>WHAT ARE THE RAILS YOU SEE BETWEEN RATIO AND PROPORTIONAL RELATIONSHIPS, EXPRESSIONS AND EQUATIONS, AND THE FUNCTIONS DOMAINS?</a:t>
            </a:r>
          </a:p>
          <a:p>
            <a:endParaRPr lang="en-US" b="1"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the comparison between our traditional Algebra I courses and the newly adopted Iowa Core.  In particular, how they relate to Algebra 1 course.  You can see that a large portion of what we currently teach in Algebra I will now be taught in the Iowa Core 7</a:t>
            </a:r>
            <a:r>
              <a:rPr lang="en-US" baseline="30000" dirty="0" smtClean="0"/>
              <a:t>th</a:t>
            </a:r>
            <a:r>
              <a:rPr lang="en-US" dirty="0" smtClean="0"/>
              <a:t> and 8</a:t>
            </a:r>
            <a:r>
              <a:rPr lang="en-US" baseline="30000" dirty="0" smtClean="0"/>
              <a:t>th</a:t>
            </a:r>
            <a:r>
              <a:rPr lang="en-US" dirty="0" smtClean="0"/>
              <a:t> grade courses.  And some of what we currently teach h in Algebra 1 will still be taught in Algebra 1.  There are some things we currently teach that is no longer in the Iowa Core and we do not need to teach.  That leaves a lot of room in the algebra I course.  </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Some things we currently teach in Algebra 2 will now be taught in Algebra 1 and a small portion of probability and Statistics will be taught in Algebra I.  Then we have some new standards that will finish our Algebra I course.</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 here is the comparison between what we have been teaching and our new Iowa Core Algebra I course.</a:t>
            </a:r>
          </a:p>
          <a:p>
            <a:endParaRPr lang="en-US" dirty="0" smtClean="0"/>
          </a:p>
          <a:p>
            <a:r>
              <a:rPr lang="en-US" dirty="0" smtClean="0"/>
              <a:t>I have probably</a:t>
            </a:r>
            <a:r>
              <a:rPr lang="en-US" baseline="0" dirty="0" smtClean="0"/>
              <a:t> talked with your or high school teachers at your district about NCTMs push for Algebra for ALL students.</a:t>
            </a:r>
          </a:p>
          <a:p>
            <a:r>
              <a:rPr lang="en-US" baseline="0" dirty="0" smtClean="0"/>
              <a:t>This was when we were talking mostly about Algebra I when it was Linear Algebra.</a:t>
            </a:r>
          </a:p>
          <a:p>
            <a:r>
              <a:rPr lang="en-US" baseline="0" dirty="0" smtClean="0"/>
              <a:t>Now the bar is very much raised. </a:t>
            </a:r>
            <a:br>
              <a:rPr lang="en-US" baseline="0" dirty="0" smtClean="0"/>
            </a:br>
            <a:r>
              <a:rPr lang="en-US" baseline="0" dirty="0" smtClean="0"/>
              <a:t>Now we’re not only talking about algebra concepts past linear, but statistics and probability, functions, and so on.</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 times have</a:t>
            </a:r>
            <a:r>
              <a:rPr lang="en-US" baseline="0" dirty="0" smtClean="0"/>
              <a:t> you heard this phrase – instead aimed at math versus ELA?</a:t>
            </a:r>
          </a:p>
          <a:p>
            <a:r>
              <a:rPr lang="en-US" baseline="0" dirty="0" smtClean="0"/>
              <a:t>“My mom can’t do math and that is why I can’t either.”</a:t>
            </a:r>
          </a:p>
          <a:p>
            <a:endParaRPr lang="en-US" baseline="0" dirty="0" smtClean="0"/>
          </a:p>
          <a:p>
            <a:r>
              <a:rPr lang="en-US" baseline="0" dirty="0" smtClean="0"/>
              <a:t>Everyone gets a slip of paper with a phrase on it.</a:t>
            </a:r>
          </a:p>
          <a:p>
            <a:r>
              <a:rPr lang="en-US" baseline="0" dirty="0" smtClean="0"/>
              <a:t>Roam the room: If someone said that statement to you, as it is written, why would it be a ridiculous statement; yet when it is said about math, we empathize?</a:t>
            </a:r>
          </a:p>
          <a:p>
            <a:r>
              <a:rPr lang="en-US" baseline="0" dirty="0" smtClean="0"/>
              <a:t>And, instead, make a statement in return about what we can do collectively to stop that.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What double standards are we creating by letting these comments slide for math and not for ELA?</a:t>
            </a:r>
          </a:p>
          <a:p>
            <a:endParaRPr lang="en-US" baseline="0" dirty="0" smtClean="0"/>
          </a:p>
          <a:p>
            <a:r>
              <a:rPr lang="en-US" baseline="0" dirty="0" smtClean="0"/>
              <a:t>I hate math because…</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hlinkClick r:id="rId3"/>
              </a:rPr>
              <a:t>Zero Pairs, </a:t>
            </a:r>
            <a:r>
              <a:rPr lang="en-US" u="sng" dirty="0" err="1" smtClean="0">
                <a:hlinkClick r:id="rId3"/>
              </a:rPr>
              <a:t>Manipulatives</a:t>
            </a:r>
            <a:r>
              <a:rPr lang="en-US" u="sng" dirty="0" smtClean="0">
                <a:hlinkClick r:id="rId3"/>
              </a:rPr>
              <a:t>,</a:t>
            </a:r>
            <a:r>
              <a:rPr lang="en-US" u="sng" baseline="0" dirty="0" smtClean="0">
                <a:hlinkClick r:id="rId3"/>
              </a:rPr>
              <a:t> and a Real World Example</a:t>
            </a:r>
          </a:p>
          <a:p>
            <a:r>
              <a:rPr lang="en-US" dirty="0" smtClean="0">
                <a:hlinkClick r:id="rId3"/>
              </a:rPr>
              <a:t>https://www.teachingchannel.org/videos/teaching-subtracting-integers </a:t>
            </a:r>
          </a:p>
          <a:p>
            <a:r>
              <a:rPr lang="en-US" dirty="0" smtClean="0">
                <a:hlinkClick r:id="rId3"/>
              </a:rPr>
              <a:t>G</a:t>
            </a:r>
            <a:r>
              <a:rPr lang="en-US" dirty="0" smtClean="0"/>
              <a:t>rade 7 Integer Operations</a:t>
            </a:r>
          </a:p>
          <a:p>
            <a:endParaRPr lang="en-US" dirty="0" smtClean="0"/>
          </a:p>
          <a:p>
            <a:r>
              <a:rPr lang="en-US" dirty="0" smtClean="0"/>
              <a:t>What’s Your Sign: Integer</a:t>
            </a:r>
            <a:r>
              <a:rPr lang="en-US" baseline="0" dirty="0" smtClean="0"/>
              <a:t> Addition</a:t>
            </a:r>
          </a:p>
          <a:p>
            <a:r>
              <a:rPr lang="en-US" dirty="0" smtClean="0">
                <a:hlinkClick r:id="rId4"/>
              </a:rPr>
              <a:t>https://www.teachingchannel.org/videos/adding-integers-lesson-idea</a:t>
            </a:r>
            <a:endParaRPr lang="en-US" dirty="0" smtClean="0"/>
          </a:p>
          <a:p>
            <a:endParaRPr lang="en-US" dirty="0" smtClean="0"/>
          </a:p>
          <a:p>
            <a:r>
              <a:rPr lang="en-US" dirty="0" smtClean="0"/>
              <a:t>What Fraction of the shape is red?</a:t>
            </a:r>
          </a:p>
          <a:p>
            <a:r>
              <a:rPr lang="en-US" dirty="0" smtClean="0">
                <a:hlinkClick r:id="rId5"/>
              </a:rPr>
              <a:t>https://www.teachingchannel.org/videos/teaching-fractions</a:t>
            </a:r>
            <a:endParaRPr lang="en-US"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p:spPr>
        <p:txBody>
          <a:bodyPr lIns="92286" tIns="46144" rIns="92286" bIns="46144"/>
          <a:lstStyle/>
          <a:p>
            <a:r>
              <a:rPr lang="en-US" smtClean="0">
                <a:ea typeface="ＭＳ Ｐゴシック"/>
              </a:rPr>
              <a:t>Revisit the goals for today, but also ask the students to look at any personal goals that they wrote in their journals.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p:spPr>
        <p:txBody>
          <a:bodyPr lIns="92286" tIns="46144" rIns="92286" bIns="46144"/>
          <a:lstStyle/>
          <a:p>
            <a:r>
              <a:rPr lang="en-US" smtClean="0">
                <a:ea typeface="ＭＳ Ｐゴシック"/>
              </a:rPr>
              <a:t>Revisit the success criteria for today, but also ask the students to look at any success criteria that they wrote in their journals.  At this point you can ask the participants for a signal as to how successful they were (for example, thumbs up, down, or sideways).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p:spPr>
        <p:txBody>
          <a:bodyPr/>
          <a:lstStyle/>
          <a:p>
            <a:r>
              <a:rPr lang="en-US" smtClean="0">
                <a:ea typeface="ＭＳ Ｐゴシック"/>
              </a:rPr>
              <a:t>Suggest that people use their IC journal between now and next meeting to continue to record questions, comments, and new learning that enhances their learning.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en-US" baseline="0" dirty="0" smtClean="0">
                <a:solidFill>
                  <a:srgbClr val="00B0F0"/>
                </a:solidFill>
              </a:rPr>
              <a:t>Journals will be handed in at the close of class today for everyone.</a:t>
            </a:r>
          </a:p>
          <a:p>
            <a:endParaRPr lang="en-US" baseline="0" dirty="0" smtClean="0">
              <a:solidFill>
                <a:srgbClr val="00B0F0"/>
              </a:solidFill>
            </a:endParaRPr>
          </a:p>
          <a:p>
            <a:r>
              <a:rPr lang="en-US" baseline="0" dirty="0" smtClean="0">
                <a:solidFill>
                  <a:srgbClr val="00B0F0"/>
                </a:solidFill>
              </a:rPr>
              <a:t>Download the journal at mathaea8.weebly.com under Deeper Investigations – scroll all the way to the bottom.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to next slide…for activity</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a:t>
            </a:r>
            <a:r>
              <a:rPr lang="en-US" baseline="0" dirty="0" smtClean="0"/>
              <a:t> your journal from last time….</a:t>
            </a:r>
          </a:p>
          <a:p>
            <a:endParaRPr lang="en-US" baseline="0" dirty="0" smtClean="0"/>
          </a:p>
          <a:p>
            <a:r>
              <a:rPr lang="en-US" dirty="0" smtClean="0">
                <a:ea typeface="ＭＳ Ｐゴシック"/>
              </a:rPr>
              <a:t>Although the slide shows the directions, the facilitator needs to go through these extended directions for </a:t>
            </a:r>
            <a:r>
              <a:rPr lang="en-US" b="1" dirty="0" smtClean="0">
                <a:ea typeface="ＭＳ Ｐゴシック"/>
              </a:rPr>
              <a:t>First Turn, Last Turn</a:t>
            </a:r>
            <a:r>
              <a:rPr lang="en-US" dirty="0" smtClean="0">
                <a:ea typeface="ＭＳ Ｐゴシック"/>
              </a:rPr>
              <a:t>:</a:t>
            </a:r>
          </a:p>
          <a:p>
            <a:endParaRPr lang="en-US" dirty="0" smtClean="0">
              <a:ea typeface="ＭＳ Ｐゴシック"/>
            </a:endParaRPr>
          </a:p>
          <a:p>
            <a:r>
              <a:rPr lang="en-US" dirty="0" smtClean="0">
                <a:ea typeface="ＭＳ Ｐゴシック"/>
              </a:rPr>
              <a:t>Groups of 4 to 8.  Silently and simultaneously read your journal entries and highlight a few items that have particular meaning for you</a:t>
            </a:r>
          </a:p>
          <a:p>
            <a:r>
              <a:rPr lang="en-US" dirty="0" smtClean="0">
                <a:ea typeface="ＭＳ Ｐゴシック"/>
              </a:rPr>
              <a:t>Select a person to start each group.  </a:t>
            </a:r>
          </a:p>
          <a:p>
            <a:r>
              <a:rPr lang="en-US" dirty="0" smtClean="0">
                <a:ea typeface="ＭＳ Ｐゴシック"/>
              </a:rPr>
              <a:t>This member shares one of their highlighted items but does not comment on it.</a:t>
            </a:r>
          </a:p>
          <a:p>
            <a:r>
              <a:rPr lang="en-US" dirty="0" smtClean="0">
                <a:ea typeface="ＭＳ Ｐゴシック"/>
              </a:rPr>
              <a:t>In round-robin fashion, each of the other group members comments about the identified item with no cross-talk</a:t>
            </a:r>
          </a:p>
          <a:p>
            <a:r>
              <a:rPr lang="en-US" dirty="0" smtClean="0">
                <a:ea typeface="ＭＳ Ｐゴシック"/>
              </a:rPr>
              <a:t>Then the initial person who named the item now shares his or her thinking about the item and therefore, gets the last turn.</a:t>
            </a:r>
          </a:p>
          <a:p>
            <a:r>
              <a:rPr lang="en-US" dirty="0" smtClean="0">
                <a:ea typeface="ＭＳ Ｐゴシック"/>
              </a:rPr>
              <a:t>Repeat this process for each group member until everyone gets the last word</a:t>
            </a:r>
          </a:p>
          <a:p>
            <a:r>
              <a:rPr lang="en-US" dirty="0" smtClean="0">
                <a:ea typeface="ＭＳ Ｐゴシック"/>
              </a:rPr>
              <a:t>Stress that there is no cross-talk. Explain that when cross-talk occurs it takes focus off of the speaker, changes the topic, and diminishes the speaker’s influence.</a:t>
            </a:r>
            <a:endParaRPr lang="en-US" smtClean="0">
              <a:ea typeface="ＭＳ Ｐゴシック"/>
            </a:endParaRP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lIns="92286" tIns="46144" rIns="92286" bIns="46144"/>
          <a:lstStyle/>
          <a:p>
            <a:r>
              <a:rPr lang="en-US" smtClean="0">
                <a:ea typeface="ＭＳ Ｐゴシック"/>
              </a:rPr>
              <a:t>These are the goals for this day’s work for the participants here.  </a:t>
            </a:r>
          </a:p>
          <a:p>
            <a:r>
              <a:rPr lang="en-US" smtClean="0">
                <a:ea typeface="ＭＳ Ｐゴシック"/>
              </a:rPr>
              <a:t>Developing a set of learning goals for a course takes what faculty know but don’t always state and puts it into a short list of real concepts that can guide participants and add clarity to teaching and learning.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lIns="92286" tIns="46144" rIns="92286" bIns="46144"/>
          <a:lstStyle/>
          <a:p>
            <a:r>
              <a:rPr lang="en-US" smtClean="0">
                <a:ea typeface="ＭＳ Ｐゴシック"/>
              </a:rPr>
              <a:t>Explain that these will appear again at the end of the day.  At that time, you will see if you have met them or are part way there.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JOURNAL:</a:t>
            </a:r>
          </a:p>
          <a:p>
            <a:r>
              <a:rPr lang="en-US" b="1" dirty="0" smtClean="0"/>
              <a:t>ARE</a:t>
            </a:r>
            <a:r>
              <a:rPr lang="en-US" b="1" baseline="0" dirty="0" smtClean="0"/>
              <a:t> THESE STILL TRUE OR DO THEY NEED TO BE EDITED?</a:t>
            </a:r>
          </a:p>
          <a:p>
            <a:r>
              <a:rPr lang="en-US" b="1" baseline="0" dirty="0" smtClean="0"/>
              <a:t>ANY THING ACCOMPLISHED TOWARD THESE GOALS? IF SO, MAKE NOTE!</a:t>
            </a:r>
          </a:p>
          <a:p>
            <a:r>
              <a:rPr lang="en-US" sz="1200" kern="1200" dirty="0" smtClean="0">
                <a:solidFill>
                  <a:schemeClr val="tx1"/>
                </a:solidFill>
                <a:latin typeface="Arial" charset="0"/>
                <a:ea typeface="ＭＳ Ｐゴシック" pitchFamily="-128" charset="-128"/>
                <a:cs typeface="ＭＳ Ｐゴシック"/>
              </a:rPr>
              <a:t> </a:t>
            </a:r>
          </a:p>
          <a:p>
            <a:endParaRPr lang="en-US" b="1"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r>
              <a:rPr lang="en-US" smtClean="0"/>
              <a:t>Foundations for the Investigation Guide </a:t>
            </a:r>
            <a:endParaRPr lang="en-US" dirty="0"/>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88602E2D-4B61-4FD5-A0FC-0F42557296AE}"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Foundations for the Investigation Guide </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C8A24C-8607-4375-ACE2-D8034B9279A3}"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Foundations for the Investigation Guide </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95F6C4-C079-408C-A04A-CEB2688D0C35}"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chiev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Rectangle 3"/>
          <p:cNvSpPr>
            <a:spLocks noGrp="1" noChangeArrowheads="1"/>
          </p:cNvSpPr>
          <p:nvPr>
            <p:ph idx="1"/>
          </p:nvPr>
        </p:nvSpPr>
        <p:spPr bwMode="auto">
          <a:xfrm>
            <a:off x="457200" y="1600200"/>
            <a:ext cx="8229600" cy="4506913"/>
          </a:xfrm>
          <a:prstGeom prst="rect">
            <a:avLst/>
          </a:prstGeom>
          <a:noFill/>
          <a:ln w="9525">
            <a:noFill/>
            <a:miter lim="800000"/>
            <a:headEnd/>
            <a:tailEnd/>
          </a:ln>
        </p:spPr>
        <p:txBody>
          <a:bodyPr/>
          <a:lstStyle/>
          <a:p>
            <a:pPr lvl="0"/>
            <a:r>
              <a:rPr lang="en-US" dirty="0"/>
              <a:t>Click to edit </a:t>
            </a:r>
            <a:r>
              <a:rPr lang="en-US" dirty="0" smtClean="0"/>
              <a:t>Master text </a:t>
            </a:r>
            <a:r>
              <a:rPr lang="en-US" dirty="0"/>
              <a:t>styles</a:t>
            </a:r>
          </a:p>
          <a:p>
            <a:pPr lvl="1"/>
            <a:r>
              <a:rPr lang="en-US" dirty="0"/>
              <a:t>Second level</a:t>
            </a:r>
          </a:p>
          <a:p>
            <a:pPr lvl="2"/>
            <a:r>
              <a:rPr lang="en-US" dirty="0"/>
              <a:t>Third level</a:t>
            </a:r>
          </a:p>
          <a:p>
            <a:pPr lvl="2"/>
            <a:endParaRPr lang="en-US" dirty="0"/>
          </a:p>
        </p:txBody>
      </p:sp>
      <p:sp>
        <p:nvSpPr>
          <p:cNvPr id="4" name="Slide Number Placeholder 24"/>
          <p:cNvSpPr>
            <a:spLocks noGrp="1"/>
          </p:cNvSpPr>
          <p:nvPr>
            <p:ph type="sldNum" sz="quarter" idx="10"/>
          </p:nvPr>
        </p:nvSpPr>
        <p:spPr/>
        <p:txBody>
          <a:bodyPr/>
          <a:lstStyle>
            <a:lvl1pPr algn="r">
              <a:defRPr sz="1200">
                <a:solidFill>
                  <a:schemeClr val="bg1">
                    <a:lumMod val="65000"/>
                  </a:schemeClr>
                </a:solidFill>
              </a:defRPr>
            </a:lvl1pPr>
          </a:lstStyle>
          <a:p>
            <a:pPr>
              <a:defRPr/>
            </a:pPr>
            <a:fld id="{D57D3B0D-F613-49C4-AA44-E09C63F87213}" type="slidenum">
              <a:rPr lang="en-US"/>
              <a:pPr>
                <a:defRPr/>
              </a:pPr>
              <a:t>‹#›</a:t>
            </a:fld>
            <a:endParaRPr lang="en-US" dirty="0"/>
          </a:p>
        </p:txBody>
      </p:sp>
      <p:sp>
        <p:nvSpPr>
          <p:cNvPr id="5" name="Footer Placeholder 71"/>
          <p:cNvSpPr>
            <a:spLocks noGrp="1"/>
          </p:cNvSpPr>
          <p:nvPr userDrawn="1">
            <p:ph type="ftr" sz="quarter" idx="11"/>
          </p:nvPr>
        </p:nvSpPr>
        <p:spPr>
          <a:xfrm>
            <a:off x="1752600" y="6172200"/>
            <a:ext cx="7239000" cy="533400"/>
          </a:xfrm>
        </p:spPr>
        <p:txBody>
          <a:bodyPr/>
          <a:lstStyle>
            <a:lvl1pPr>
              <a:defRPr>
                <a:cs typeface="Arial" pitchFamily="34" charset="0"/>
              </a:defRPr>
            </a:lvl1pPr>
          </a:lstStyle>
          <a:p>
            <a:pPr>
              <a:defRPr/>
            </a:pPr>
            <a:endParaRPr lang="en-US"/>
          </a:p>
        </p:txBody>
      </p:sp>
      <p:sp>
        <p:nvSpPr>
          <p:cNvPr id="6" name="Date Placeholder 13"/>
          <p:cNvSpPr>
            <a:spLocks noGrp="1"/>
          </p:cNvSpPr>
          <p:nvPr>
            <p:ph type="dt" sz="half" idx="12"/>
          </p:nvPr>
        </p:nvSpPr>
        <p:spPr>
          <a:xfrm>
            <a:off x="5257800" y="6405563"/>
            <a:ext cx="3578225" cy="365125"/>
          </a:xfrm>
        </p:spPr>
        <p:txBody>
          <a:bodyPr/>
          <a:lstStyle>
            <a:lvl1pPr>
              <a:defRPr/>
            </a:lvl1pPr>
          </a:lstStyle>
          <a:p>
            <a:pPr>
              <a:defRPr/>
            </a:pPr>
            <a:r>
              <a:rPr lang="en-US" smtClean="0"/>
              <a:t>Foundations for the Investigation Guide </a:t>
            </a:r>
            <a:endParaRPr lang="en-US" dirty="0"/>
          </a:p>
        </p:txBody>
      </p:sp>
    </p:spTree>
  </p:cSld>
  <p:clrMapOvr>
    <a:masterClrMapping/>
  </p:clrMapOvr>
  <p:transitio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Foundations for the Investigation Guide </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A166D4-86D3-4EC3-842B-1003EBA96799}"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Foundations for the Investigation Guide </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FE4D1-784F-448B-A63E-DFDD0FCD2B5E}"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r>
              <a:rPr lang="en-US" smtClean="0"/>
              <a:t>Foundations for the Investigation Guide </a:t>
            </a: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62EA064-402E-44C6-A474-DCC780E14047}"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r>
              <a:rPr lang="en-US" smtClean="0"/>
              <a:t>Foundations for the Investigation Guide </a:t>
            </a:r>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8BDFEC2-1EDB-4F1E-9A4C-18A1B63E4786}"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r>
              <a:rPr lang="en-US" smtClean="0"/>
              <a:t>Foundations for the Investigation Guide </a:t>
            </a: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1521771-970F-4EE4-919A-FAA1A81CB7EC}"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Foundations for the Investigation Guide </a:t>
            </a: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9485AAB-DDEE-4376-A1EB-344D1AE05B4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r>
              <a:rPr lang="en-US" smtClean="0"/>
              <a:t>Foundations for the Investigation Guide </a:t>
            </a: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0A1A99A-C77D-4101-BA3F-B2BDBE3C46BC}"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Foundations for the Investigation Guide </a:t>
            </a: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60480D4-00E7-4157-949D-21829396C4E7}"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Foundations for the Investigation Guide </a:t>
            </a: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C11B7D0-FE9F-475B-88EF-E127A6AD4903}"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 id="2147484533"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ifl.lrdc.pitt.edu/ifl/index.php/resources/ask_the_educator/ido_jama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pd360.com/index.cfm?ContentId=611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hyperlink" Target="http://www.polleverywhere.com/multiple_choice_polls/LTU3OTI3NjI1MA" TargetMode="External"/><Relationship Id="rId2" Type="http://schemas.openxmlformats.org/officeDocument/2006/relationships/hyperlink" Target="http://www.polleverywhere.com/multiple_choice_polls/MjAyMTk5ODQxNQ"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http://www.polleverywhere.com/multiple_choice_polls/MTc3MzE1MDQwNw"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www.polleverywhere.com/multiple_choice_polls/MTk3ODM2Mjc2Nw"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smarterbalanced.org/" TargetMode="External"/><Relationship Id="rId3" Type="http://schemas.openxmlformats.org/officeDocument/2006/relationships/hyperlink" Target="http://www.mathaea8.weebly.com/" TargetMode="External"/><Relationship Id="rId7" Type="http://schemas.openxmlformats.org/officeDocument/2006/relationships/hyperlink" Target="http://nctm.illuminations.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insidemathematics.org/" TargetMode="External"/><Relationship Id="rId5" Type="http://schemas.openxmlformats.org/officeDocument/2006/relationships/hyperlink" Target="http://illustrativemathematics.org/" TargetMode="External"/><Relationship Id="rId4" Type="http://schemas.openxmlformats.org/officeDocument/2006/relationships/hyperlink" Target="http://www.nctm.org/" TargetMode="External"/><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insidemathematics.org/index.php/classroom-video-visits/public-lessons-comparing-linear-functions/269-comparing-linear-functions-problem-2-part-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hyperlink" Target="http://www.polleverywhere.com/multiple_choice_polls/MjY0MjY5NTI4" TargetMode="External"/><Relationship Id="rId2" Type="http://schemas.openxmlformats.org/officeDocument/2006/relationships/hyperlink" Target="http://www.polleverywhere.com/multiple_choice_polls/NDQ4MDE5NTkx"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teachingchannel.org/videos/teaching-subtracting-integer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olleverywhere.com/multiple_choice_polls/LTE0ODQzMDYyOQ"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polleverywhere.com/multiple_choice_polls/MjA1NzQ0Nzg0OQ" TargetMode="External"/><Relationship Id="rId2" Type="http://schemas.openxmlformats.org/officeDocument/2006/relationships/hyperlink" Target="http://www.polleverywhere.com/multiple_choice_polls/MTg0NzkyMTc3NA"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urvey.aea.k12.ia.us/survey/94595/296a/" TargetMode="External"/><Relationship Id="rId1" Type="http://schemas.openxmlformats.org/officeDocument/2006/relationships/slideLayout" Target="../slideLayouts/slideLayout2.xml"/><Relationship Id="rId5" Type="http://schemas.openxmlformats.org/officeDocument/2006/relationships/hyperlink" Target="http://survey.aea.k12.ia.us/f/94656/ac2a/" TargetMode="Externa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ChangeArrowheads="1"/>
          </p:cNvSpPr>
          <p:nvPr/>
        </p:nvSpPr>
        <p:spPr bwMode="auto">
          <a:xfrm>
            <a:off x="304800" y="2209800"/>
            <a:ext cx="8534400" cy="3477875"/>
          </a:xfrm>
          <a:prstGeom prst="rect">
            <a:avLst/>
          </a:prstGeom>
          <a:noFill/>
          <a:ln w="9525">
            <a:noFill/>
            <a:miter lim="800000"/>
            <a:headEnd/>
            <a:tailEnd/>
          </a:ln>
        </p:spPr>
        <p:txBody>
          <a:bodyPr>
            <a:spAutoFit/>
          </a:bodyPr>
          <a:lstStyle/>
          <a:p>
            <a:pPr algn="ctr">
              <a:defRPr/>
            </a:pPr>
            <a:r>
              <a:rPr lang="en-US" sz="4000" b="1" dirty="0">
                <a:effectLst>
                  <a:outerShdw blurRad="38100" dist="38100" dir="2700000" algn="tl">
                    <a:srgbClr val="C0C0C0"/>
                  </a:outerShdw>
                </a:effectLst>
              </a:rPr>
              <a:t>Deeper Investigations of the Standards: </a:t>
            </a:r>
            <a:br>
              <a:rPr lang="en-US" sz="4000" b="1" dirty="0">
                <a:effectLst>
                  <a:outerShdw blurRad="38100" dist="38100" dir="2700000" algn="tl">
                    <a:srgbClr val="C0C0C0"/>
                  </a:outerShdw>
                </a:effectLst>
              </a:rPr>
            </a:br>
            <a:r>
              <a:rPr lang="en-US" sz="4000" b="1" dirty="0">
                <a:effectLst>
                  <a:outerShdw blurRad="38100" dist="38100" dir="2700000" algn="tl">
                    <a:srgbClr val="C0C0C0"/>
                  </a:outerShdw>
                </a:effectLst>
              </a:rPr>
              <a:t>Iowa Core Mathematics</a:t>
            </a:r>
            <a:r>
              <a:rPr lang="en-US" sz="4000" b="1" dirty="0">
                <a:solidFill>
                  <a:srgbClr val="0070C0"/>
                </a:solidFill>
                <a:effectLst>
                  <a:outerShdw blurRad="38100" dist="38100" dir="2700000" algn="tl">
                    <a:srgbClr val="C0C0C0"/>
                  </a:outerShdw>
                </a:effectLst>
              </a:rPr>
              <a:t> </a:t>
            </a:r>
          </a:p>
          <a:p>
            <a:pPr algn="ctr">
              <a:defRPr/>
            </a:pPr>
            <a:r>
              <a:rPr lang="en-US" sz="4000" b="1" dirty="0">
                <a:solidFill>
                  <a:srgbClr val="0070C0"/>
                </a:solidFill>
                <a:effectLst>
                  <a:outerShdw blurRad="38100" dist="38100" dir="2700000" algn="tl">
                    <a:srgbClr val="C0C0C0"/>
                  </a:outerShdw>
                </a:effectLst>
              </a:rPr>
              <a:t>Grades 6 – 8, </a:t>
            </a:r>
            <a:r>
              <a:rPr lang="en-US" sz="4000" b="1" dirty="0" smtClean="0">
                <a:solidFill>
                  <a:srgbClr val="0070C0"/>
                </a:solidFill>
                <a:effectLst>
                  <a:outerShdw blurRad="38100" dist="38100" dir="2700000" algn="tl">
                    <a:srgbClr val="C0C0C0"/>
                  </a:outerShdw>
                </a:effectLst>
              </a:rPr>
              <a:t>Day 2</a:t>
            </a:r>
            <a:endParaRPr lang="en-US" sz="4000" b="1" dirty="0">
              <a:solidFill>
                <a:srgbClr val="0070C0"/>
              </a:solidFill>
              <a:effectLst>
                <a:outerShdw blurRad="38100" dist="38100" dir="2700000" algn="tl">
                  <a:srgbClr val="C0C0C0"/>
                </a:outerShdw>
              </a:effectLst>
            </a:endParaRPr>
          </a:p>
          <a:p>
            <a:pPr algn="ctr">
              <a:defRPr/>
            </a:pPr>
            <a:endParaRPr lang="en-US" sz="2800" dirty="0"/>
          </a:p>
          <a:p>
            <a:pPr algn="ctr">
              <a:defRPr/>
            </a:pPr>
            <a:r>
              <a:rPr lang="en-US" dirty="0"/>
              <a:t>Iowa Department of Education</a:t>
            </a:r>
          </a:p>
          <a:p>
            <a:pPr algn="ctr">
              <a:defRPr/>
            </a:pPr>
            <a:r>
              <a:rPr lang="en-US" dirty="0"/>
              <a:t>In Partnership with</a:t>
            </a:r>
          </a:p>
          <a:p>
            <a:pPr algn="ctr">
              <a:defRPr/>
            </a:pPr>
            <a:r>
              <a:rPr lang="en-US" dirty="0"/>
              <a:t>AEA School Improvement </a:t>
            </a:r>
          </a:p>
        </p:txBody>
      </p:sp>
      <p:pic>
        <p:nvPicPr>
          <p:cNvPr id="16386" name="Picture 1" descr="Iowa Core V2"/>
          <p:cNvPicPr>
            <a:picLocks noChangeAspect="1" noChangeArrowheads="1"/>
          </p:cNvPicPr>
          <p:nvPr/>
        </p:nvPicPr>
        <p:blipFill>
          <a:blip r:embed="rId3" cstate="print"/>
          <a:srcRect/>
          <a:stretch>
            <a:fillRect/>
          </a:stretch>
        </p:blipFill>
        <p:spPr bwMode="auto">
          <a:xfrm>
            <a:off x="609600" y="762000"/>
            <a:ext cx="2997200" cy="954088"/>
          </a:xfrm>
          <a:prstGeom prst="rect">
            <a:avLst/>
          </a:prstGeom>
          <a:noFill/>
          <a:ln w="9525">
            <a:noFill/>
            <a:miter lim="800000"/>
            <a:headEnd/>
            <a:tailEnd/>
          </a:ln>
        </p:spPr>
      </p:pic>
      <p:pic>
        <p:nvPicPr>
          <p:cNvPr id="16387" name="Picture 4" descr="DE color large"/>
          <p:cNvPicPr>
            <a:picLocks noChangeAspect="1" noChangeArrowheads="1"/>
          </p:cNvPicPr>
          <p:nvPr/>
        </p:nvPicPr>
        <p:blipFill>
          <a:blip r:embed="rId4" cstate="print"/>
          <a:srcRect/>
          <a:stretch>
            <a:fillRect/>
          </a:stretch>
        </p:blipFill>
        <p:spPr bwMode="auto">
          <a:xfrm>
            <a:off x="868363" y="5054600"/>
            <a:ext cx="1411287" cy="1370013"/>
          </a:xfrm>
          <a:prstGeom prst="rect">
            <a:avLst/>
          </a:prstGeom>
          <a:noFill/>
          <a:ln w="9525">
            <a:noFill/>
            <a:miter lim="800000"/>
            <a:headEnd/>
            <a:tailEnd/>
          </a:ln>
        </p:spPr>
      </p:pic>
      <p:pic>
        <p:nvPicPr>
          <p:cNvPr id="16388" name="Picture 1"/>
          <p:cNvPicPr>
            <a:picLocks noChangeAspect="1"/>
          </p:cNvPicPr>
          <p:nvPr/>
        </p:nvPicPr>
        <p:blipFill>
          <a:blip r:embed="rId5" cstate="print"/>
          <a:srcRect/>
          <a:stretch>
            <a:fillRect/>
          </a:stretch>
        </p:blipFill>
        <p:spPr bwMode="auto">
          <a:xfrm>
            <a:off x="6553200" y="5122863"/>
            <a:ext cx="1882775" cy="12334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txBox="1">
            <a:spLocks noGrp="1"/>
          </p:cNvSpPr>
          <p:nvPr/>
        </p:nvSpPr>
        <p:spPr>
          <a:xfrm>
            <a:off x="2819400" y="6508750"/>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sp>
        <p:nvSpPr>
          <p:cNvPr id="7" name="Title 3"/>
          <p:cNvSpPr txBox="1">
            <a:spLocks/>
          </p:cNvSpPr>
          <p:nvPr/>
        </p:nvSpPr>
        <p:spPr>
          <a:xfrm>
            <a:off x="304800" y="914400"/>
            <a:ext cx="7620000" cy="990600"/>
          </a:xfrm>
          <a:prstGeom prst="rect">
            <a:avLst/>
          </a:prstGeom>
        </p:spPr>
        <p:txBody>
          <a:bodyPr/>
          <a:lstStyle/>
          <a:p>
            <a:pPr>
              <a:defRPr/>
            </a:pPr>
            <a:r>
              <a:rPr lang="en-US" sz="4000" dirty="0" smtClean="0">
                <a:solidFill>
                  <a:schemeClr val="tx2"/>
                </a:solidFill>
                <a:effectLst>
                  <a:outerShdw blurRad="38100" dist="38100" dir="2700000" algn="tl">
                    <a:srgbClr val="C0C0C0"/>
                  </a:outerShdw>
                </a:effectLst>
              </a:rPr>
              <a:t>Supporting Rich </a:t>
            </a:r>
            <a:r>
              <a:rPr lang="en-US" sz="4000" dirty="0">
                <a:solidFill>
                  <a:schemeClr val="tx2"/>
                </a:solidFill>
                <a:effectLst>
                  <a:outerShdw blurRad="38100" dist="38100" dir="2700000" algn="tl">
                    <a:srgbClr val="C0C0C0"/>
                  </a:outerShdw>
                </a:effectLst>
              </a:rPr>
              <a:t>Mathematical Tasks</a:t>
            </a:r>
          </a:p>
        </p:txBody>
      </p:sp>
      <p:pic>
        <p:nvPicPr>
          <p:cNvPr id="8" name="Picture 9"/>
          <p:cNvPicPr>
            <a:picLocks noChangeAspect="1" noChangeArrowheads="1"/>
          </p:cNvPicPr>
          <p:nvPr/>
        </p:nvPicPr>
        <p:blipFill>
          <a:blip r:embed="rId3" cstate="print"/>
          <a:srcRect l="9302" r="8305"/>
          <a:stretch>
            <a:fillRect/>
          </a:stretch>
        </p:blipFill>
        <p:spPr bwMode="auto">
          <a:xfrm>
            <a:off x="381000" y="2133600"/>
            <a:ext cx="4724400" cy="3810000"/>
          </a:xfrm>
          <a:prstGeom prst="rect">
            <a:avLst/>
          </a:prstGeom>
          <a:noFill/>
          <a:ln w="9525">
            <a:noFill/>
            <a:miter lim="800000"/>
            <a:headEnd/>
            <a:tailEnd/>
          </a:ln>
        </p:spPr>
      </p:pic>
      <p:sp>
        <p:nvSpPr>
          <p:cNvPr id="9" name="Content Placeholder 4"/>
          <p:cNvSpPr txBox="1">
            <a:spLocks/>
          </p:cNvSpPr>
          <p:nvPr/>
        </p:nvSpPr>
        <p:spPr bwMode="auto">
          <a:xfrm>
            <a:off x="5257800" y="1600200"/>
            <a:ext cx="3733800" cy="5029200"/>
          </a:xfrm>
          <a:prstGeom prst="rect">
            <a:avLst/>
          </a:prstGeom>
          <a:noFill/>
          <a:ln w="9525">
            <a:noFill/>
            <a:miter lim="800000"/>
            <a:headEnd/>
            <a:tailEnd/>
          </a:ln>
        </p:spPr>
        <p:txBody>
          <a:bodyPr/>
          <a:lstStyle/>
          <a:p>
            <a:pPr marL="273050" indent="-273050" algn="ctr">
              <a:lnSpc>
                <a:spcPct val="90000"/>
              </a:lnSpc>
              <a:spcBef>
                <a:spcPct val="20000"/>
              </a:spcBef>
              <a:buClr>
                <a:srgbClr val="0BD0D9"/>
              </a:buClr>
              <a:buSzPct val="95000"/>
              <a:buFont typeface="Wingdings 2" pitchFamily="18" charset="2"/>
              <a:buNone/>
            </a:pPr>
            <a:endParaRPr lang="en-US" sz="3200" dirty="0">
              <a:solidFill>
                <a:srgbClr val="FF0000"/>
              </a:solidFill>
              <a:latin typeface="Constantia" pitchFamily="18" charset="0"/>
            </a:endParaRPr>
          </a:p>
        </p:txBody>
      </p:sp>
      <p:grpSp>
        <p:nvGrpSpPr>
          <p:cNvPr id="10" name="Group 5"/>
          <p:cNvGrpSpPr>
            <a:grpSpLocks/>
          </p:cNvGrpSpPr>
          <p:nvPr/>
        </p:nvGrpSpPr>
        <p:grpSpPr bwMode="auto">
          <a:xfrm>
            <a:off x="7924800" y="0"/>
            <a:ext cx="1219200" cy="1047750"/>
            <a:chOff x="7086600" y="1009018"/>
            <a:chExt cx="1219200" cy="1048382"/>
          </a:xfrm>
        </p:grpSpPr>
        <p:pic>
          <p:nvPicPr>
            <p:cNvPr id="11"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955722" y="1981200"/>
            <a:ext cx="5188278" cy="38862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Intent of the standards</a:t>
            </a:r>
            <a:endParaRPr lang="en-US" dirty="0"/>
          </a:p>
        </p:txBody>
      </p:sp>
      <p:sp>
        <p:nvSpPr>
          <p:cNvPr id="4" name="Content Placeholder 3"/>
          <p:cNvSpPr>
            <a:spLocks noGrp="1"/>
          </p:cNvSpPr>
          <p:nvPr>
            <p:ph idx="1"/>
          </p:nvPr>
        </p:nvSpPr>
        <p:spPr>
          <a:xfrm>
            <a:off x="457200" y="1935480"/>
            <a:ext cx="5029200" cy="4389120"/>
          </a:xfrm>
        </p:spPr>
        <p:txBody>
          <a:bodyPr>
            <a:normAutofit lnSpcReduction="10000"/>
          </a:bodyPr>
          <a:lstStyle/>
          <a:p>
            <a:pPr>
              <a:buNone/>
            </a:pPr>
            <a:r>
              <a:rPr lang="en-US" sz="3600" dirty="0" smtClean="0"/>
              <a:t>A curriculum is more than a collection of activities:  It must be coherent, focused on important mathematics and well articulated across the grades.  </a:t>
            </a:r>
          </a:p>
          <a:p>
            <a:pPr>
              <a:buNone/>
            </a:pPr>
            <a:endParaRPr lang="en-US" dirty="0"/>
          </a:p>
        </p:txBody>
      </p:sp>
      <p:grpSp>
        <p:nvGrpSpPr>
          <p:cNvPr id="6"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2895600" cy="780288"/>
          </a:xfrm>
        </p:spPr>
        <p:txBody>
          <a:bodyPr>
            <a:normAutofit fontScale="90000"/>
          </a:bodyPr>
          <a:lstStyle/>
          <a:p>
            <a:r>
              <a:rPr lang="en-US" dirty="0" smtClean="0"/>
              <a:t>Dilemma</a:t>
            </a:r>
            <a:endParaRPr lang="en-US" dirty="0"/>
          </a:p>
        </p:txBody>
      </p:sp>
      <p:grpSp>
        <p:nvGrpSpPr>
          <p:cNvPr id="1031" name="Group 7"/>
          <p:cNvGrpSpPr>
            <a:grpSpLocks noChangeAspect="1"/>
          </p:cNvGrpSpPr>
          <p:nvPr/>
        </p:nvGrpSpPr>
        <p:grpSpPr bwMode="auto">
          <a:xfrm>
            <a:off x="2054160" y="2438400"/>
            <a:ext cx="5759516" cy="3581400"/>
            <a:chOff x="3216" y="240"/>
            <a:chExt cx="2282" cy="1419"/>
          </a:xfrm>
        </p:grpSpPr>
        <p:sp>
          <p:nvSpPr>
            <p:cNvPr id="1030" name="AutoShape 6"/>
            <p:cNvSpPr>
              <a:spLocks noChangeAspect="1" noChangeArrowheads="1" noTextEdit="1"/>
            </p:cNvSpPr>
            <p:nvPr/>
          </p:nvSpPr>
          <p:spPr bwMode="auto">
            <a:xfrm>
              <a:off x="3216" y="240"/>
              <a:ext cx="2282" cy="14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3216" y="240"/>
              <a:ext cx="2282" cy="1419"/>
            </a:xfrm>
            <a:custGeom>
              <a:avLst/>
              <a:gdLst/>
              <a:ahLst/>
              <a:cxnLst>
                <a:cxn ang="0">
                  <a:pos x="2925" y="2572"/>
                </a:cxn>
                <a:cxn ang="0">
                  <a:pos x="3224" y="2446"/>
                </a:cxn>
                <a:cxn ang="0">
                  <a:pos x="3500" y="2306"/>
                </a:cxn>
                <a:cxn ang="0">
                  <a:pos x="3749" y="2148"/>
                </a:cxn>
                <a:cxn ang="0">
                  <a:pos x="3969" y="1977"/>
                </a:cxn>
                <a:cxn ang="0">
                  <a:pos x="4157" y="1796"/>
                </a:cxn>
                <a:cxn ang="0">
                  <a:pos x="4319" y="1612"/>
                </a:cxn>
                <a:cxn ang="0">
                  <a:pos x="4437" y="1418"/>
                </a:cxn>
                <a:cxn ang="0">
                  <a:pos x="4518" y="1226"/>
                </a:cxn>
                <a:cxn ang="0">
                  <a:pos x="4547" y="1104"/>
                </a:cxn>
                <a:cxn ang="0">
                  <a:pos x="4560" y="1007"/>
                </a:cxn>
                <a:cxn ang="0">
                  <a:pos x="4560" y="912"/>
                </a:cxn>
                <a:cxn ang="0">
                  <a:pos x="4549" y="821"/>
                </a:cxn>
                <a:cxn ang="0">
                  <a:pos x="4520" y="711"/>
                </a:cxn>
                <a:cxn ang="0">
                  <a:pos x="4408" y="508"/>
                </a:cxn>
                <a:cxn ang="0">
                  <a:pos x="4235" y="333"/>
                </a:cxn>
                <a:cxn ang="0">
                  <a:pos x="4011" y="194"/>
                </a:cxn>
                <a:cxn ang="0">
                  <a:pos x="3735" y="91"/>
                </a:cxn>
                <a:cxn ang="0">
                  <a:pos x="3422" y="27"/>
                </a:cxn>
                <a:cxn ang="0">
                  <a:pos x="3072" y="0"/>
                </a:cxn>
                <a:cxn ang="0">
                  <a:pos x="2701" y="17"/>
                </a:cxn>
                <a:cxn ang="0">
                  <a:pos x="2310" y="74"/>
                </a:cxn>
                <a:cxn ang="0">
                  <a:pos x="1907" y="175"/>
                </a:cxn>
                <a:cxn ang="0">
                  <a:pos x="1616" y="270"/>
                </a:cxn>
                <a:cxn ang="0">
                  <a:pos x="1344" y="388"/>
                </a:cxn>
                <a:cxn ang="0">
                  <a:pos x="1089" y="515"/>
                </a:cxn>
                <a:cxn ang="0">
                  <a:pos x="859" y="658"/>
                </a:cxn>
                <a:cxn ang="0">
                  <a:pos x="652" y="812"/>
                </a:cxn>
                <a:cxn ang="0">
                  <a:pos x="466" y="973"/>
                </a:cxn>
                <a:cxn ang="0">
                  <a:pos x="310" y="1142"/>
                </a:cxn>
                <a:cxn ang="0">
                  <a:pos x="186" y="1317"/>
                </a:cxn>
                <a:cxn ang="0">
                  <a:pos x="91" y="1494"/>
                </a:cxn>
                <a:cxn ang="0">
                  <a:pos x="59" y="1574"/>
                </a:cxn>
                <a:cxn ang="0">
                  <a:pos x="34" y="1637"/>
                </a:cxn>
                <a:cxn ang="0">
                  <a:pos x="19" y="1701"/>
                </a:cxn>
                <a:cxn ang="0">
                  <a:pos x="8" y="1764"/>
                </a:cxn>
                <a:cxn ang="0">
                  <a:pos x="2" y="1829"/>
                </a:cxn>
                <a:cxn ang="0">
                  <a:pos x="0" y="1889"/>
                </a:cxn>
                <a:cxn ang="0">
                  <a:pos x="4" y="1954"/>
                </a:cxn>
                <a:cxn ang="0">
                  <a:pos x="10" y="2015"/>
                </a:cxn>
                <a:cxn ang="0">
                  <a:pos x="25" y="2078"/>
                </a:cxn>
                <a:cxn ang="0">
                  <a:pos x="51" y="2154"/>
                </a:cxn>
                <a:cxn ang="0">
                  <a:pos x="87" y="2232"/>
                </a:cxn>
                <a:cxn ang="0">
                  <a:pos x="131" y="2306"/>
                </a:cxn>
                <a:cxn ang="0">
                  <a:pos x="186" y="2376"/>
                </a:cxn>
                <a:cxn ang="0">
                  <a:pos x="260" y="2452"/>
                </a:cxn>
                <a:cxn ang="0">
                  <a:pos x="426" y="2578"/>
                </a:cxn>
                <a:cxn ang="0">
                  <a:pos x="625" y="2678"/>
                </a:cxn>
                <a:cxn ang="0">
                  <a:pos x="855" y="2754"/>
                </a:cxn>
                <a:cxn ang="0">
                  <a:pos x="1112" y="2806"/>
                </a:cxn>
                <a:cxn ang="0">
                  <a:pos x="1391" y="2834"/>
                </a:cxn>
                <a:cxn ang="0">
                  <a:pos x="1686" y="2834"/>
                </a:cxn>
                <a:cxn ang="0">
                  <a:pos x="2000" y="2806"/>
                </a:cxn>
                <a:cxn ang="0">
                  <a:pos x="2323" y="2749"/>
                </a:cxn>
                <a:cxn ang="0">
                  <a:pos x="2656" y="2667"/>
                </a:cxn>
              </a:cxnLst>
              <a:rect l="0" t="0" r="r" b="b"/>
              <a:pathLst>
                <a:path w="4564" h="2838">
                  <a:moveTo>
                    <a:pt x="2656" y="2667"/>
                  </a:moveTo>
                  <a:lnTo>
                    <a:pt x="2701" y="2652"/>
                  </a:lnTo>
                  <a:lnTo>
                    <a:pt x="2747" y="2638"/>
                  </a:lnTo>
                  <a:lnTo>
                    <a:pt x="2790" y="2621"/>
                  </a:lnTo>
                  <a:lnTo>
                    <a:pt x="2836" y="2606"/>
                  </a:lnTo>
                  <a:lnTo>
                    <a:pt x="2882" y="2589"/>
                  </a:lnTo>
                  <a:lnTo>
                    <a:pt x="2925" y="2572"/>
                  </a:lnTo>
                  <a:lnTo>
                    <a:pt x="2969" y="2555"/>
                  </a:lnTo>
                  <a:lnTo>
                    <a:pt x="3013" y="2541"/>
                  </a:lnTo>
                  <a:lnTo>
                    <a:pt x="3057" y="2522"/>
                  </a:lnTo>
                  <a:lnTo>
                    <a:pt x="3098" y="2503"/>
                  </a:lnTo>
                  <a:lnTo>
                    <a:pt x="3140" y="2486"/>
                  </a:lnTo>
                  <a:lnTo>
                    <a:pt x="3182" y="2467"/>
                  </a:lnTo>
                  <a:lnTo>
                    <a:pt x="3224" y="2446"/>
                  </a:lnTo>
                  <a:lnTo>
                    <a:pt x="3266" y="2427"/>
                  </a:lnTo>
                  <a:lnTo>
                    <a:pt x="3306" y="2407"/>
                  </a:lnTo>
                  <a:lnTo>
                    <a:pt x="3346" y="2389"/>
                  </a:lnTo>
                  <a:lnTo>
                    <a:pt x="3384" y="2367"/>
                  </a:lnTo>
                  <a:lnTo>
                    <a:pt x="3422" y="2346"/>
                  </a:lnTo>
                  <a:lnTo>
                    <a:pt x="3461" y="2325"/>
                  </a:lnTo>
                  <a:lnTo>
                    <a:pt x="3500" y="2306"/>
                  </a:lnTo>
                  <a:lnTo>
                    <a:pt x="3536" y="2283"/>
                  </a:lnTo>
                  <a:lnTo>
                    <a:pt x="3574" y="2262"/>
                  </a:lnTo>
                  <a:lnTo>
                    <a:pt x="3610" y="2237"/>
                  </a:lnTo>
                  <a:lnTo>
                    <a:pt x="3648" y="2216"/>
                  </a:lnTo>
                  <a:lnTo>
                    <a:pt x="3680" y="2194"/>
                  </a:lnTo>
                  <a:lnTo>
                    <a:pt x="3714" y="2171"/>
                  </a:lnTo>
                  <a:lnTo>
                    <a:pt x="3749" y="2148"/>
                  </a:lnTo>
                  <a:lnTo>
                    <a:pt x="3781" y="2125"/>
                  </a:lnTo>
                  <a:lnTo>
                    <a:pt x="3815" y="2099"/>
                  </a:lnTo>
                  <a:lnTo>
                    <a:pt x="3847" y="2074"/>
                  </a:lnTo>
                  <a:lnTo>
                    <a:pt x="3878" y="2051"/>
                  </a:lnTo>
                  <a:lnTo>
                    <a:pt x="3910" y="2028"/>
                  </a:lnTo>
                  <a:lnTo>
                    <a:pt x="3939" y="2002"/>
                  </a:lnTo>
                  <a:lnTo>
                    <a:pt x="3969" y="1977"/>
                  </a:lnTo>
                  <a:lnTo>
                    <a:pt x="3998" y="1952"/>
                  </a:lnTo>
                  <a:lnTo>
                    <a:pt x="4028" y="1927"/>
                  </a:lnTo>
                  <a:lnTo>
                    <a:pt x="4053" y="1901"/>
                  </a:lnTo>
                  <a:lnTo>
                    <a:pt x="4079" y="1874"/>
                  </a:lnTo>
                  <a:lnTo>
                    <a:pt x="4106" y="1850"/>
                  </a:lnTo>
                  <a:lnTo>
                    <a:pt x="4133" y="1823"/>
                  </a:lnTo>
                  <a:lnTo>
                    <a:pt x="4157" y="1796"/>
                  </a:lnTo>
                  <a:lnTo>
                    <a:pt x="4184" y="1772"/>
                  </a:lnTo>
                  <a:lnTo>
                    <a:pt x="4207" y="1743"/>
                  </a:lnTo>
                  <a:lnTo>
                    <a:pt x="4229" y="1716"/>
                  </a:lnTo>
                  <a:lnTo>
                    <a:pt x="4250" y="1690"/>
                  </a:lnTo>
                  <a:lnTo>
                    <a:pt x="4273" y="1663"/>
                  </a:lnTo>
                  <a:lnTo>
                    <a:pt x="4296" y="1637"/>
                  </a:lnTo>
                  <a:lnTo>
                    <a:pt x="4319" y="1612"/>
                  </a:lnTo>
                  <a:lnTo>
                    <a:pt x="4334" y="1583"/>
                  </a:lnTo>
                  <a:lnTo>
                    <a:pt x="4353" y="1557"/>
                  </a:lnTo>
                  <a:lnTo>
                    <a:pt x="4370" y="1528"/>
                  </a:lnTo>
                  <a:lnTo>
                    <a:pt x="4389" y="1502"/>
                  </a:lnTo>
                  <a:lnTo>
                    <a:pt x="4404" y="1473"/>
                  </a:lnTo>
                  <a:lnTo>
                    <a:pt x="4421" y="1445"/>
                  </a:lnTo>
                  <a:lnTo>
                    <a:pt x="4437" y="1418"/>
                  </a:lnTo>
                  <a:lnTo>
                    <a:pt x="4452" y="1393"/>
                  </a:lnTo>
                  <a:lnTo>
                    <a:pt x="4463" y="1365"/>
                  </a:lnTo>
                  <a:lnTo>
                    <a:pt x="4477" y="1338"/>
                  </a:lnTo>
                  <a:lnTo>
                    <a:pt x="4486" y="1310"/>
                  </a:lnTo>
                  <a:lnTo>
                    <a:pt x="4499" y="1281"/>
                  </a:lnTo>
                  <a:lnTo>
                    <a:pt x="4509" y="1253"/>
                  </a:lnTo>
                  <a:lnTo>
                    <a:pt x="4518" y="1226"/>
                  </a:lnTo>
                  <a:lnTo>
                    <a:pt x="4526" y="1199"/>
                  </a:lnTo>
                  <a:lnTo>
                    <a:pt x="4537" y="1173"/>
                  </a:lnTo>
                  <a:lnTo>
                    <a:pt x="4537" y="1160"/>
                  </a:lnTo>
                  <a:lnTo>
                    <a:pt x="4541" y="1146"/>
                  </a:lnTo>
                  <a:lnTo>
                    <a:pt x="4543" y="1131"/>
                  </a:lnTo>
                  <a:lnTo>
                    <a:pt x="4547" y="1120"/>
                  </a:lnTo>
                  <a:lnTo>
                    <a:pt x="4547" y="1104"/>
                  </a:lnTo>
                  <a:lnTo>
                    <a:pt x="4551" y="1089"/>
                  </a:lnTo>
                  <a:lnTo>
                    <a:pt x="4553" y="1078"/>
                  </a:lnTo>
                  <a:lnTo>
                    <a:pt x="4556" y="1063"/>
                  </a:lnTo>
                  <a:lnTo>
                    <a:pt x="4556" y="1049"/>
                  </a:lnTo>
                  <a:lnTo>
                    <a:pt x="4558" y="1034"/>
                  </a:lnTo>
                  <a:lnTo>
                    <a:pt x="4560" y="1023"/>
                  </a:lnTo>
                  <a:lnTo>
                    <a:pt x="4560" y="1007"/>
                  </a:lnTo>
                  <a:lnTo>
                    <a:pt x="4560" y="994"/>
                  </a:lnTo>
                  <a:lnTo>
                    <a:pt x="4562" y="981"/>
                  </a:lnTo>
                  <a:lnTo>
                    <a:pt x="4562" y="968"/>
                  </a:lnTo>
                  <a:lnTo>
                    <a:pt x="4564" y="954"/>
                  </a:lnTo>
                  <a:lnTo>
                    <a:pt x="4562" y="941"/>
                  </a:lnTo>
                  <a:lnTo>
                    <a:pt x="4562" y="928"/>
                  </a:lnTo>
                  <a:lnTo>
                    <a:pt x="4560" y="912"/>
                  </a:lnTo>
                  <a:lnTo>
                    <a:pt x="4560" y="901"/>
                  </a:lnTo>
                  <a:lnTo>
                    <a:pt x="4560" y="888"/>
                  </a:lnTo>
                  <a:lnTo>
                    <a:pt x="4558" y="874"/>
                  </a:lnTo>
                  <a:lnTo>
                    <a:pt x="4556" y="861"/>
                  </a:lnTo>
                  <a:lnTo>
                    <a:pt x="4553" y="848"/>
                  </a:lnTo>
                  <a:lnTo>
                    <a:pt x="4551" y="834"/>
                  </a:lnTo>
                  <a:lnTo>
                    <a:pt x="4549" y="821"/>
                  </a:lnTo>
                  <a:lnTo>
                    <a:pt x="4547" y="808"/>
                  </a:lnTo>
                  <a:lnTo>
                    <a:pt x="4545" y="795"/>
                  </a:lnTo>
                  <a:lnTo>
                    <a:pt x="4541" y="781"/>
                  </a:lnTo>
                  <a:lnTo>
                    <a:pt x="4537" y="770"/>
                  </a:lnTo>
                  <a:lnTo>
                    <a:pt x="4535" y="757"/>
                  </a:lnTo>
                  <a:lnTo>
                    <a:pt x="4532" y="745"/>
                  </a:lnTo>
                  <a:lnTo>
                    <a:pt x="4520" y="711"/>
                  </a:lnTo>
                  <a:lnTo>
                    <a:pt x="4509" y="679"/>
                  </a:lnTo>
                  <a:lnTo>
                    <a:pt x="4496" y="648"/>
                  </a:lnTo>
                  <a:lnTo>
                    <a:pt x="4482" y="618"/>
                  </a:lnTo>
                  <a:lnTo>
                    <a:pt x="4463" y="589"/>
                  </a:lnTo>
                  <a:lnTo>
                    <a:pt x="4446" y="559"/>
                  </a:lnTo>
                  <a:lnTo>
                    <a:pt x="4427" y="532"/>
                  </a:lnTo>
                  <a:lnTo>
                    <a:pt x="4408" y="508"/>
                  </a:lnTo>
                  <a:lnTo>
                    <a:pt x="4385" y="477"/>
                  </a:lnTo>
                  <a:lnTo>
                    <a:pt x="4364" y="452"/>
                  </a:lnTo>
                  <a:lnTo>
                    <a:pt x="4342" y="428"/>
                  </a:lnTo>
                  <a:lnTo>
                    <a:pt x="4319" y="401"/>
                  </a:lnTo>
                  <a:lnTo>
                    <a:pt x="4290" y="376"/>
                  </a:lnTo>
                  <a:lnTo>
                    <a:pt x="4266" y="354"/>
                  </a:lnTo>
                  <a:lnTo>
                    <a:pt x="4235" y="333"/>
                  </a:lnTo>
                  <a:lnTo>
                    <a:pt x="4209" y="312"/>
                  </a:lnTo>
                  <a:lnTo>
                    <a:pt x="4176" y="289"/>
                  </a:lnTo>
                  <a:lnTo>
                    <a:pt x="4146" y="270"/>
                  </a:lnTo>
                  <a:lnTo>
                    <a:pt x="4112" y="249"/>
                  </a:lnTo>
                  <a:lnTo>
                    <a:pt x="4079" y="232"/>
                  </a:lnTo>
                  <a:lnTo>
                    <a:pt x="4045" y="213"/>
                  </a:lnTo>
                  <a:lnTo>
                    <a:pt x="4011" y="194"/>
                  </a:lnTo>
                  <a:lnTo>
                    <a:pt x="3973" y="177"/>
                  </a:lnTo>
                  <a:lnTo>
                    <a:pt x="3937" y="162"/>
                  </a:lnTo>
                  <a:lnTo>
                    <a:pt x="3897" y="144"/>
                  </a:lnTo>
                  <a:lnTo>
                    <a:pt x="3859" y="131"/>
                  </a:lnTo>
                  <a:lnTo>
                    <a:pt x="3817" y="118"/>
                  </a:lnTo>
                  <a:lnTo>
                    <a:pt x="3777" y="105"/>
                  </a:lnTo>
                  <a:lnTo>
                    <a:pt x="3735" y="91"/>
                  </a:lnTo>
                  <a:lnTo>
                    <a:pt x="3693" y="80"/>
                  </a:lnTo>
                  <a:lnTo>
                    <a:pt x="3652" y="68"/>
                  </a:lnTo>
                  <a:lnTo>
                    <a:pt x="3608" y="61"/>
                  </a:lnTo>
                  <a:lnTo>
                    <a:pt x="3562" y="51"/>
                  </a:lnTo>
                  <a:lnTo>
                    <a:pt x="3517" y="40"/>
                  </a:lnTo>
                  <a:lnTo>
                    <a:pt x="3467" y="34"/>
                  </a:lnTo>
                  <a:lnTo>
                    <a:pt x="3422" y="27"/>
                  </a:lnTo>
                  <a:lnTo>
                    <a:pt x="3374" y="19"/>
                  </a:lnTo>
                  <a:lnTo>
                    <a:pt x="3325" y="15"/>
                  </a:lnTo>
                  <a:lnTo>
                    <a:pt x="3277" y="10"/>
                  </a:lnTo>
                  <a:lnTo>
                    <a:pt x="3226" y="6"/>
                  </a:lnTo>
                  <a:lnTo>
                    <a:pt x="3176" y="2"/>
                  </a:lnTo>
                  <a:lnTo>
                    <a:pt x="3125" y="0"/>
                  </a:lnTo>
                  <a:lnTo>
                    <a:pt x="3072" y="0"/>
                  </a:lnTo>
                  <a:lnTo>
                    <a:pt x="3022" y="0"/>
                  </a:lnTo>
                  <a:lnTo>
                    <a:pt x="2969" y="0"/>
                  </a:lnTo>
                  <a:lnTo>
                    <a:pt x="2918" y="2"/>
                  </a:lnTo>
                  <a:lnTo>
                    <a:pt x="2863" y="4"/>
                  </a:lnTo>
                  <a:lnTo>
                    <a:pt x="2811" y="8"/>
                  </a:lnTo>
                  <a:lnTo>
                    <a:pt x="2756" y="10"/>
                  </a:lnTo>
                  <a:lnTo>
                    <a:pt x="2701" y="17"/>
                  </a:lnTo>
                  <a:lnTo>
                    <a:pt x="2646" y="21"/>
                  </a:lnTo>
                  <a:lnTo>
                    <a:pt x="2591" y="27"/>
                  </a:lnTo>
                  <a:lnTo>
                    <a:pt x="2534" y="34"/>
                  </a:lnTo>
                  <a:lnTo>
                    <a:pt x="2479" y="44"/>
                  </a:lnTo>
                  <a:lnTo>
                    <a:pt x="2422" y="53"/>
                  </a:lnTo>
                  <a:lnTo>
                    <a:pt x="2368" y="63"/>
                  </a:lnTo>
                  <a:lnTo>
                    <a:pt x="2310" y="74"/>
                  </a:lnTo>
                  <a:lnTo>
                    <a:pt x="2253" y="84"/>
                  </a:lnTo>
                  <a:lnTo>
                    <a:pt x="2196" y="97"/>
                  </a:lnTo>
                  <a:lnTo>
                    <a:pt x="2138" y="112"/>
                  </a:lnTo>
                  <a:lnTo>
                    <a:pt x="2080" y="124"/>
                  </a:lnTo>
                  <a:lnTo>
                    <a:pt x="2023" y="141"/>
                  </a:lnTo>
                  <a:lnTo>
                    <a:pt x="1964" y="158"/>
                  </a:lnTo>
                  <a:lnTo>
                    <a:pt x="1907" y="175"/>
                  </a:lnTo>
                  <a:lnTo>
                    <a:pt x="1863" y="186"/>
                  </a:lnTo>
                  <a:lnTo>
                    <a:pt x="1821" y="200"/>
                  </a:lnTo>
                  <a:lnTo>
                    <a:pt x="1779" y="215"/>
                  </a:lnTo>
                  <a:lnTo>
                    <a:pt x="1737" y="226"/>
                  </a:lnTo>
                  <a:lnTo>
                    <a:pt x="1697" y="241"/>
                  </a:lnTo>
                  <a:lnTo>
                    <a:pt x="1656" y="255"/>
                  </a:lnTo>
                  <a:lnTo>
                    <a:pt x="1616" y="270"/>
                  </a:lnTo>
                  <a:lnTo>
                    <a:pt x="1576" y="285"/>
                  </a:lnTo>
                  <a:lnTo>
                    <a:pt x="1534" y="302"/>
                  </a:lnTo>
                  <a:lnTo>
                    <a:pt x="1498" y="319"/>
                  </a:lnTo>
                  <a:lnTo>
                    <a:pt x="1458" y="335"/>
                  </a:lnTo>
                  <a:lnTo>
                    <a:pt x="1420" y="354"/>
                  </a:lnTo>
                  <a:lnTo>
                    <a:pt x="1380" y="369"/>
                  </a:lnTo>
                  <a:lnTo>
                    <a:pt x="1344" y="388"/>
                  </a:lnTo>
                  <a:lnTo>
                    <a:pt x="1306" y="407"/>
                  </a:lnTo>
                  <a:lnTo>
                    <a:pt x="1270" y="422"/>
                  </a:lnTo>
                  <a:lnTo>
                    <a:pt x="1234" y="439"/>
                  </a:lnTo>
                  <a:lnTo>
                    <a:pt x="1196" y="458"/>
                  </a:lnTo>
                  <a:lnTo>
                    <a:pt x="1160" y="477"/>
                  </a:lnTo>
                  <a:lnTo>
                    <a:pt x="1125" y="496"/>
                  </a:lnTo>
                  <a:lnTo>
                    <a:pt x="1089" y="515"/>
                  </a:lnTo>
                  <a:lnTo>
                    <a:pt x="1055" y="534"/>
                  </a:lnTo>
                  <a:lnTo>
                    <a:pt x="1021" y="555"/>
                  </a:lnTo>
                  <a:lnTo>
                    <a:pt x="988" y="576"/>
                  </a:lnTo>
                  <a:lnTo>
                    <a:pt x="954" y="595"/>
                  </a:lnTo>
                  <a:lnTo>
                    <a:pt x="920" y="616"/>
                  </a:lnTo>
                  <a:lnTo>
                    <a:pt x="890" y="635"/>
                  </a:lnTo>
                  <a:lnTo>
                    <a:pt x="859" y="658"/>
                  </a:lnTo>
                  <a:lnTo>
                    <a:pt x="827" y="679"/>
                  </a:lnTo>
                  <a:lnTo>
                    <a:pt x="796" y="700"/>
                  </a:lnTo>
                  <a:lnTo>
                    <a:pt x="764" y="724"/>
                  </a:lnTo>
                  <a:lnTo>
                    <a:pt x="738" y="747"/>
                  </a:lnTo>
                  <a:lnTo>
                    <a:pt x="709" y="768"/>
                  </a:lnTo>
                  <a:lnTo>
                    <a:pt x="679" y="789"/>
                  </a:lnTo>
                  <a:lnTo>
                    <a:pt x="652" y="812"/>
                  </a:lnTo>
                  <a:lnTo>
                    <a:pt x="623" y="834"/>
                  </a:lnTo>
                  <a:lnTo>
                    <a:pt x="597" y="857"/>
                  </a:lnTo>
                  <a:lnTo>
                    <a:pt x="566" y="882"/>
                  </a:lnTo>
                  <a:lnTo>
                    <a:pt x="542" y="905"/>
                  </a:lnTo>
                  <a:lnTo>
                    <a:pt x="517" y="928"/>
                  </a:lnTo>
                  <a:lnTo>
                    <a:pt x="492" y="950"/>
                  </a:lnTo>
                  <a:lnTo>
                    <a:pt x="466" y="973"/>
                  </a:lnTo>
                  <a:lnTo>
                    <a:pt x="443" y="996"/>
                  </a:lnTo>
                  <a:lnTo>
                    <a:pt x="420" y="1023"/>
                  </a:lnTo>
                  <a:lnTo>
                    <a:pt x="397" y="1045"/>
                  </a:lnTo>
                  <a:lnTo>
                    <a:pt x="374" y="1068"/>
                  </a:lnTo>
                  <a:lnTo>
                    <a:pt x="354" y="1093"/>
                  </a:lnTo>
                  <a:lnTo>
                    <a:pt x="331" y="1120"/>
                  </a:lnTo>
                  <a:lnTo>
                    <a:pt x="310" y="1142"/>
                  </a:lnTo>
                  <a:lnTo>
                    <a:pt x="291" y="1167"/>
                  </a:lnTo>
                  <a:lnTo>
                    <a:pt x="274" y="1192"/>
                  </a:lnTo>
                  <a:lnTo>
                    <a:pt x="255" y="1217"/>
                  </a:lnTo>
                  <a:lnTo>
                    <a:pt x="238" y="1241"/>
                  </a:lnTo>
                  <a:lnTo>
                    <a:pt x="219" y="1266"/>
                  </a:lnTo>
                  <a:lnTo>
                    <a:pt x="201" y="1291"/>
                  </a:lnTo>
                  <a:lnTo>
                    <a:pt x="186" y="1317"/>
                  </a:lnTo>
                  <a:lnTo>
                    <a:pt x="169" y="1342"/>
                  </a:lnTo>
                  <a:lnTo>
                    <a:pt x="156" y="1367"/>
                  </a:lnTo>
                  <a:lnTo>
                    <a:pt x="143" y="1393"/>
                  </a:lnTo>
                  <a:lnTo>
                    <a:pt x="127" y="1418"/>
                  </a:lnTo>
                  <a:lnTo>
                    <a:pt x="116" y="1443"/>
                  </a:lnTo>
                  <a:lnTo>
                    <a:pt x="103" y="1467"/>
                  </a:lnTo>
                  <a:lnTo>
                    <a:pt x="91" y="1494"/>
                  </a:lnTo>
                  <a:lnTo>
                    <a:pt x="82" y="1519"/>
                  </a:lnTo>
                  <a:lnTo>
                    <a:pt x="78" y="1526"/>
                  </a:lnTo>
                  <a:lnTo>
                    <a:pt x="72" y="1536"/>
                  </a:lnTo>
                  <a:lnTo>
                    <a:pt x="68" y="1545"/>
                  </a:lnTo>
                  <a:lnTo>
                    <a:pt x="65" y="1555"/>
                  </a:lnTo>
                  <a:lnTo>
                    <a:pt x="61" y="1563"/>
                  </a:lnTo>
                  <a:lnTo>
                    <a:pt x="59" y="1574"/>
                  </a:lnTo>
                  <a:lnTo>
                    <a:pt x="53" y="1582"/>
                  </a:lnTo>
                  <a:lnTo>
                    <a:pt x="51" y="1593"/>
                  </a:lnTo>
                  <a:lnTo>
                    <a:pt x="46" y="1601"/>
                  </a:lnTo>
                  <a:lnTo>
                    <a:pt x="44" y="1610"/>
                  </a:lnTo>
                  <a:lnTo>
                    <a:pt x="42" y="1620"/>
                  </a:lnTo>
                  <a:lnTo>
                    <a:pt x="38" y="1627"/>
                  </a:lnTo>
                  <a:lnTo>
                    <a:pt x="34" y="1637"/>
                  </a:lnTo>
                  <a:lnTo>
                    <a:pt x="32" y="1646"/>
                  </a:lnTo>
                  <a:lnTo>
                    <a:pt x="30" y="1656"/>
                  </a:lnTo>
                  <a:lnTo>
                    <a:pt x="29" y="1663"/>
                  </a:lnTo>
                  <a:lnTo>
                    <a:pt x="25" y="1675"/>
                  </a:lnTo>
                  <a:lnTo>
                    <a:pt x="25" y="1682"/>
                  </a:lnTo>
                  <a:lnTo>
                    <a:pt x="21" y="1694"/>
                  </a:lnTo>
                  <a:lnTo>
                    <a:pt x="19" y="1701"/>
                  </a:lnTo>
                  <a:lnTo>
                    <a:pt x="15" y="1711"/>
                  </a:lnTo>
                  <a:lnTo>
                    <a:pt x="13" y="1720"/>
                  </a:lnTo>
                  <a:lnTo>
                    <a:pt x="11" y="1730"/>
                  </a:lnTo>
                  <a:lnTo>
                    <a:pt x="11" y="1737"/>
                  </a:lnTo>
                  <a:lnTo>
                    <a:pt x="10" y="1749"/>
                  </a:lnTo>
                  <a:lnTo>
                    <a:pt x="8" y="1756"/>
                  </a:lnTo>
                  <a:lnTo>
                    <a:pt x="8" y="1764"/>
                  </a:lnTo>
                  <a:lnTo>
                    <a:pt x="8" y="1775"/>
                  </a:lnTo>
                  <a:lnTo>
                    <a:pt x="6" y="1783"/>
                  </a:lnTo>
                  <a:lnTo>
                    <a:pt x="4" y="1794"/>
                  </a:lnTo>
                  <a:lnTo>
                    <a:pt x="4" y="1802"/>
                  </a:lnTo>
                  <a:lnTo>
                    <a:pt x="4" y="1812"/>
                  </a:lnTo>
                  <a:lnTo>
                    <a:pt x="2" y="1819"/>
                  </a:lnTo>
                  <a:lnTo>
                    <a:pt x="2" y="1829"/>
                  </a:lnTo>
                  <a:lnTo>
                    <a:pt x="0" y="1838"/>
                  </a:lnTo>
                  <a:lnTo>
                    <a:pt x="0" y="1848"/>
                  </a:lnTo>
                  <a:lnTo>
                    <a:pt x="0" y="1855"/>
                  </a:lnTo>
                  <a:lnTo>
                    <a:pt x="0" y="1863"/>
                  </a:lnTo>
                  <a:lnTo>
                    <a:pt x="0" y="1872"/>
                  </a:lnTo>
                  <a:lnTo>
                    <a:pt x="0" y="1882"/>
                  </a:lnTo>
                  <a:lnTo>
                    <a:pt x="0" y="1889"/>
                  </a:lnTo>
                  <a:lnTo>
                    <a:pt x="0" y="1899"/>
                  </a:lnTo>
                  <a:lnTo>
                    <a:pt x="0" y="1908"/>
                  </a:lnTo>
                  <a:lnTo>
                    <a:pt x="0" y="1916"/>
                  </a:lnTo>
                  <a:lnTo>
                    <a:pt x="0" y="1927"/>
                  </a:lnTo>
                  <a:lnTo>
                    <a:pt x="2" y="1935"/>
                  </a:lnTo>
                  <a:lnTo>
                    <a:pt x="2" y="1946"/>
                  </a:lnTo>
                  <a:lnTo>
                    <a:pt x="4" y="1954"/>
                  </a:lnTo>
                  <a:lnTo>
                    <a:pt x="4" y="1962"/>
                  </a:lnTo>
                  <a:lnTo>
                    <a:pt x="4" y="1971"/>
                  </a:lnTo>
                  <a:lnTo>
                    <a:pt x="6" y="1979"/>
                  </a:lnTo>
                  <a:lnTo>
                    <a:pt x="8" y="1990"/>
                  </a:lnTo>
                  <a:lnTo>
                    <a:pt x="8" y="1996"/>
                  </a:lnTo>
                  <a:lnTo>
                    <a:pt x="8" y="2007"/>
                  </a:lnTo>
                  <a:lnTo>
                    <a:pt x="10" y="2015"/>
                  </a:lnTo>
                  <a:lnTo>
                    <a:pt x="13" y="2024"/>
                  </a:lnTo>
                  <a:lnTo>
                    <a:pt x="13" y="2032"/>
                  </a:lnTo>
                  <a:lnTo>
                    <a:pt x="15" y="2040"/>
                  </a:lnTo>
                  <a:lnTo>
                    <a:pt x="19" y="2051"/>
                  </a:lnTo>
                  <a:lnTo>
                    <a:pt x="21" y="2059"/>
                  </a:lnTo>
                  <a:lnTo>
                    <a:pt x="23" y="2070"/>
                  </a:lnTo>
                  <a:lnTo>
                    <a:pt x="25" y="2078"/>
                  </a:lnTo>
                  <a:lnTo>
                    <a:pt x="27" y="2087"/>
                  </a:lnTo>
                  <a:lnTo>
                    <a:pt x="30" y="2097"/>
                  </a:lnTo>
                  <a:lnTo>
                    <a:pt x="34" y="2108"/>
                  </a:lnTo>
                  <a:lnTo>
                    <a:pt x="38" y="2119"/>
                  </a:lnTo>
                  <a:lnTo>
                    <a:pt x="42" y="2131"/>
                  </a:lnTo>
                  <a:lnTo>
                    <a:pt x="46" y="2144"/>
                  </a:lnTo>
                  <a:lnTo>
                    <a:pt x="51" y="2154"/>
                  </a:lnTo>
                  <a:lnTo>
                    <a:pt x="57" y="2165"/>
                  </a:lnTo>
                  <a:lnTo>
                    <a:pt x="61" y="2175"/>
                  </a:lnTo>
                  <a:lnTo>
                    <a:pt x="67" y="2188"/>
                  </a:lnTo>
                  <a:lnTo>
                    <a:pt x="70" y="2197"/>
                  </a:lnTo>
                  <a:lnTo>
                    <a:pt x="74" y="2211"/>
                  </a:lnTo>
                  <a:lnTo>
                    <a:pt x="82" y="2222"/>
                  </a:lnTo>
                  <a:lnTo>
                    <a:pt x="87" y="2232"/>
                  </a:lnTo>
                  <a:lnTo>
                    <a:pt x="91" y="2245"/>
                  </a:lnTo>
                  <a:lnTo>
                    <a:pt x="99" y="2254"/>
                  </a:lnTo>
                  <a:lnTo>
                    <a:pt x="105" y="2266"/>
                  </a:lnTo>
                  <a:lnTo>
                    <a:pt x="112" y="2277"/>
                  </a:lnTo>
                  <a:lnTo>
                    <a:pt x="118" y="2287"/>
                  </a:lnTo>
                  <a:lnTo>
                    <a:pt x="125" y="2296"/>
                  </a:lnTo>
                  <a:lnTo>
                    <a:pt x="131" y="2306"/>
                  </a:lnTo>
                  <a:lnTo>
                    <a:pt x="139" y="2315"/>
                  </a:lnTo>
                  <a:lnTo>
                    <a:pt x="146" y="2327"/>
                  </a:lnTo>
                  <a:lnTo>
                    <a:pt x="152" y="2336"/>
                  </a:lnTo>
                  <a:lnTo>
                    <a:pt x="162" y="2348"/>
                  </a:lnTo>
                  <a:lnTo>
                    <a:pt x="169" y="2357"/>
                  </a:lnTo>
                  <a:lnTo>
                    <a:pt x="179" y="2367"/>
                  </a:lnTo>
                  <a:lnTo>
                    <a:pt x="186" y="2376"/>
                  </a:lnTo>
                  <a:lnTo>
                    <a:pt x="192" y="2386"/>
                  </a:lnTo>
                  <a:lnTo>
                    <a:pt x="203" y="2395"/>
                  </a:lnTo>
                  <a:lnTo>
                    <a:pt x="211" y="2407"/>
                  </a:lnTo>
                  <a:lnTo>
                    <a:pt x="221" y="2414"/>
                  </a:lnTo>
                  <a:lnTo>
                    <a:pt x="230" y="2424"/>
                  </a:lnTo>
                  <a:lnTo>
                    <a:pt x="241" y="2435"/>
                  </a:lnTo>
                  <a:lnTo>
                    <a:pt x="260" y="2452"/>
                  </a:lnTo>
                  <a:lnTo>
                    <a:pt x="281" y="2471"/>
                  </a:lnTo>
                  <a:lnTo>
                    <a:pt x="304" y="2490"/>
                  </a:lnTo>
                  <a:lnTo>
                    <a:pt x="327" y="2507"/>
                  </a:lnTo>
                  <a:lnTo>
                    <a:pt x="348" y="2524"/>
                  </a:lnTo>
                  <a:lnTo>
                    <a:pt x="374" y="2543"/>
                  </a:lnTo>
                  <a:lnTo>
                    <a:pt x="399" y="2560"/>
                  </a:lnTo>
                  <a:lnTo>
                    <a:pt x="426" y="2578"/>
                  </a:lnTo>
                  <a:lnTo>
                    <a:pt x="452" y="2591"/>
                  </a:lnTo>
                  <a:lnTo>
                    <a:pt x="479" y="2608"/>
                  </a:lnTo>
                  <a:lnTo>
                    <a:pt x="506" y="2621"/>
                  </a:lnTo>
                  <a:lnTo>
                    <a:pt x="536" y="2638"/>
                  </a:lnTo>
                  <a:lnTo>
                    <a:pt x="565" y="2650"/>
                  </a:lnTo>
                  <a:lnTo>
                    <a:pt x="597" y="2665"/>
                  </a:lnTo>
                  <a:lnTo>
                    <a:pt x="625" y="2678"/>
                  </a:lnTo>
                  <a:lnTo>
                    <a:pt x="658" y="2690"/>
                  </a:lnTo>
                  <a:lnTo>
                    <a:pt x="690" y="2701"/>
                  </a:lnTo>
                  <a:lnTo>
                    <a:pt x="720" y="2711"/>
                  </a:lnTo>
                  <a:lnTo>
                    <a:pt x="755" y="2722"/>
                  </a:lnTo>
                  <a:lnTo>
                    <a:pt x="789" y="2735"/>
                  </a:lnTo>
                  <a:lnTo>
                    <a:pt x="819" y="2745"/>
                  </a:lnTo>
                  <a:lnTo>
                    <a:pt x="855" y="2754"/>
                  </a:lnTo>
                  <a:lnTo>
                    <a:pt x="892" y="2762"/>
                  </a:lnTo>
                  <a:lnTo>
                    <a:pt x="928" y="2771"/>
                  </a:lnTo>
                  <a:lnTo>
                    <a:pt x="962" y="2779"/>
                  </a:lnTo>
                  <a:lnTo>
                    <a:pt x="998" y="2787"/>
                  </a:lnTo>
                  <a:lnTo>
                    <a:pt x="1036" y="2794"/>
                  </a:lnTo>
                  <a:lnTo>
                    <a:pt x="1074" y="2800"/>
                  </a:lnTo>
                  <a:lnTo>
                    <a:pt x="1112" y="2806"/>
                  </a:lnTo>
                  <a:lnTo>
                    <a:pt x="1152" y="2813"/>
                  </a:lnTo>
                  <a:lnTo>
                    <a:pt x="1190" y="2817"/>
                  </a:lnTo>
                  <a:lnTo>
                    <a:pt x="1232" y="2823"/>
                  </a:lnTo>
                  <a:lnTo>
                    <a:pt x="1270" y="2827"/>
                  </a:lnTo>
                  <a:lnTo>
                    <a:pt x="1310" y="2828"/>
                  </a:lnTo>
                  <a:lnTo>
                    <a:pt x="1352" y="2830"/>
                  </a:lnTo>
                  <a:lnTo>
                    <a:pt x="1391" y="2834"/>
                  </a:lnTo>
                  <a:lnTo>
                    <a:pt x="1433" y="2834"/>
                  </a:lnTo>
                  <a:lnTo>
                    <a:pt x="1473" y="2836"/>
                  </a:lnTo>
                  <a:lnTo>
                    <a:pt x="1519" y="2836"/>
                  </a:lnTo>
                  <a:lnTo>
                    <a:pt x="1561" y="2838"/>
                  </a:lnTo>
                  <a:lnTo>
                    <a:pt x="1602" y="2836"/>
                  </a:lnTo>
                  <a:lnTo>
                    <a:pt x="1644" y="2834"/>
                  </a:lnTo>
                  <a:lnTo>
                    <a:pt x="1686" y="2834"/>
                  </a:lnTo>
                  <a:lnTo>
                    <a:pt x="1734" y="2830"/>
                  </a:lnTo>
                  <a:lnTo>
                    <a:pt x="1777" y="2828"/>
                  </a:lnTo>
                  <a:lnTo>
                    <a:pt x="1821" y="2825"/>
                  </a:lnTo>
                  <a:lnTo>
                    <a:pt x="1865" y="2821"/>
                  </a:lnTo>
                  <a:lnTo>
                    <a:pt x="1912" y="2817"/>
                  </a:lnTo>
                  <a:lnTo>
                    <a:pt x="1956" y="2813"/>
                  </a:lnTo>
                  <a:lnTo>
                    <a:pt x="2000" y="2806"/>
                  </a:lnTo>
                  <a:lnTo>
                    <a:pt x="2045" y="2800"/>
                  </a:lnTo>
                  <a:lnTo>
                    <a:pt x="2091" y="2794"/>
                  </a:lnTo>
                  <a:lnTo>
                    <a:pt x="2137" y="2785"/>
                  </a:lnTo>
                  <a:lnTo>
                    <a:pt x="2182" y="2779"/>
                  </a:lnTo>
                  <a:lnTo>
                    <a:pt x="2232" y="2768"/>
                  </a:lnTo>
                  <a:lnTo>
                    <a:pt x="2277" y="2760"/>
                  </a:lnTo>
                  <a:lnTo>
                    <a:pt x="2323" y="2749"/>
                  </a:lnTo>
                  <a:lnTo>
                    <a:pt x="2370" y="2739"/>
                  </a:lnTo>
                  <a:lnTo>
                    <a:pt x="2416" y="2728"/>
                  </a:lnTo>
                  <a:lnTo>
                    <a:pt x="2465" y="2718"/>
                  </a:lnTo>
                  <a:lnTo>
                    <a:pt x="2511" y="2705"/>
                  </a:lnTo>
                  <a:lnTo>
                    <a:pt x="2559" y="2692"/>
                  </a:lnTo>
                  <a:lnTo>
                    <a:pt x="2606" y="2680"/>
                  </a:lnTo>
                  <a:lnTo>
                    <a:pt x="2656" y="2667"/>
                  </a:lnTo>
                  <a:lnTo>
                    <a:pt x="2656" y="2667"/>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3567" y="603"/>
              <a:ext cx="617" cy="998"/>
            </a:xfrm>
            <a:custGeom>
              <a:avLst/>
              <a:gdLst/>
              <a:ahLst/>
              <a:cxnLst>
                <a:cxn ang="0">
                  <a:pos x="61" y="0"/>
                </a:cxn>
                <a:cxn ang="0">
                  <a:pos x="10" y="40"/>
                </a:cxn>
                <a:cxn ang="0">
                  <a:pos x="0" y="107"/>
                </a:cxn>
                <a:cxn ang="0">
                  <a:pos x="10" y="179"/>
                </a:cxn>
                <a:cxn ang="0">
                  <a:pos x="23" y="228"/>
                </a:cxn>
                <a:cxn ang="0">
                  <a:pos x="44" y="285"/>
                </a:cxn>
                <a:cxn ang="0">
                  <a:pos x="221" y="675"/>
                </a:cxn>
                <a:cxn ang="0">
                  <a:pos x="314" y="730"/>
                </a:cxn>
                <a:cxn ang="0">
                  <a:pos x="318" y="798"/>
                </a:cxn>
                <a:cxn ang="0">
                  <a:pos x="325" y="865"/>
                </a:cxn>
                <a:cxn ang="0">
                  <a:pos x="331" y="920"/>
                </a:cxn>
                <a:cxn ang="0">
                  <a:pos x="343" y="977"/>
                </a:cxn>
                <a:cxn ang="0">
                  <a:pos x="348" y="1030"/>
                </a:cxn>
                <a:cxn ang="0">
                  <a:pos x="358" y="1087"/>
                </a:cxn>
                <a:cxn ang="0">
                  <a:pos x="365" y="1150"/>
                </a:cxn>
                <a:cxn ang="0">
                  <a:pos x="371" y="1220"/>
                </a:cxn>
                <a:cxn ang="0">
                  <a:pos x="373" y="1298"/>
                </a:cxn>
                <a:cxn ang="0">
                  <a:pos x="375" y="1392"/>
                </a:cxn>
                <a:cxn ang="0">
                  <a:pos x="409" y="1445"/>
                </a:cxn>
                <a:cxn ang="0">
                  <a:pos x="337" y="1496"/>
                </a:cxn>
                <a:cxn ang="0">
                  <a:pos x="265" y="1565"/>
                </a:cxn>
                <a:cxn ang="0">
                  <a:pos x="221" y="1618"/>
                </a:cxn>
                <a:cxn ang="0">
                  <a:pos x="185" y="1684"/>
                </a:cxn>
                <a:cxn ang="0">
                  <a:pos x="149" y="1768"/>
                </a:cxn>
                <a:cxn ang="0">
                  <a:pos x="118" y="1872"/>
                </a:cxn>
                <a:cxn ang="0">
                  <a:pos x="938" y="1253"/>
                </a:cxn>
                <a:cxn ang="0">
                  <a:pos x="941" y="1314"/>
                </a:cxn>
                <a:cxn ang="0">
                  <a:pos x="955" y="1382"/>
                </a:cxn>
                <a:cxn ang="0">
                  <a:pos x="976" y="1456"/>
                </a:cxn>
                <a:cxn ang="0">
                  <a:pos x="1000" y="1528"/>
                </a:cxn>
                <a:cxn ang="0">
                  <a:pos x="1029" y="1604"/>
                </a:cxn>
                <a:cxn ang="0">
                  <a:pos x="1059" y="1681"/>
                </a:cxn>
                <a:cxn ang="0">
                  <a:pos x="1095" y="1755"/>
                </a:cxn>
                <a:cxn ang="0">
                  <a:pos x="1131" y="1827"/>
                </a:cxn>
                <a:cxn ang="0">
                  <a:pos x="1171" y="1897"/>
                </a:cxn>
                <a:cxn ang="0">
                  <a:pos x="1213" y="1962"/>
                </a:cxn>
                <a:cxn ang="0">
                  <a:pos x="1230" y="1979"/>
                </a:cxn>
                <a:cxn ang="0">
                  <a:pos x="1215" y="1912"/>
                </a:cxn>
                <a:cxn ang="0">
                  <a:pos x="1204" y="1844"/>
                </a:cxn>
                <a:cxn ang="0">
                  <a:pos x="1187" y="1760"/>
                </a:cxn>
                <a:cxn ang="0">
                  <a:pos x="1171" y="1669"/>
                </a:cxn>
                <a:cxn ang="0">
                  <a:pos x="1149" y="1570"/>
                </a:cxn>
                <a:cxn ang="0">
                  <a:pos x="1131" y="1471"/>
                </a:cxn>
                <a:cxn ang="0">
                  <a:pos x="1112" y="1378"/>
                </a:cxn>
                <a:cxn ang="0">
                  <a:pos x="1093" y="1289"/>
                </a:cxn>
                <a:cxn ang="0">
                  <a:pos x="1076" y="1213"/>
                </a:cxn>
                <a:cxn ang="0">
                  <a:pos x="1040" y="1093"/>
                </a:cxn>
                <a:cxn ang="0">
                  <a:pos x="987" y="977"/>
                </a:cxn>
                <a:cxn ang="0">
                  <a:pos x="924" y="873"/>
                </a:cxn>
                <a:cxn ang="0">
                  <a:pos x="856" y="781"/>
                </a:cxn>
                <a:cxn ang="0">
                  <a:pos x="784" y="703"/>
                </a:cxn>
                <a:cxn ang="0">
                  <a:pos x="711" y="641"/>
                </a:cxn>
                <a:cxn ang="0">
                  <a:pos x="645" y="586"/>
                </a:cxn>
                <a:cxn ang="0">
                  <a:pos x="590" y="546"/>
                </a:cxn>
                <a:cxn ang="0">
                  <a:pos x="521" y="504"/>
                </a:cxn>
                <a:cxn ang="0">
                  <a:pos x="544" y="502"/>
                </a:cxn>
                <a:cxn ang="0">
                  <a:pos x="601" y="504"/>
                </a:cxn>
                <a:cxn ang="0">
                  <a:pos x="679" y="510"/>
                </a:cxn>
                <a:cxn ang="0">
                  <a:pos x="763" y="506"/>
                </a:cxn>
                <a:cxn ang="0">
                  <a:pos x="846" y="500"/>
                </a:cxn>
                <a:cxn ang="0">
                  <a:pos x="367" y="262"/>
                </a:cxn>
                <a:cxn ang="0">
                  <a:pos x="348" y="211"/>
                </a:cxn>
              </a:cxnLst>
              <a:rect l="0" t="0" r="r" b="b"/>
              <a:pathLst>
                <a:path w="1234" h="1996">
                  <a:moveTo>
                    <a:pt x="122" y="13"/>
                  </a:moveTo>
                  <a:lnTo>
                    <a:pt x="109" y="6"/>
                  </a:lnTo>
                  <a:lnTo>
                    <a:pt x="95" y="4"/>
                  </a:lnTo>
                  <a:lnTo>
                    <a:pt x="82" y="0"/>
                  </a:lnTo>
                  <a:lnTo>
                    <a:pt x="75" y="0"/>
                  </a:lnTo>
                  <a:lnTo>
                    <a:pt x="61" y="0"/>
                  </a:lnTo>
                  <a:lnTo>
                    <a:pt x="54" y="0"/>
                  </a:lnTo>
                  <a:lnTo>
                    <a:pt x="44" y="2"/>
                  </a:lnTo>
                  <a:lnTo>
                    <a:pt x="38" y="6"/>
                  </a:lnTo>
                  <a:lnTo>
                    <a:pt x="23" y="17"/>
                  </a:lnTo>
                  <a:lnTo>
                    <a:pt x="14" y="31"/>
                  </a:lnTo>
                  <a:lnTo>
                    <a:pt x="10" y="40"/>
                  </a:lnTo>
                  <a:lnTo>
                    <a:pt x="8" y="48"/>
                  </a:lnTo>
                  <a:lnTo>
                    <a:pt x="2" y="59"/>
                  </a:lnTo>
                  <a:lnTo>
                    <a:pt x="2" y="70"/>
                  </a:lnTo>
                  <a:lnTo>
                    <a:pt x="0" y="82"/>
                  </a:lnTo>
                  <a:lnTo>
                    <a:pt x="0" y="95"/>
                  </a:lnTo>
                  <a:lnTo>
                    <a:pt x="0" y="107"/>
                  </a:lnTo>
                  <a:lnTo>
                    <a:pt x="0" y="122"/>
                  </a:lnTo>
                  <a:lnTo>
                    <a:pt x="0" y="137"/>
                  </a:lnTo>
                  <a:lnTo>
                    <a:pt x="4" y="154"/>
                  </a:lnTo>
                  <a:lnTo>
                    <a:pt x="4" y="162"/>
                  </a:lnTo>
                  <a:lnTo>
                    <a:pt x="8" y="167"/>
                  </a:lnTo>
                  <a:lnTo>
                    <a:pt x="10" y="179"/>
                  </a:lnTo>
                  <a:lnTo>
                    <a:pt x="12" y="186"/>
                  </a:lnTo>
                  <a:lnTo>
                    <a:pt x="12" y="196"/>
                  </a:lnTo>
                  <a:lnTo>
                    <a:pt x="16" y="202"/>
                  </a:lnTo>
                  <a:lnTo>
                    <a:pt x="18" y="211"/>
                  </a:lnTo>
                  <a:lnTo>
                    <a:pt x="19" y="221"/>
                  </a:lnTo>
                  <a:lnTo>
                    <a:pt x="23" y="228"/>
                  </a:lnTo>
                  <a:lnTo>
                    <a:pt x="27" y="240"/>
                  </a:lnTo>
                  <a:lnTo>
                    <a:pt x="29" y="247"/>
                  </a:lnTo>
                  <a:lnTo>
                    <a:pt x="35" y="259"/>
                  </a:lnTo>
                  <a:lnTo>
                    <a:pt x="37" y="266"/>
                  </a:lnTo>
                  <a:lnTo>
                    <a:pt x="40" y="276"/>
                  </a:lnTo>
                  <a:lnTo>
                    <a:pt x="44" y="285"/>
                  </a:lnTo>
                  <a:lnTo>
                    <a:pt x="50" y="295"/>
                  </a:lnTo>
                  <a:lnTo>
                    <a:pt x="54" y="302"/>
                  </a:lnTo>
                  <a:lnTo>
                    <a:pt x="57" y="314"/>
                  </a:lnTo>
                  <a:lnTo>
                    <a:pt x="61" y="325"/>
                  </a:lnTo>
                  <a:lnTo>
                    <a:pt x="69" y="337"/>
                  </a:lnTo>
                  <a:lnTo>
                    <a:pt x="221" y="675"/>
                  </a:lnTo>
                  <a:lnTo>
                    <a:pt x="459" y="645"/>
                  </a:lnTo>
                  <a:lnTo>
                    <a:pt x="314" y="679"/>
                  </a:lnTo>
                  <a:lnTo>
                    <a:pt x="314" y="692"/>
                  </a:lnTo>
                  <a:lnTo>
                    <a:pt x="314" y="703"/>
                  </a:lnTo>
                  <a:lnTo>
                    <a:pt x="314" y="717"/>
                  </a:lnTo>
                  <a:lnTo>
                    <a:pt x="314" y="730"/>
                  </a:lnTo>
                  <a:lnTo>
                    <a:pt x="314" y="741"/>
                  </a:lnTo>
                  <a:lnTo>
                    <a:pt x="314" y="753"/>
                  </a:lnTo>
                  <a:lnTo>
                    <a:pt x="316" y="766"/>
                  </a:lnTo>
                  <a:lnTo>
                    <a:pt x="318" y="778"/>
                  </a:lnTo>
                  <a:lnTo>
                    <a:pt x="318" y="789"/>
                  </a:lnTo>
                  <a:lnTo>
                    <a:pt x="318" y="798"/>
                  </a:lnTo>
                  <a:lnTo>
                    <a:pt x="320" y="810"/>
                  </a:lnTo>
                  <a:lnTo>
                    <a:pt x="320" y="819"/>
                  </a:lnTo>
                  <a:lnTo>
                    <a:pt x="320" y="831"/>
                  </a:lnTo>
                  <a:lnTo>
                    <a:pt x="324" y="842"/>
                  </a:lnTo>
                  <a:lnTo>
                    <a:pt x="325" y="854"/>
                  </a:lnTo>
                  <a:lnTo>
                    <a:pt x="325" y="865"/>
                  </a:lnTo>
                  <a:lnTo>
                    <a:pt x="325" y="873"/>
                  </a:lnTo>
                  <a:lnTo>
                    <a:pt x="327" y="884"/>
                  </a:lnTo>
                  <a:lnTo>
                    <a:pt x="329" y="892"/>
                  </a:lnTo>
                  <a:lnTo>
                    <a:pt x="331" y="901"/>
                  </a:lnTo>
                  <a:lnTo>
                    <a:pt x="331" y="911"/>
                  </a:lnTo>
                  <a:lnTo>
                    <a:pt x="331" y="920"/>
                  </a:lnTo>
                  <a:lnTo>
                    <a:pt x="333" y="930"/>
                  </a:lnTo>
                  <a:lnTo>
                    <a:pt x="335" y="939"/>
                  </a:lnTo>
                  <a:lnTo>
                    <a:pt x="335" y="951"/>
                  </a:lnTo>
                  <a:lnTo>
                    <a:pt x="337" y="958"/>
                  </a:lnTo>
                  <a:lnTo>
                    <a:pt x="337" y="968"/>
                  </a:lnTo>
                  <a:lnTo>
                    <a:pt x="343" y="977"/>
                  </a:lnTo>
                  <a:lnTo>
                    <a:pt x="343" y="987"/>
                  </a:lnTo>
                  <a:lnTo>
                    <a:pt x="343" y="994"/>
                  </a:lnTo>
                  <a:lnTo>
                    <a:pt x="344" y="1006"/>
                  </a:lnTo>
                  <a:lnTo>
                    <a:pt x="348" y="1013"/>
                  </a:lnTo>
                  <a:lnTo>
                    <a:pt x="348" y="1023"/>
                  </a:lnTo>
                  <a:lnTo>
                    <a:pt x="348" y="1030"/>
                  </a:lnTo>
                  <a:lnTo>
                    <a:pt x="350" y="1038"/>
                  </a:lnTo>
                  <a:lnTo>
                    <a:pt x="352" y="1049"/>
                  </a:lnTo>
                  <a:lnTo>
                    <a:pt x="352" y="1057"/>
                  </a:lnTo>
                  <a:lnTo>
                    <a:pt x="354" y="1068"/>
                  </a:lnTo>
                  <a:lnTo>
                    <a:pt x="354" y="1076"/>
                  </a:lnTo>
                  <a:lnTo>
                    <a:pt x="358" y="1087"/>
                  </a:lnTo>
                  <a:lnTo>
                    <a:pt x="358" y="1095"/>
                  </a:lnTo>
                  <a:lnTo>
                    <a:pt x="358" y="1106"/>
                  </a:lnTo>
                  <a:lnTo>
                    <a:pt x="360" y="1116"/>
                  </a:lnTo>
                  <a:lnTo>
                    <a:pt x="363" y="1127"/>
                  </a:lnTo>
                  <a:lnTo>
                    <a:pt x="363" y="1137"/>
                  </a:lnTo>
                  <a:lnTo>
                    <a:pt x="365" y="1150"/>
                  </a:lnTo>
                  <a:lnTo>
                    <a:pt x="365" y="1162"/>
                  </a:lnTo>
                  <a:lnTo>
                    <a:pt x="367" y="1173"/>
                  </a:lnTo>
                  <a:lnTo>
                    <a:pt x="367" y="1182"/>
                  </a:lnTo>
                  <a:lnTo>
                    <a:pt x="369" y="1194"/>
                  </a:lnTo>
                  <a:lnTo>
                    <a:pt x="369" y="1205"/>
                  </a:lnTo>
                  <a:lnTo>
                    <a:pt x="371" y="1220"/>
                  </a:lnTo>
                  <a:lnTo>
                    <a:pt x="371" y="1230"/>
                  </a:lnTo>
                  <a:lnTo>
                    <a:pt x="371" y="1243"/>
                  </a:lnTo>
                  <a:lnTo>
                    <a:pt x="371" y="1257"/>
                  </a:lnTo>
                  <a:lnTo>
                    <a:pt x="373" y="1270"/>
                  </a:lnTo>
                  <a:lnTo>
                    <a:pt x="373" y="1285"/>
                  </a:lnTo>
                  <a:lnTo>
                    <a:pt x="373" y="1298"/>
                  </a:lnTo>
                  <a:lnTo>
                    <a:pt x="373" y="1312"/>
                  </a:lnTo>
                  <a:lnTo>
                    <a:pt x="375" y="1327"/>
                  </a:lnTo>
                  <a:lnTo>
                    <a:pt x="375" y="1342"/>
                  </a:lnTo>
                  <a:lnTo>
                    <a:pt x="375" y="1359"/>
                  </a:lnTo>
                  <a:lnTo>
                    <a:pt x="375" y="1373"/>
                  </a:lnTo>
                  <a:lnTo>
                    <a:pt x="375" y="1392"/>
                  </a:lnTo>
                  <a:lnTo>
                    <a:pt x="459" y="1399"/>
                  </a:lnTo>
                  <a:lnTo>
                    <a:pt x="449" y="1411"/>
                  </a:lnTo>
                  <a:lnTo>
                    <a:pt x="438" y="1426"/>
                  </a:lnTo>
                  <a:lnTo>
                    <a:pt x="428" y="1431"/>
                  </a:lnTo>
                  <a:lnTo>
                    <a:pt x="419" y="1439"/>
                  </a:lnTo>
                  <a:lnTo>
                    <a:pt x="409" y="1445"/>
                  </a:lnTo>
                  <a:lnTo>
                    <a:pt x="402" y="1452"/>
                  </a:lnTo>
                  <a:lnTo>
                    <a:pt x="388" y="1460"/>
                  </a:lnTo>
                  <a:lnTo>
                    <a:pt x="375" y="1468"/>
                  </a:lnTo>
                  <a:lnTo>
                    <a:pt x="365" y="1477"/>
                  </a:lnTo>
                  <a:lnTo>
                    <a:pt x="352" y="1485"/>
                  </a:lnTo>
                  <a:lnTo>
                    <a:pt x="337" y="1496"/>
                  </a:lnTo>
                  <a:lnTo>
                    <a:pt x="325" y="1506"/>
                  </a:lnTo>
                  <a:lnTo>
                    <a:pt x="312" y="1519"/>
                  </a:lnTo>
                  <a:lnTo>
                    <a:pt x="299" y="1530"/>
                  </a:lnTo>
                  <a:lnTo>
                    <a:pt x="286" y="1544"/>
                  </a:lnTo>
                  <a:lnTo>
                    <a:pt x="270" y="1557"/>
                  </a:lnTo>
                  <a:lnTo>
                    <a:pt x="265" y="1565"/>
                  </a:lnTo>
                  <a:lnTo>
                    <a:pt x="257" y="1572"/>
                  </a:lnTo>
                  <a:lnTo>
                    <a:pt x="249" y="1582"/>
                  </a:lnTo>
                  <a:lnTo>
                    <a:pt x="244" y="1589"/>
                  </a:lnTo>
                  <a:lnTo>
                    <a:pt x="236" y="1599"/>
                  </a:lnTo>
                  <a:lnTo>
                    <a:pt x="230" y="1606"/>
                  </a:lnTo>
                  <a:lnTo>
                    <a:pt x="221" y="1618"/>
                  </a:lnTo>
                  <a:lnTo>
                    <a:pt x="215" y="1627"/>
                  </a:lnTo>
                  <a:lnTo>
                    <a:pt x="208" y="1637"/>
                  </a:lnTo>
                  <a:lnTo>
                    <a:pt x="202" y="1648"/>
                  </a:lnTo>
                  <a:lnTo>
                    <a:pt x="196" y="1660"/>
                  </a:lnTo>
                  <a:lnTo>
                    <a:pt x="191" y="1675"/>
                  </a:lnTo>
                  <a:lnTo>
                    <a:pt x="185" y="1684"/>
                  </a:lnTo>
                  <a:lnTo>
                    <a:pt x="177" y="1698"/>
                  </a:lnTo>
                  <a:lnTo>
                    <a:pt x="172" y="1709"/>
                  </a:lnTo>
                  <a:lnTo>
                    <a:pt x="166" y="1724"/>
                  </a:lnTo>
                  <a:lnTo>
                    <a:pt x="158" y="1738"/>
                  </a:lnTo>
                  <a:lnTo>
                    <a:pt x="152" y="1755"/>
                  </a:lnTo>
                  <a:lnTo>
                    <a:pt x="149" y="1768"/>
                  </a:lnTo>
                  <a:lnTo>
                    <a:pt x="145" y="1785"/>
                  </a:lnTo>
                  <a:lnTo>
                    <a:pt x="137" y="1800"/>
                  </a:lnTo>
                  <a:lnTo>
                    <a:pt x="133" y="1817"/>
                  </a:lnTo>
                  <a:lnTo>
                    <a:pt x="130" y="1836"/>
                  </a:lnTo>
                  <a:lnTo>
                    <a:pt x="126" y="1855"/>
                  </a:lnTo>
                  <a:lnTo>
                    <a:pt x="118" y="1872"/>
                  </a:lnTo>
                  <a:lnTo>
                    <a:pt x="114" y="1891"/>
                  </a:lnTo>
                  <a:lnTo>
                    <a:pt x="113" y="1912"/>
                  </a:lnTo>
                  <a:lnTo>
                    <a:pt x="109" y="1933"/>
                  </a:lnTo>
                  <a:lnTo>
                    <a:pt x="633" y="1393"/>
                  </a:lnTo>
                  <a:lnTo>
                    <a:pt x="938" y="1243"/>
                  </a:lnTo>
                  <a:lnTo>
                    <a:pt x="938" y="1253"/>
                  </a:lnTo>
                  <a:lnTo>
                    <a:pt x="938" y="1262"/>
                  </a:lnTo>
                  <a:lnTo>
                    <a:pt x="938" y="1272"/>
                  </a:lnTo>
                  <a:lnTo>
                    <a:pt x="939" y="1283"/>
                  </a:lnTo>
                  <a:lnTo>
                    <a:pt x="939" y="1293"/>
                  </a:lnTo>
                  <a:lnTo>
                    <a:pt x="941" y="1304"/>
                  </a:lnTo>
                  <a:lnTo>
                    <a:pt x="941" y="1314"/>
                  </a:lnTo>
                  <a:lnTo>
                    <a:pt x="945" y="1327"/>
                  </a:lnTo>
                  <a:lnTo>
                    <a:pt x="945" y="1338"/>
                  </a:lnTo>
                  <a:lnTo>
                    <a:pt x="947" y="1348"/>
                  </a:lnTo>
                  <a:lnTo>
                    <a:pt x="949" y="1361"/>
                  </a:lnTo>
                  <a:lnTo>
                    <a:pt x="951" y="1371"/>
                  </a:lnTo>
                  <a:lnTo>
                    <a:pt x="955" y="1382"/>
                  </a:lnTo>
                  <a:lnTo>
                    <a:pt x="958" y="1393"/>
                  </a:lnTo>
                  <a:lnTo>
                    <a:pt x="960" y="1405"/>
                  </a:lnTo>
                  <a:lnTo>
                    <a:pt x="964" y="1420"/>
                  </a:lnTo>
                  <a:lnTo>
                    <a:pt x="968" y="1430"/>
                  </a:lnTo>
                  <a:lnTo>
                    <a:pt x="970" y="1443"/>
                  </a:lnTo>
                  <a:lnTo>
                    <a:pt x="976" y="1456"/>
                  </a:lnTo>
                  <a:lnTo>
                    <a:pt x="979" y="1468"/>
                  </a:lnTo>
                  <a:lnTo>
                    <a:pt x="981" y="1479"/>
                  </a:lnTo>
                  <a:lnTo>
                    <a:pt x="985" y="1490"/>
                  </a:lnTo>
                  <a:lnTo>
                    <a:pt x="991" y="1504"/>
                  </a:lnTo>
                  <a:lnTo>
                    <a:pt x="996" y="1519"/>
                  </a:lnTo>
                  <a:lnTo>
                    <a:pt x="1000" y="1528"/>
                  </a:lnTo>
                  <a:lnTo>
                    <a:pt x="1004" y="1542"/>
                  </a:lnTo>
                  <a:lnTo>
                    <a:pt x="1008" y="1555"/>
                  </a:lnTo>
                  <a:lnTo>
                    <a:pt x="1015" y="1568"/>
                  </a:lnTo>
                  <a:lnTo>
                    <a:pt x="1019" y="1580"/>
                  </a:lnTo>
                  <a:lnTo>
                    <a:pt x="1023" y="1591"/>
                  </a:lnTo>
                  <a:lnTo>
                    <a:pt x="1029" y="1604"/>
                  </a:lnTo>
                  <a:lnTo>
                    <a:pt x="1036" y="1620"/>
                  </a:lnTo>
                  <a:lnTo>
                    <a:pt x="1040" y="1629"/>
                  </a:lnTo>
                  <a:lnTo>
                    <a:pt x="1044" y="1642"/>
                  </a:lnTo>
                  <a:lnTo>
                    <a:pt x="1048" y="1656"/>
                  </a:lnTo>
                  <a:lnTo>
                    <a:pt x="1055" y="1667"/>
                  </a:lnTo>
                  <a:lnTo>
                    <a:pt x="1059" y="1681"/>
                  </a:lnTo>
                  <a:lnTo>
                    <a:pt x="1065" y="1690"/>
                  </a:lnTo>
                  <a:lnTo>
                    <a:pt x="1073" y="1703"/>
                  </a:lnTo>
                  <a:lnTo>
                    <a:pt x="1078" y="1719"/>
                  </a:lnTo>
                  <a:lnTo>
                    <a:pt x="1082" y="1728"/>
                  </a:lnTo>
                  <a:lnTo>
                    <a:pt x="1088" y="1741"/>
                  </a:lnTo>
                  <a:lnTo>
                    <a:pt x="1095" y="1755"/>
                  </a:lnTo>
                  <a:lnTo>
                    <a:pt x="1101" y="1766"/>
                  </a:lnTo>
                  <a:lnTo>
                    <a:pt x="1107" y="1777"/>
                  </a:lnTo>
                  <a:lnTo>
                    <a:pt x="1114" y="1793"/>
                  </a:lnTo>
                  <a:lnTo>
                    <a:pt x="1120" y="1802"/>
                  </a:lnTo>
                  <a:lnTo>
                    <a:pt x="1126" y="1815"/>
                  </a:lnTo>
                  <a:lnTo>
                    <a:pt x="1131" y="1827"/>
                  </a:lnTo>
                  <a:lnTo>
                    <a:pt x="1139" y="1838"/>
                  </a:lnTo>
                  <a:lnTo>
                    <a:pt x="1145" y="1848"/>
                  </a:lnTo>
                  <a:lnTo>
                    <a:pt x="1154" y="1861"/>
                  </a:lnTo>
                  <a:lnTo>
                    <a:pt x="1158" y="1872"/>
                  </a:lnTo>
                  <a:lnTo>
                    <a:pt x="1166" y="1884"/>
                  </a:lnTo>
                  <a:lnTo>
                    <a:pt x="1171" y="1897"/>
                  </a:lnTo>
                  <a:lnTo>
                    <a:pt x="1179" y="1911"/>
                  </a:lnTo>
                  <a:lnTo>
                    <a:pt x="1185" y="1918"/>
                  </a:lnTo>
                  <a:lnTo>
                    <a:pt x="1194" y="1931"/>
                  </a:lnTo>
                  <a:lnTo>
                    <a:pt x="1200" y="1939"/>
                  </a:lnTo>
                  <a:lnTo>
                    <a:pt x="1206" y="1952"/>
                  </a:lnTo>
                  <a:lnTo>
                    <a:pt x="1213" y="1962"/>
                  </a:lnTo>
                  <a:lnTo>
                    <a:pt x="1221" y="1973"/>
                  </a:lnTo>
                  <a:lnTo>
                    <a:pt x="1226" y="1983"/>
                  </a:lnTo>
                  <a:lnTo>
                    <a:pt x="1234" y="1996"/>
                  </a:lnTo>
                  <a:lnTo>
                    <a:pt x="1232" y="1992"/>
                  </a:lnTo>
                  <a:lnTo>
                    <a:pt x="1232" y="1987"/>
                  </a:lnTo>
                  <a:lnTo>
                    <a:pt x="1230" y="1979"/>
                  </a:lnTo>
                  <a:lnTo>
                    <a:pt x="1226" y="1969"/>
                  </a:lnTo>
                  <a:lnTo>
                    <a:pt x="1225" y="1956"/>
                  </a:lnTo>
                  <a:lnTo>
                    <a:pt x="1221" y="1939"/>
                  </a:lnTo>
                  <a:lnTo>
                    <a:pt x="1219" y="1931"/>
                  </a:lnTo>
                  <a:lnTo>
                    <a:pt x="1219" y="1922"/>
                  </a:lnTo>
                  <a:lnTo>
                    <a:pt x="1215" y="1912"/>
                  </a:lnTo>
                  <a:lnTo>
                    <a:pt x="1215" y="1903"/>
                  </a:lnTo>
                  <a:lnTo>
                    <a:pt x="1213" y="1891"/>
                  </a:lnTo>
                  <a:lnTo>
                    <a:pt x="1211" y="1880"/>
                  </a:lnTo>
                  <a:lnTo>
                    <a:pt x="1207" y="1867"/>
                  </a:lnTo>
                  <a:lnTo>
                    <a:pt x="1206" y="1857"/>
                  </a:lnTo>
                  <a:lnTo>
                    <a:pt x="1204" y="1844"/>
                  </a:lnTo>
                  <a:lnTo>
                    <a:pt x="1202" y="1833"/>
                  </a:lnTo>
                  <a:lnTo>
                    <a:pt x="1200" y="1817"/>
                  </a:lnTo>
                  <a:lnTo>
                    <a:pt x="1198" y="1804"/>
                  </a:lnTo>
                  <a:lnTo>
                    <a:pt x="1194" y="1789"/>
                  </a:lnTo>
                  <a:lnTo>
                    <a:pt x="1192" y="1777"/>
                  </a:lnTo>
                  <a:lnTo>
                    <a:pt x="1187" y="1760"/>
                  </a:lnTo>
                  <a:lnTo>
                    <a:pt x="1185" y="1747"/>
                  </a:lnTo>
                  <a:lnTo>
                    <a:pt x="1181" y="1730"/>
                  </a:lnTo>
                  <a:lnTo>
                    <a:pt x="1179" y="1717"/>
                  </a:lnTo>
                  <a:lnTo>
                    <a:pt x="1177" y="1701"/>
                  </a:lnTo>
                  <a:lnTo>
                    <a:pt x="1175" y="1686"/>
                  </a:lnTo>
                  <a:lnTo>
                    <a:pt x="1171" y="1669"/>
                  </a:lnTo>
                  <a:lnTo>
                    <a:pt x="1166" y="1654"/>
                  </a:lnTo>
                  <a:lnTo>
                    <a:pt x="1164" y="1637"/>
                  </a:lnTo>
                  <a:lnTo>
                    <a:pt x="1160" y="1622"/>
                  </a:lnTo>
                  <a:lnTo>
                    <a:pt x="1156" y="1604"/>
                  </a:lnTo>
                  <a:lnTo>
                    <a:pt x="1154" y="1587"/>
                  </a:lnTo>
                  <a:lnTo>
                    <a:pt x="1149" y="1570"/>
                  </a:lnTo>
                  <a:lnTo>
                    <a:pt x="1149" y="1557"/>
                  </a:lnTo>
                  <a:lnTo>
                    <a:pt x="1143" y="1540"/>
                  </a:lnTo>
                  <a:lnTo>
                    <a:pt x="1141" y="1523"/>
                  </a:lnTo>
                  <a:lnTo>
                    <a:pt x="1137" y="1506"/>
                  </a:lnTo>
                  <a:lnTo>
                    <a:pt x="1135" y="1489"/>
                  </a:lnTo>
                  <a:lnTo>
                    <a:pt x="1131" y="1471"/>
                  </a:lnTo>
                  <a:lnTo>
                    <a:pt x="1126" y="1458"/>
                  </a:lnTo>
                  <a:lnTo>
                    <a:pt x="1124" y="1441"/>
                  </a:lnTo>
                  <a:lnTo>
                    <a:pt x="1122" y="1426"/>
                  </a:lnTo>
                  <a:lnTo>
                    <a:pt x="1118" y="1409"/>
                  </a:lnTo>
                  <a:lnTo>
                    <a:pt x="1116" y="1393"/>
                  </a:lnTo>
                  <a:lnTo>
                    <a:pt x="1112" y="1378"/>
                  </a:lnTo>
                  <a:lnTo>
                    <a:pt x="1109" y="1363"/>
                  </a:lnTo>
                  <a:lnTo>
                    <a:pt x="1103" y="1346"/>
                  </a:lnTo>
                  <a:lnTo>
                    <a:pt x="1103" y="1331"/>
                  </a:lnTo>
                  <a:lnTo>
                    <a:pt x="1099" y="1319"/>
                  </a:lnTo>
                  <a:lnTo>
                    <a:pt x="1097" y="1304"/>
                  </a:lnTo>
                  <a:lnTo>
                    <a:pt x="1093" y="1289"/>
                  </a:lnTo>
                  <a:lnTo>
                    <a:pt x="1090" y="1276"/>
                  </a:lnTo>
                  <a:lnTo>
                    <a:pt x="1086" y="1262"/>
                  </a:lnTo>
                  <a:lnTo>
                    <a:pt x="1084" y="1249"/>
                  </a:lnTo>
                  <a:lnTo>
                    <a:pt x="1080" y="1236"/>
                  </a:lnTo>
                  <a:lnTo>
                    <a:pt x="1080" y="1226"/>
                  </a:lnTo>
                  <a:lnTo>
                    <a:pt x="1076" y="1213"/>
                  </a:lnTo>
                  <a:lnTo>
                    <a:pt x="1076" y="1203"/>
                  </a:lnTo>
                  <a:lnTo>
                    <a:pt x="1067" y="1181"/>
                  </a:lnTo>
                  <a:lnTo>
                    <a:pt x="1061" y="1158"/>
                  </a:lnTo>
                  <a:lnTo>
                    <a:pt x="1054" y="1135"/>
                  </a:lnTo>
                  <a:lnTo>
                    <a:pt x="1048" y="1116"/>
                  </a:lnTo>
                  <a:lnTo>
                    <a:pt x="1040" y="1093"/>
                  </a:lnTo>
                  <a:lnTo>
                    <a:pt x="1033" y="1072"/>
                  </a:lnTo>
                  <a:lnTo>
                    <a:pt x="1025" y="1053"/>
                  </a:lnTo>
                  <a:lnTo>
                    <a:pt x="1017" y="1034"/>
                  </a:lnTo>
                  <a:lnTo>
                    <a:pt x="1006" y="1015"/>
                  </a:lnTo>
                  <a:lnTo>
                    <a:pt x="998" y="994"/>
                  </a:lnTo>
                  <a:lnTo>
                    <a:pt x="987" y="977"/>
                  </a:lnTo>
                  <a:lnTo>
                    <a:pt x="979" y="960"/>
                  </a:lnTo>
                  <a:lnTo>
                    <a:pt x="968" y="941"/>
                  </a:lnTo>
                  <a:lnTo>
                    <a:pt x="958" y="924"/>
                  </a:lnTo>
                  <a:lnTo>
                    <a:pt x="947" y="907"/>
                  </a:lnTo>
                  <a:lnTo>
                    <a:pt x="938" y="892"/>
                  </a:lnTo>
                  <a:lnTo>
                    <a:pt x="924" y="873"/>
                  </a:lnTo>
                  <a:lnTo>
                    <a:pt x="915" y="857"/>
                  </a:lnTo>
                  <a:lnTo>
                    <a:pt x="901" y="840"/>
                  </a:lnTo>
                  <a:lnTo>
                    <a:pt x="890" y="827"/>
                  </a:lnTo>
                  <a:lnTo>
                    <a:pt x="881" y="812"/>
                  </a:lnTo>
                  <a:lnTo>
                    <a:pt x="867" y="797"/>
                  </a:lnTo>
                  <a:lnTo>
                    <a:pt x="856" y="781"/>
                  </a:lnTo>
                  <a:lnTo>
                    <a:pt x="844" y="770"/>
                  </a:lnTo>
                  <a:lnTo>
                    <a:pt x="829" y="757"/>
                  </a:lnTo>
                  <a:lnTo>
                    <a:pt x="820" y="741"/>
                  </a:lnTo>
                  <a:lnTo>
                    <a:pt x="806" y="730"/>
                  </a:lnTo>
                  <a:lnTo>
                    <a:pt x="797" y="719"/>
                  </a:lnTo>
                  <a:lnTo>
                    <a:pt x="784" y="703"/>
                  </a:lnTo>
                  <a:lnTo>
                    <a:pt x="772" y="694"/>
                  </a:lnTo>
                  <a:lnTo>
                    <a:pt x="761" y="681"/>
                  </a:lnTo>
                  <a:lnTo>
                    <a:pt x="749" y="673"/>
                  </a:lnTo>
                  <a:lnTo>
                    <a:pt x="734" y="660"/>
                  </a:lnTo>
                  <a:lnTo>
                    <a:pt x="725" y="650"/>
                  </a:lnTo>
                  <a:lnTo>
                    <a:pt x="711" y="641"/>
                  </a:lnTo>
                  <a:lnTo>
                    <a:pt x="702" y="631"/>
                  </a:lnTo>
                  <a:lnTo>
                    <a:pt x="689" y="620"/>
                  </a:lnTo>
                  <a:lnTo>
                    <a:pt x="679" y="612"/>
                  </a:lnTo>
                  <a:lnTo>
                    <a:pt x="668" y="603"/>
                  </a:lnTo>
                  <a:lnTo>
                    <a:pt x="658" y="595"/>
                  </a:lnTo>
                  <a:lnTo>
                    <a:pt x="645" y="586"/>
                  </a:lnTo>
                  <a:lnTo>
                    <a:pt x="633" y="578"/>
                  </a:lnTo>
                  <a:lnTo>
                    <a:pt x="626" y="572"/>
                  </a:lnTo>
                  <a:lnTo>
                    <a:pt x="616" y="565"/>
                  </a:lnTo>
                  <a:lnTo>
                    <a:pt x="605" y="557"/>
                  </a:lnTo>
                  <a:lnTo>
                    <a:pt x="595" y="551"/>
                  </a:lnTo>
                  <a:lnTo>
                    <a:pt x="590" y="546"/>
                  </a:lnTo>
                  <a:lnTo>
                    <a:pt x="582" y="542"/>
                  </a:lnTo>
                  <a:lnTo>
                    <a:pt x="565" y="530"/>
                  </a:lnTo>
                  <a:lnTo>
                    <a:pt x="550" y="523"/>
                  </a:lnTo>
                  <a:lnTo>
                    <a:pt x="540" y="513"/>
                  </a:lnTo>
                  <a:lnTo>
                    <a:pt x="529" y="510"/>
                  </a:lnTo>
                  <a:lnTo>
                    <a:pt x="521" y="504"/>
                  </a:lnTo>
                  <a:lnTo>
                    <a:pt x="516" y="500"/>
                  </a:lnTo>
                  <a:lnTo>
                    <a:pt x="510" y="500"/>
                  </a:lnTo>
                  <a:lnTo>
                    <a:pt x="512" y="500"/>
                  </a:lnTo>
                  <a:lnTo>
                    <a:pt x="517" y="500"/>
                  </a:lnTo>
                  <a:lnTo>
                    <a:pt x="527" y="500"/>
                  </a:lnTo>
                  <a:lnTo>
                    <a:pt x="544" y="502"/>
                  </a:lnTo>
                  <a:lnTo>
                    <a:pt x="550" y="502"/>
                  </a:lnTo>
                  <a:lnTo>
                    <a:pt x="561" y="502"/>
                  </a:lnTo>
                  <a:lnTo>
                    <a:pt x="569" y="504"/>
                  </a:lnTo>
                  <a:lnTo>
                    <a:pt x="580" y="504"/>
                  </a:lnTo>
                  <a:lnTo>
                    <a:pt x="590" y="504"/>
                  </a:lnTo>
                  <a:lnTo>
                    <a:pt x="601" y="504"/>
                  </a:lnTo>
                  <a:lnTo>
                    <a:pt x="613" y="506"/>
                  </a:lnTo>
                  <a:lnTo>
                    <a:pt x="628" y="510"/>
                  </a:lnTo>
                  <a:lnTo>
                    <a:pt x="639" y="510"/>
                  </a:lnTo>
                  <a:lnTo>
                    <a:pt x="651" y="510"/>
                  </a:lnTo>
                  <a:lnTo>
                    <a:pt x="664" y="510"/>
                  </a:lnTo>
                  <a:lnTo>
                    <a:pt x="679" y="510"/>
                  </a:lnTo>
                  <a:lnTo>
                    <a:pt x="690" y="510"/>
                  </a:lnTo>
                  <a:lnTo>
                    <a:pt x="706" y="510"/>
                  </a:lnTo>
                  <a:lnTo>
                    <a:pt x="719" y="510"/>
                  </a:lnTo>
                  <a:lnTo>
                    <a:pt x="734" y="510"/>
                  </a:lnTo>
                  <a:lnTo>
                    <a:pt x="747" y="506"/>
                  </a:lnTo>
                  <a:lnTo>
                    <a:pt x="763" y="506"/>
                  </a:lnTo>
                  <a:lnTo>
                    <a:pt x="774" y="504"/>
                  </a:lnTo>
                  <a:lnTo>
                    <a:pt x="789" y="504"/>
                  </a:lnTo>
                  <a:lnTo>
                    <a:pt x="804" y="504"/>
                  </a:lnTo>
                  <a:lnTo>
                    <a:pt x="820" y="502"/>
                  </a:lnTo>
                  <a:lnTo>
                    <a:pt x="831" y="500"/>
                  </a:lnTo>
                  <a:lnTo>
                    <a:pt x="846" y="500"/>
                  </a:lnTo>
                  <a:lnTo>
                    <a:pt x="379" y="308"/>
                  </a:lnTo>
                  <a:lnTo>
                    <a:pt x="377" y="304"/>
                  </a:lnTo>
                  <a:lnTo>
                    <a:pt x="375" y="297"/>
                  </a:lnTo>
                  <a:lnTo>
                    <a:pt x="373" y="285"/>
                  </a:lnTo>
                  <a:lnTo>
                    <a:pt x="371" y="274"/>
                  </a:lnTo>
                  <a:lnTo>
                    <a:pt x="367" y="262"/>
                  </a:lnTo>
                  <a:lnTo>
                    <a:pt x="365" y="257"/>
                  </a:lnTo>
                  <a:lnTo>
                    <a:pt x="360" y="245"/>
                  </a:lnTo>
                  <a:lnTo>
                    <a:pt x="358" y="240"/>
                  </a:lnTo>
                  <a:lnTo>
                    <a:pt x="354" y="228"/>
                  </a:lnTo>
                  <a:lnTo>
                    <a:pt x="352" y="221"/>
                  </a:lnTo>
                  <a:lnTo>
                    <a:pt x="348" y="211"/>
                  </a:lnTo>
                  <a:lnTo>
                    <a:pt x="344" y="205"/>
                  </a:lnTo>
                  <a:lnTo>
                    <a:pt x="122" y="13"/>
                  </a:lnTo>
                  <a:lnTo>
                    <a:pt x="122"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3626" y="664"/>
              <a:ext cx="267" cy="180"/>
            </a:xfrm>
            <a:custGeom>
              <a:avLst/>
              <a:gdLst/>
              <a:ahLst/>
              <a:cxnLst>
                <a:cxn ang="0">
                  <a:pos x="534" y="361"/>
                </a:cxn>
                <a:cxn ang="0">
                  <a:pos x="515" y="359"/>
                </a:cxn>
                <a:cxn ang="0">
                  <a:pos x="510" y="359"/>
                </a:cxn>
                <a:cxn ang="0">
                  <a:pos x="498" y="357"/>
                </a:cxn>
                <a:cxn ang="0">
                  <a:pos x="491" y="357"/>
                </a:cxn>
                <a:cxn ang="0">
                  <a:pos x="477" y="355"/>
                </a:cxn>
                <a:cxn ang="0">
                  <a:pos x="468" y="355"/>
                </a:cxn>
                <a:cxn ang="0">
                  <a:pos x="455" y="351"/>
                </a:cxn>
                <a:cxn ang="0">
                  <a:pos x="445" y="351"/>
                </a:cxn>
                <a:cxn ang="0">
                  <a:pos x="432" y="350"/>
                </a:cxn>
                <a:cxn ang="0">
                  <a:pos x="417" y="348"/>
                </a:cxn>
                <a:cxn ang="0">
                  <a:pos x="403" y="344"/>
                </a:cxn>
                <a:cxn ang="0">
                  <a:pos x="390" y="344"/>
                </a:cxn>
                <a:cxn ang="0">
                  <a:pos x="373" y="340"/>
                </a:cxn>
                <a:cxn ang="0">
                  <a:pos x="358" y="338"/>
                </a:cxn>
                <a:cxn ang="0">
                  <a:pos x="341" y="334"/>
                </a:cxn>
                <a:cxn ang="0">
                  <a:pos x="329" y="332"/>
                </a:cxn>
                <a:cxn ang="0">
                  <a:pos x="314" y="329"/>
                </a:cxn>
                <a:cxn ang="0">
                  <a:pos x="297" y="325"/>
                </a:cxn>
                <a:cxn ang="0">
                  <a:pos x="285" y="321"/>
                </a:cxn>
                <a:cxn ang="0">
                  <a:pos x="270" y="319"/>
                </a:cxn>
                <a:cxn ang="0">
                  <a:pos x="257" y="315"/>
                </a:cxn>
                <a:cxn ang="0">
                  <a:pos x="242" y="312"/>
                </a:cxn>
                <a:cxn ang="0">
                  <a:pos x="230" y="304"/>
                </a:cxn>
                <a:cxn ang="0">
                  <a:pos x="219" y="300"/>
                </a:cxn>
                <a:cxn ang="0">
                  <a:pos x="206" y="294"/>
                </a:cxn>
                <a:cxn ang="0">
                  <a:pos x="196" y="291"/>
                </a:cxn>
                <a:cxn ang="0">
                  <a:pos x="187" y="285"/>
                </a:cxn>
                <a:cxn ang="0">
                  <a:pos x="177" y="281"/>
                </a:cxn>
                <a:cxn ang="0">
                  <a:pos x="169" y="274"/>
                </a:cxn>
                <a:cxn ang="0">
                  <a:pos x="158" y="264"/>
                </a:cxn>
                <a:cxn ang="0">
                  <a:pos x="150" y="256"/>
                </a:cxn>
                <a:cxn ang="0">
                  <a:pos x="139" y="247"/>
                </a:cxn>
                <a:cxn ang="0">
                  <a:pos x="131" y="237"/>
                </a:cxn>
                <a:cxn ang="0">
                  <a:pos x="122" y="230"/>
                </a:cxn>
                <a:cxn ang="0">
                  <a:pos x="116" y="218"/>
                </a:cxn>
                <a:cxn ang="0">
                  <a:pos x="109" y="211"/>
                </a:cxn>
                <a:cxn ang="0">
                  <a:pos x="99" y="197"/>
                </a:cxn>
                <a:cxn ang="0">
                  <a:pos x="93" y="184"/>
                </a:cxn>
                <a:cxn ang="0">
                  <a:pos x="84" y="173"/>
                </a:cxn>
                <a:cxn ang="0">
                  <a:pos x="78" y="161"/>
                </a:cxn>
                <a:cxn ang="0">
                  <a:pos x="71" y="148"/>
                </a:cxn>
                <a:cxn ang="0">
                  <a:pos x="63" y="139"/>
                </a:cxn>
                <a:cxn ang="0">
                  <a:pos x="57" y="125"/>
                </a:cxn>
                <a:cxn ang="0">
                  <a:pos x="54" y="116"/>
                </a:cxn>
                <a:cxn ang="0">
                  <a:pos x="44" y="102"/>
                </a:cxn>
                <a:cxn ang="0">
                  <a:pos x="40" y="89"/>
                </a:cxn>
                <a:cxn ang="0">
                  <a:pos x="34" y="80"/>
                </a:cxn>
                <a:cxn ang="0">
                  <a:pos x="31" y="68"/>
                </a:cxn>
                <a:cxn ang="0">
                  <a:pos x="23" y="59"/>
                </a:cxn>
                <a:cxn ang="0">
                  <a:pos x="19" y="49"/>
                </a:cxn>
                <a:cxn ang="0">
                  <a:pos x="17" y="40"/>
                </a:cxn>
                <a:cxn ang="0">
                  <a:pos x="14" y="34"/>
                </a:cxn>
                <a:cxn ang="0">
                  <a:pos x="8" y="19"/>
                </a:cxn>
                <a:cxn ang="0">
                  <a:pos x="0" y="0"/>
                </a:cxn>
                <a:cxn ang="0">
                  <a:pos x="213" y="262"/>
                </a:cxn>
                <a:cxn ang="0">
                  <a:pos x="534" y="361"/>
                </a:cxn>
                <a:cxn ang="0">
                  <a:pos x="534" y="361"/>
                </a:cxn>
              </a:cxnLst>
              <a:rect l="0" t="0" r="r" b="b"/>
              <a:pathLst>
                <a:path w="534" h="361">
                  <a:moveTo>
                    <a:pt x="534" y="361"/>
                  </a:moveTo>
                  <a:lnTo>
                    <a:pt x="515" y="359"/>
                  </a:lnTo>
                  <a:lnTo>
                    <a:pt x="510" y="359"/>
                  </a:lnTo>
                  <a:lnTo>
                    <a:pt x="498" y="357"/>
                  </a:lnTo>
                  <a:lnTo>
                    <a:pt x="491" y="357"/>
                  </a:lnTo>
                  <a:lnTo>
                    <a:pt x="477" y="355"/>
                  </a:lnTo>
                  <a:lnTo>
                    <a:pt x="468" y="355"/>
                  </a:lnTo>
                  <a:lnTo>
                    <a:pt x="455" y="351"/>
                  </a:lnTo>
                  <a:lnTo>
                    <a:pt x="445" y="351"/>
                  </a:lnTo>
                  <a:lnTo>
                    <a:pt x="432" y="350"/>
                  </a:lnTo>
                  <a:lnTo>
                    <a:pt x="417" y="348"/>
                  </a:lnTo>
                  <a:lnTo>
                    <a:pt x="403" y="344"/>
                  </a:lnTo>
                  <a:lnTo>
                    <a:pt x="390" y="344"/>
                  </a:lnTo>
                  <a:lnTo>
                    <a:pt x="373" y="340"/>
                  </a:lnTo>
                  <a:lnTo>
                    <a:pt x="358" y="338"/>
                  </a:lnTo>
                  <a:lnTo>
                    <a:pt x="341" y="334"/>
                  </a:lnTo>
                  <a:lnTo>
                    <a:pt x="329" y="332"/>
                  </a:lnTo>
                  <a:lnTo>
                    <a:pt x="314" y="329"/>
                  </a:lnTo>
                  <a:lnTo>
                    <a:pt x="297" y="325"/>
                  </a:lnTo>
                  <a:lnTo>
                    <a:pt x="285" y="321"/>
                  </a:lnTo>
                  <a:lnTo>
                    <a:pt x="270" y="319"/>
                  </a:lnTo>
                  <a:lnTo>
                    <a:pt x="257" y="315"/>
                  </a:lnTo>
                  <a:lnTo>
                    <a:pt x="242" y="312"/>
                  </a:lnTo>
                  <a:lnTo>
                    <a:pt x="230" y="304"/>
                  </a:lnTo>
                  <a:lnTo>
                    <a:pt x="219" y="300"/>
                  </a:lnTo>
                  <a:lnTo>
                    <a:pt x="206" y="294"/>
                  </a:lnTo>
                  <a:lnTo>
                    <a:pt x="196" y="291"/>
                  </a:lnTo>
                  <a:lnTo>
                    <a:pt x="187" y="285"/>
                  </a:lnTo>
                  <a:lnTo>
                    <a:pt x="177" y="281"/>
                  </a:lnTo>
                  <a:lnTo>
                    <a:pt x="169" y="274"/>
                  </a:lnTo>
                  <a:lnTo>
                    <a:pt x="158" y="264"/>
                  </a:lnTo>
                  <a:lnTo>
                    <a:pt x="150" y="256"/>
                  </a:lnTo>
                  <a:lnTo>
                    <a:pt x="139" y="247"/>
                  </a:lnTo>
                  <a:lnTo>
                    <a:pt x="131" y="237"/>
                  </a:lnTo>
                  <a:lnTo>
                    <a:pt x="122" y="230"/>
                  </a:lnTo>
                  <a:lnTo>
                    <a:pt x="116" y="218"/>
                  </a:lnTo>
                  <a:lnTo>
                    <a:pt x="109" y="211"/>
                  </a:lnTo>
                  <a:lnTo>
                    <a:pt x="99" y="197"/>
                  </a:lnTo>
                  <a:lnTo>
                    <a:pt x="93" y="184"/>
                  </a:lnTo>
                  <a:lnTo>
                    <a:pt x="84" y="173"/>
                  </a:lnTo>
                  <a:lnTo>
                    <a:pt x="78" y="161"/>
                  </a:lnTo>
                  <a:lnTo>
                    <a:pt x="71" y="148"/>
                  </a:lnTo>
                  <a:lnTo>
                    <a:pt x="63" y="139"/>
                  </a:lnTo>
                  <a:lnTo>
                    <a:pt x="57" y="125"/>
                  </a:lnTo>
                  <a:lnTo>
                    <a:pt x="54" y="116"/>
                  </a:lnTo>
                  <a:lnTo>
                    <a:pt x="44" y="102"/>
                  </a:lnTo>
                  <a:lnTo>
                    <a:pt x="40" y="89"/>
                  </a:lnTo>
                  <a:lnTo>
                    <a:pt x="34" y="80"/>
                  </a:lnTo>
                  <a:lnTo>
                    <a:pt x="31" y="68"/>
                  </a:lnTo>
                  <a:lnTo>
                    <a:pt x="23" y="59"/>
                  </a:lnTo>
                  <a:lnTo>
                    <a:pt x="19" y="49"/>
                  </a:lnTo>
                  <a:lnTo>
                    <a:pt x="17" y="40"/>
                  </a:lnTo>
                  <a:lnTo>
                    <a:pt x="14" y="34"/>
                  </a:lnTo>
                  <a:lnTo>
                    <a:pt x="8" y="19"/>
                  </a:lnTo>
                  <a:lnTo>
                    <a:pt x="0" y="0"/>
                  </a:lnTo>
                  <a:lnTo>
                    <a:pt x="213" y="262"/>
                  </a:lnTo>
                  <a:lnTo>
                    <a:pt x="534" y="361"/>
                  </a:lnTo>
                  <a:lnTo>
                    <a:pt x="534" y="361"/>
                  </a:lnTo>
                  <a:close/>
                </a:path>
              </a:pathLst>
            </a:custGeom>
            <a:solidFill>
              <a:srgbClr val="666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3442" y="514"/>
              <a:ext cx="212" cy="118"/>
            </a:xfrm>
            <a:custGeom>
              <a:avLst/>
              <a:gdLst/>
              <a:ahLst/>
              <a:cxnLst>
                <a:cxn ang="0">
                  <a:pos x="339" y="158"/>
                </a:cxn>
                <a:cxn ang="0">
                  <a:pos x="325" y="151"/>
                </a:cxn>
                <a:cxn ang="0">
                  <a:pos x="312" y="145"/>
                </a:cxn>
                <a:cxn ang="0">
                  <a:pos x="297" y="141"/>
                </a:cxn>
                <a:cxn ang="0">
                  <a:pos x="276" y="134"/>
                </a:cxn>
                <a:cxn ang="0">
                  <a:pos x="249" y="132"/>
                </a:cxn>
                <a:cxn ang="0">
                  <a:pos x="223" y="130"/>
                </a:cxn>
                <a:cxn ang="0">
                  <a:pos x="190" y="132"/>
                </a:cxn>
                <a:cxn ang="0">
                  <a:pos x="31" y="128"/>
                </a:cxn>
                <a:cxn ang="0">
                  <a:pos x="50" y="116"/>
                </a:cxn>
                <a:cxn ang="0">
                  <a:pos x="65" y="111"/>
                </a:cxn>
                <a:cxn ang="0">
                  <a:pos x="84" y="105"/>
                </a:cxn>
                <a:cxn ang="0">
                  <a:pos x="105" y="101"/>
                </a:cxn>
                <a:cxn ang="0">
                  <a:pos x="126" y="101"/>
                </a:cxn>
                <a:cxn ang="0">
                  <a:pos x="152" y="101"/>
                </a:cxn>
                <a:cxn ang="0">
                  <a:pos x="0" y="82"/>
                </a:cxn>
                <a:cxn ang="0">
                  <a:pos x="16" y="76"/>
                </a:cxn>
                <a:cxn ang="0">
                  <a:pos x="31" y="71"/>
                </a:cxn>
                <a:cxn ang="0">
                  <a:pos x="59" y="65"/>
                </a:cxn>
                <a:cxn ang="0">
                  <a:pos x="82" y="61"/>
                </a:cxn>
                <a:cxn ang="0">
                  <a:pos x="101" y="61"/>
                </a:cxn>
                <a:cxn ang="0">
                  <a:pos x="118" y="59"/>
                </a:cxn>
                <a:cxn ang="0">
                  <a:pos x="133" y="59"/>
                </a:cxn>
                <a:cxn ang="0">
                  <a:pos x="151" y="59"/>
                </a:cxn>
                <a:cxn ang="0">
                  <a:pos x="171" y="59"/>
                </a:cxn>
                <a:cxn ang="0">
                  <a:pos x="27" y="29"/>
                </a:cxn>
                <a:cxn ang="0">
                  <a:pos x="54" y="19"/>
                </a:cxn>
                <a:cxn ang="0">
                  <a:pos x="80" y="14"/>
                </a:cxn>
                <a:cxn ang="0">
                  <a:pos x="99" y="14"/>
                </a:cxn>
                <a:cxn ang="0">
                  <a:pos x="124" y="23"/>
                </a:cxn>
                <a:cxn ang="0">
                  <a:pos x="149" y="31"/>
                </a:cxn>
                <a:cxn ang="0">
                  <a:pos x="168" y="33"/>
                </a:cxn>
                <a:cxn ang="0">
                  <a:pos x="185" y="35"/>
                </a:cxn>
                <a:cxn ang="0">
                  <a:pos x="202" y="31"/>
                </a:cxn>
                <a:cxn ang="0">
                  <a:pos x="221" y="23"/>
                </a:cxn>
                <a:cxn ang="0">
                  <a:pos x="240" y="18"/>
                </a:cxn>
                <a:cxn ang="0">
                  <a:pos x="257" y="12"/>
                </a:cxn>
                <a:cxn ang="0">
                  <a:pos x="276" y="4"/>
                </a:cxn>
                <a:cxn ang="0">
                  <a:pos x="293" y="2"/>
                </a:cxn>
                <a:cxn ang="0">
                  <a:pos x="318" y="0"/>
                </a:cxn>
                <a:cxn ang="0">
                  <a:pos x="339" y="0"/>
                </a:cxn>
                <a:cxn ang="0">
                  <a:pos x="360" y="4"/>
                </a:cxn>
                <a:cxn ang="0">
                  <a:pos x="379" y="10"/>
                </a:cxn>
                <a:cxn ang="0">
                  <a:pos x="396" y="21"/>
                </a:cxn>
                <a:cxn ang="0">
                  <a:pos x="415" y="31"/>
                </a:cxn>
                <a:cxn ang="0">
                  <a:pos x="400" y="61"/>
                </a:cxn>
                <a:cxn ang="0">
                  <a:pos x="411" y="116"/>
                </a:cxn>
                <a:cxn ang="0">
                  <a:pos x="386" y="145"/>
                </a:cxn>
                <a:cxn ang="0">
                  <a:pos x="318" y="210"/>
                </a:cxn>
              </a:cxnLst>
              <a:rect l="0" t="0" r="r" b="b"/>
              <a:pathLst>
                <a:path w="424" h="236">
                  <a:moveTo>
                    <a:pt x="318" y="210"/>
                  </a:moveTo>
                  <a:lnTo>
                    <a:pt x="339" y="158"/>
                  </a:lnTo>
                  <a:lnTo>
                    <a:pt x="335" y="156"/>
                  </a:lnTo>
                  <a:lnTo>
                    <a:pt x="325" y="151"/>
                  </a:lnTo>
                  <a:lnTo>
                    <a:pt x="320" y="149"/>
                  </a:lnTo>
                  <a:lnTo>
                    <a:pt x="312" y="145"/>
                  </a:lnTo>
                  <a:lnTo>
                    <a:pt x="305" y="143"/>
                  </a:lnTo>
                  <a:lnTo>
                    <a:pt x="297" y="141"/>
                  </a:lnTo>
                  <a:lnTo>
                    <a:pt x="286" y="137"/>
                  </a:lnTo>
                  <a:lnTo>
                    <a:pt x="276" y="134"/>
                  </a:lnTo>
                  <a:lnTo>
                    <a:pt x="263" y="132"/>
                  </a:lnTo>
                  <a:lnTo>
                    <a:pt x="249" y="132"/>
                  </a:lnTo>
                  <a:lnTo>
                    <a:pt x="236" y="130"/>
                  </a:lnTo>
                  <a:lnTo>
                    <a:pt x="223" y="130"/>
                  </a:lnTo>
                  <a:lnTo>
                    <a:pt x="206" y="130"/>
                  </a:lnTo>
                  <a:lnTo>
                    <a:pt x="190" y="132"/>
                  </a:lnTo>
                  <a:lnTo>
                    <a:pt x="25" y="137"/>
                  </a:lnTo>
                  <a:lnTo>
                    <a:pt x="31" y="128"/>
                  </a:lnTo>
                  <a:lnTo>
                    <a:pt x="44" y="120"/>
                  </a:lnTo>
                  <a:lnTo>
                    <a:pt x="50" y="116"/>
                  </a:lnTo>
                  <a:lnTo>
                    <a:pt x="59" y="113"/>
                  </a:lnTo>
                  <a:lnTo>
                    <a:pt x="65" y="111"/>
                  </a:lnTo>
                  <a:lnTo>
                    <a:pt x="75" y="109"/>
                  </a:lnTo>
                  <a:lnTo>
                    <a:pt x="84" y="105"/>
                  </a:lnTo>
                  <a:lnTo>
                    <a:pt x="94" y="105"/>
                  </a:lnTo>
                  <a:lnTo>
                    <a:pt x="105" y="101"/>
                  </a:lnTo>
                  <a:lnTo>
                    <a:pt x="114" y="101"/>
                  </a:lnTo>
                  <a:lnTo>
                    <a:pt x="126" y="101"/>
                  </a:lnTo>
                  <a:lnTo>
                    <a:pt x="139" y="101"/>
                  </a:lnTo>
                  <a:lnTo>
                    <a:pt x="152" y="101"/>
                  </a:lnTo>
                  <a:lnTo>
                    <a:pt x="168" y="101"/>
                  </a:lnTo>
                  <a:lnTo>
                    <a:pt x="0" y="82"/>
                  </a:lnTo>
                  <a:lnTo>
                    <a:pt x="8" y="78"/>
                  </a:lnTo>
                  <a:lnTo>
                    <a:pt x="16" y="76"/>
                  </a:lnTo>
                  <a:lnTo>
                    <a:pt x="25" y="71"/>
                  </a:lnTo>
                  <a:lnTo>
                    <a:pt x="31" y="71"/>
                  </a:lnTo>
                  <a:lnTo>
                    <a:pt x="46" y="65"/>
                  </a:lnTo>
                  <a:lnTo>
                    <a:pt x="59" y="65"/>
                  </a:lnTo>
                  <a:lnTo>
                    <a:pt x="71" y="61"/>
                  </a:lnTo>
                  <a:lnTo>
                    <a:pt x="82" y="61"/>
                  </a:lnTo>
                  <a:lnTo>
                    <a:pt x="90" y="61"/>
                  </a:lnTo>
                  <a:lnTo>
                    <a:pt x="101" y="61"/>
                  </a:lnTo>
                  <a:lnTo>
                    <a:pt x="109" y="59"/>
                  </a:lnTo>
                  <a:lnTo>
                    <a:pt x="118" y="59"/>
                  </a:lnTo>
                  <a:lnTo>
                    <a:pt x="126" y="59"/>
                  </a:lnTo>
                  <a:lnTo>
                    <a:pt x="133" y="59"/>
                  </a:lnTo>
                  <a:lnTo>
                    <a:pt x="143" y="59"/>
                  </a:lnTo>
                  <a:lnTo>
                    <a:pt x="151" y="59"/>
                  </a:lnTo>
                  <a:lnTo>
                    <a:pt x="160" y="59"/>
                  </a:lnTo>
                  <a:lnTo>
                    <a:pt x="171" y="59"/>
                  </a:lnTo>
                  <a:lnTo>
                    <a:pt x="12" y="38"/>
                  </a:lnTo>
                  <a:lnTo>
                    <a:pt x="27" y="29"/>
                  </a:lnTo>
                  <a:lnTo>
                    <a:pt x="44" y="23"/>
                  </a:lnTo>
                  <a:lnTo>
                    <a:pt x="54" y="19"/>
                  </a:lnTo>
                  <a:lnTo>
                    <a:pt x="69" y="18"/>
                  </a:lnTo>
                  <a:lnTo>
                    <a:pt x="80" y="14"/>
                  </a:lnTo>
                  <a:lnTo>
                    <a:pt x="90" y="14"/>
                  </a:lnTo>
                  <a:lnTo>
                    <a:pt x="99" y="14"/>
                  </a:lnTo>
                  <a:lnTo>
                    <a:pt x="109" y="19"/>
                  </a:lnTo>
                  <a:lnTo>
                    <a:pt x="124" y="23"/>
                  </a:lnTo>
                  <a:lnTo>
                    <a:pt x="141" y="29"/>
                  </a:lnTo>
                  <a:lnTo>
                    <a:pt x="149" y="31"/>
                  </a:lnTo>
                  <a:lnTo>
                    <a:pt x="160" y="31"/>
                  </a:lnTo>
                  <a:lnTo>
                    <a:pt x="168" y="33"/>
                  </a:lnTo>
                  <a:lnTo>
                    <a:pt x="181" y="38"/>
                  </a:lnTo>
                  <a:lnTo>
                    <a:pt x="185" y="35"/>
                  </a:lnTo>
                  <a:lnTo>
                    <a:pt x="192" y="33"/>
                  </a:lnTo>
                  <a:lnTo>
                    <a:pt x="202" y="31"/>
                  </a:lnTo>
                  <a:lnTo>
                    <a:pt x="210" y="27"/>
                  </a:lnTo>
                  <a:lnTo>
                    <a:pt x="221" y="23"/>
                  </a:lnTo>
                  <a:lnTo>
                    <a:pt x="230" y="21"/>
                  </a:lnTo>
                  <a:lnTo>
                    <a:pt x="240" y="18"/>
                  </a:lnTo>
                  <a:lnTo>
                    <a:pt x="248" y="18"/>
                  </a:lnTo>
                  <a:lnTo>
                    <a:pt x="257" y="12"/>
                  </a:lnTo>
                  <a:lnTo>
                    <a:pt x="265" y="8"/>
                  </a:lnTo>
                  <a:lnTo>
                    <a:pt x="276" y="4"/>
                  </a:lnTo>
                  <a:lnTo>
                    <a:pt x="286" y="4"/>
                  </a:lnTo>
                  <a:lnTo>
                    <a:pt x="293" y="2"/>
                  </a:lnTo>
                  <a:lnTo>
                    <a:pt x="306" y="0"/>
                  </a:lnTo>
                  <a:lnTo>
                    <a:pt x="318" y="0"/>
                  </a:lnTo>
                  <a:lnTo>
                    <a:pt x="329" y="0"/>
                  </a:lnTo>
                  <a:lnTo>
                    <a:pt x="339" y="0"/>
                  </a:lnTo>
                  <a:lnTo>
                    <a:pt x="350" y="2"/>
                  </a:lnTo>
                  <a:lnTo>
                    <a:pt x="360" y="4"/>
                  </a:lnTo>
                  <a:lnTo>
                    <a:pt x="369" y="8"/>
                  </a:lnTo>
                  <a:lnTo>
                    <a:pt x="379" y="10"/>
                  </a:lnTo>
                  <a:lnTo>
                    <a:pt x="388" y="18"/>
                  </a:lnTo>
                  <a:lnTo>
                    <a:pt x="396" y="21"/>
                  </a:lnTo>
                  <a:lnTo>
                    <a:pt x="401" y="31"/>
                  </a:lnTo>
                  <a:lnTo>
                    <a:pt x="415" y="31"/>
                  </a:lnTo>
                  <a:lnTo>
                    <a:pt x="424" y="38"/>
                  </a:lnTo>
                  <a:lnTo>
                    <a:pt x="400" y="61"/>
                  </a:lnTo>
                  <a:lnTo>
                    <a:pt x="419" y="113"/>
                  </a:lnTo>
                  <a:lnTo>
                    <a:pt x="411" y="116"/>
                  </a:lnTo>
                  <a:lnTo>
                    <a:pt x="415" y="149"/>
                  </a:lnTo>
                  <a:lnTo>
                    <a:pt x="386" y="145"/>
                  </a:lnTo>
                  <a:lnTo>
                    <a:pt x="371" y="236"/>
                  </a:lnTo>
                  <a:lnTo>
                    <a:pt x="318" y="210"/>
                  </a:lnTo>
                  <a:lnTo>
                    <a:pt x="318" y="2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3613" y="1536"/>
              <a:ext cx="64" cy="78"/>
            </a:xfrm>
            <a:custGeom>
              <a:avLst/>
              <a:gdLst/>
              <a:ahLst/>
              <a:cxnLst>
                <a:cxn ang="0">
                  <a:pos x="43" y="15"/>
                </a:cxn>
                <a:cxn ang="0">
                  <a:pos x="64" y="80"/>
                </a:cxn>
                <a:cxn ang="0">
                  <a:pos x="127" y="156"/>
                </a:cxn>
                <a:cxn ang="0">
                  <a:pos x="53" y="135"/>
                </a:cxn>
                <a:cxn ang="0">
                  <a:pos x="22" y="83"/>
                </a:cxn>
                <a:cxn ang="0">
                  <a:pos x="0" y="116"/>
                </a:cxn>
                <a:cxn ang="0">
                  <a:pos x="22" y="0"/>
                </a:cxn>
                <a:cxn ang="0">
                  <a:pos x="43" y="15"/>
                </a:cxn>
                <a:cxn ang="0">
                  <a:pos x="43" y="15"/>
                </a:cxn>
              </a:cxnLst>
              <a:rect l="0" t="0" r="r" b="b"/>
              <a:pathLst>
                <a:path w="127" h="156">
                  <a:moveTo>
                    <a:pt x="43" y="15"/>
                  </a:moveTo>
                  <a:lnTo>
                    <a:pt x="64" y="80"/>
                  </a:lnTo>
                  <a:lnTo>
                    <a:pt x="127" y="156"/>
                  </a:lnTo>
                  <a:lnTo>
                    <a:pt x="53" y="135"/>
                  </a:lnTo>
                  <a:lnTo>
                    <a:pt x="22" y="83"/>
                  </a:lnTo>
                  <a:lnTo>
                    <a:pt x="0" y="116"/>
                  </a:lnTo>
                  <a:lnTo>
                    <a:pt x="22" y="0"/>
                  </a:lnTo>
                  <a:lnTo>
                    <a:pt x="43" y="15"/>
                  </a:lnTo>
                  <a:lnTo>
                    <a:pt x="43"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165" y="1559"/>
              <a:ext cx="77" cy="60"/>
            </a:xfrm>
            <a:custGeom>
              <a:avLst/>
              <a:gdLst/>
              <a:ahLst/>
              <a:cxnLst>
                <a:cxn ang="0">
                  <a:pos x="25" y="4"/>
                </a:cxn>
                <a:cxn ang="0">
                  <a:pos x="65" y="61"/>
                </a:cxn>
                <a:cxn ang="0">
                  <a:pos x="154" y="116"/>
                </a:cxn>
                <a:cxn ang="0">
                  <a:pos x="74" y="118"/>
                </a:cxn>
                <a:cxn ang="0">
                  <a:pos x="27" y="78"/>
                </a:cxn>
                <a:cxn ang="0">
                  <a:pos x="19" y="120"/>
                </a:cxn>
                <a:cxn ang="0">
                  <a:pos x="0" y="0"/>
                </a:cxn>
                <a:cxn ang="0">
                  <a:pos x="25" y="4"/>
                </a:cxn>
                <a:cxn ang="0">
                  <a:pos x="25" y="4"/>
                </a:cxn>
              </a:cxnLst>
              <a:rect l="0" t="0" r="r" b="b"/>
              <a:pathLst>
                <a:path w="154" h="120">
                  <a:moveTo>
                    <a:pt x="25" y="4"/>
                  </a:moveTo>
                  <a:lnTo>
                    <a:pt x="65" y="61"/>
                  </a:lnTo>
                  <a:lnTo>
                    <a:pt x="154" y="116"/>
                  </a:lnTo>
                  <a:lnTo>
                    <a:pt x="74" y="118"/>
                  </a:lnTo>
                  <a:lnTo>
                    <a:pt x="27" y="78"/>
                  </a:lnTo>
                  <a:lnTo>
                    <a:pt x="19" y="120"/>
                  </a:lnTo>
                  <a:lnTo>
                    <a:pt x="0" y="0"/>
                  </a:lnTo>
                  <a:lnTo>
                    <a:pt x="25" y="4"/>
                  </a:lnTo>
                  <a:lnTo>
                    <a:pt x="2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3468" y="605"/>
              <a:ext cx="172" cy="223"/>
            </a:xfrm>
            <a:custGeom>
              <a:avLst/>
              <a:gdLst/>
              <a:ahLst/>
              <a:cxnLst>
                <a:cxn ang="0">
                  <a:pos x="241" y="0"/>
                </a:cxn>
                <a:cxn ang="0">
                  <a:pos x="237" y="0"/>
                </a:cxn>
                <a:cxn ang="0">
                  <a:pos x="232" y="6"/>
                </a:cxn>
                <a:cxn ang="0">
                  <a:pos x="218" y="13"/>
                </a:cxn>
                <a:cxn ang="0">
                  <a:pos x="205" y="23"/>
                </a:cxn>
                <a:cxn ang="0">
                  <a:pos x="192" y="27"/>
                </a:cxn>
                <a:cxn ang="0">
                  <a:pos x="184" y="34"/>
                </a:cxn>
                <a:cxn ang="0">
                  <a:pos x="173" y="40"/>
                </a:cxn>
                <a:cxn ang="0">
                  <a:pos x="161" y="47"/>
                </a:cxn>
                <a:cxn ang="0">
                  <a:pos x="150" y="55"/>
                </a:cxn>
                <a:cxn ang="0">
                  <a:pos x="138" y="63"/>
                </a:cxn>
                <a:cxn ang="0">
                  <a:pos x="129" y="74"/>
                </a:cxn>
                <a:cxn ang="0">
                  <a:pos x="118" y="84"/>
                </a:cxn>
                <a:cxn ang="0">
                  <a:pos x="102" y="93"/>
                </a:cxn>
                <a:cxn ang="0">
                  <a:pos x="93" y="103"/>
                </a:cxn>
                <a:cxn ang="0">
                  <a:pos x="80" y="114"/>
                </a:cxn>
                <a:cxn ang="0">
                  <a:pos x="70" y="123"/>
                </a:cxn>
                <a:cxn ang="0">
                  <a:pos x="59" y="137"/>
                </a:cxn>
                <a:cxn ang="0">
                  <a:pos x="51" y="150"/>
                </a:cxn>
                <a:cxn ang="0">
                  <a:pos x="42" y="163"/>
                </a:cxn>
                <a:cxn ang="0">
                  <a:pos x="34" y="177"/>
                </a:cxn>
                <a:cxn ang="0">
                  <a:pos x="23" y="190"/>
                </a:cxn>
                <a:cxn ang="0">
                  <a:pos x="17" y="203"/>
                </a:cxn>
                <a:cxn ang="0">
                  <a:pos x="11" y="219"/>
                </a:cxn>
                <a:cxn ang="0">
                  <a:pos x="7" y="234"/>
                </a:cxn>
                <a:cxn ang="0">
                  <a:pos x="2" y="249"/>
                </a:cxn>
                <a:cxn ang="0">
                  <a:pos x="2" y="264"/>
                </a:cxn>
                <a:cxn ang="0">
                  <a:pos x="0" y="279"/>
                </a:cxn>
                <a:cxn ang="0">
                  <a:pos x="2" y="296"/>
                </a:cxn>
                <a:cxn ang="0">
                  <a:pos x="2" y="310"/>
                </a:cxn>
                <a:cxn ang="0">
                  <a:pos x="7" y="325"/>
                </a:cxn>
                <a:cxn ang="0">
                  <a:pos x="11" y="338"/>
                </a:cxn>
                <a:cxn ang="0">
                  <a:pos x="19" y="352"/>
                </a:cxn>
                <a:cxn ang="0">
                  <a:pos x="26" y="361"/>
                </a:cxn>
                <a:cxn ang="0">
                  <a:pos x="36" y="373"/>
                </a:cxn>
                <a:cxn ang="0">
                  <a:pos x="47" y="382"/>
                </a:cxn>
                <a:cxn ang="0">
                  <a:pos x="59" y="393"/>
                </a:cxn>
                <a:cxn ang="0">
                  <a:pos x="72" y="399"/>
                </a:cxn>
                <a:cxn ang="0">
                  <a:pos x="87" y="407"/>
                </a:cxn>
                <a:cxn ang="0">
                  <a:pos x="99" y="412"/>
                </a:cxn>
                <a:cxn ang="0">
                  <a:pos x="114" y="418"/>
                </a:cxn>
                <a:cxn ang="0">
                  <a:pos x="129" y="422"/>
                </a:cxn>
                <a:cxn ang="0">
                  <a:pos x="146" y="430"/>
                </a:cxn>
                <a:cxn ang="0">
                  <a:pos x="159" y="431"/>
                </a:cxn>
                <a:cxn ang="0">
                  <a:pos x="177" y="435"/>
                </a:cxn>
                <a:cxn ang="0">
                  <a:pos x="192" y="437"/>
                </a:cxn>
                <a:cxn ang="0">
                  <a:pos x="207" y="439"/>
                </a:cxn>
                <a:cxn ang="0">
                  <a:pos x="220" y="439"/>
                </a:cxn>
                <a:cxn ang="0">
                  <a:pos x="237" y="441"/>
                </a:cxn>
                <a:cxn ang="0">
                  <a:pos x="251" y="441"/>
                </a:cxn>
                <a:cxn ang="0">
                  <a:pos x="266" y="443"/>
                </a:cxn>
                <a:cxn ang="0">
                  <a:pos x="275" y="443"/>
                </a:cxn>
                <a:cxn ang="0">
                  <a:pos x="291" y="447"/>
                </a:cxn>
                <a:cxn ang="0">
                  <a:pos x="298" y="447"/>
                </a:cxn>
                <a:cxn ang="0">
                  <a:pos x="310" y="447"/>
                </a:cxn>
                <a:cxn ang="0">
                  <a:pos x="317" y="447"/>
                </a:cxn>
                <a:cxn ang="0">
                  <a:pos x="327" y="447"/>
                </a:cxn>
                <a:cxn ang="0">
                  <a:pos x="336" y="447"/>
                </a:cxn>
                <a:cxn ang="0">
                  <a:pos x="344" y="447"/>
                </a:cxn>
                <a:cxn ang="0">
                  <a:pos x="127" y="289"/>
                </a:cxn>
                <a:cxn ang="0">
                  <a:pos x="306" y="135"/>
                </a:cxn>
                <a:cxn ang="0">
                  <a:pos x="241" y="0"/>
                </a:cxn>
                <a:cxn ang="0">
                  <a:pos x="241" y="0"/>
                </a:cxn>
              </a:cxnLst>
              <a:rect l="0" t="0" r="r" b="b"/>
              <a:pathLst>
                <a:path w="344" h="447">
                  <a:moveTo>
                    <a:pt x="241" y="0"/>
                  </a:moveTo>
                  <a:lnTo>
                    <a:pt x="237" y="0"/>
                  </a:lnTo>
                  <a:lnTo>
                    <a:pt x="232" y="6"/>
                  </a:lnTo>
                  <a:lnTo>
                    <a:pt x="218" y="13"/>
                  </a:lnTo>
                  <a:lnTo>
                    <a:pt x="205" y="23"/>
                  </a:lnTo>
                  <a:lnTo>
                    <a:pt x="192" y="27"/>
                  </a:lnTo>
                  <a:lnTo>
                    <a:pt x="184" y="34"/>
                  </a:lnTo>
                  <a:lnTo>
                    <a:pt x="173" y="40"/>
                  </a:lnTo>
                  <a:lnTo>
                    <a:pt x="161" y="47"/>
                  </a:lnTo>
                  <a:lnTo>
                    <a:pt x="150" y="55"/>
                  </a:lnTo>
                  <a:lnTo>
                    <a:pt x="138" y="63"/>
                  </a:lnTo>
                  <a:lnTo>
                    <a:pt x="129" y="74"/>
                  </a:lnTo>
                  <a:lnTo>
                    <a:pt x="118" y="84"/>
                  </a:lnTo>
                  <a:lnTo>
                    <a:pt x="102" y="93"/>
                  </a:lnTo>
                  <a:lnTo>
                    <a:pt x="93" y="103"/>
                  </a:lnTo>
                  <a:lnTo>
                    <a:pt x="80" y="114"/>
                  </a:lnTo>
                  <a:lnTo>
                    <a:pt x="70" y="123"/>
                  </a:lnTo>
                  <a:lnTo>
                    <a:pt x="59" y="137"/>
                  </a:lnTo>
                  <a:lnTo>
                    <a:pt x="51" y="150"/>
                  </a:lnTo>
                  <a:lnTo>
                    <a:pt x="42" y="163"/>
                  </a:lnTo>
                  <a:lnTo>
                    <a:pt x="34" y="177"/>
                  </a:lnTo>
                  <a:lnTo>
                    <a:pt x="23" y="190"/>
                  </a:lnTo>
                  <a:lnTo>
                    <a:pt x="17" y="203"/>
                  </a:lnTo>
                  <a:lnTo>
                    <a:pt x="11" y="219"/>
                  </a:lnTo>
                  <a:lnTo>
                    <a:pt x="7" y="234"/>
                  </a:lnTo>
                  <a:lnTo>
                    <a:pt x="2" y="249"/>
                  </a:lnTo>
                  <a:lnTo>
                    <a:pt x="2" y="264"/>
                  </a:lnTo>
                  <a:lnTo>
                    <a:pt x="0" y="279"/>
                  </a:lnTo>
                  <a:lnTo>
                    <a:pt x="2" y="296"/>
                  </a:lnTo>
                  <a:lnTo>
                    <a:pt x="2" y="310"/>
                  </a:lnTo>
                  <a:lnTo>
                    <a:pt x="7" y="325"/>
                  </a:lnTo>
                  <a:lnTo>
                    <a:pt x="11" y="338"/>
                  </a:lnTo>
                  <a:lnTo>
                    <a:pt x="19" y="352"/>
                  </a:lnTo>
                  <a:lnTo>
                    <a:pt x="26" y="361"/>
                  </a:lnTo>
                  <a:lnTo>
                    <a:pt x="36" y="373"/>
                  </a:lnTo>
                  <a:lnTo>
                    <a:pt x="47" y="382"/>
                  </a:lnTo>
                  <a:lnTo>
                    <a:pt x="59" y="393"/>
                  </a:lnTo>
                  <a:lnTo>
                    <a:pt x="72" y="399"/>
                  </a:lnTo>
                  <a:lnTo>
                    <a:pt x="87" y="407"/>
                  </a:lnTo>
                  <a:lnTo>
                    <a:pt x="99" y="412"/>
                  </a:lnTo>
                  <a:lnTo>
                    <a:pt x="114" y="418"/>
                  </a:lnTo>
                  <a:lnTo>
                    <a:pt x="129" y="422"/>
                  </a:lnTo>
                  <a:lnTo>
                    <a:pt x="146" y="430"/>
                  </a:lnTo>
                  <a:lnTo>
                    <a:pt x="159" y="431"/>
                  </a:lnTo>
                  <a:lnTo>
                    <a:pt x="177" y="435"/>
                  </a:lnTo>
                  <a:lnTo>
                    <a:pt x="192" y="437"/>
                  </a:lnTo>
                  <a:lnTo>
                    <a:pt x="207" y="439"/>
                  </a:lnTo>
                  <a:lnTo>
                    <a:pt x="220" y="439"/>
                  </a:lnTo>
                  <a:lnTo>
                    <a:pt x="237" y="441"/>
                  </a:lnTo>
                  <a:lnTo>
                    <a:pt x="251" y="441"/>
                  </a:lnTo>
                  <a:lnTo>
                    <a:pt x="266" y="443"/>
                  </a:lnTo>
                  <a:lnTo>
                    <a:pt x="275" y="443"/>
                  </a:lnTo>
                  <a:lnTo>
                    <a:pt x="291" y="447"/>
                  </a:lnTo>
                  <a:lnTo>
                    <a:pt x="298" y="447"/>
                  </a:lnTo>
                  <a:lnTo>
                    <a:pt x="310" y="447"/>
                  </a:lnTo>
                  <a:lnTo>
                    <a:pt x="317" y="447"/>
                  </a:lnTo>
                  <a:lnTo>
                    <a:pt x="327" y="447"/>
                  </a:lnTo>
                  <a:lnTo>
                    <a:pt x="336" y="447"/>
                  </a:lnTo>
                  <a:lnTo>
                    <a:pt x="344" y="447"/>
                  </a:lnTo>
                  <a:lnTo>
                    <a:pt x="127" y="289"/>
                  </a:lnTo>
                  <a:lnTo>
                    <a:pt x="306" y="135"/>
                  </a:lnTo>
                  <a:lnTo>
                    <a:pt x="241" y="0"/>
                  </a:lnTo>
                  <a:lnTo>
                    <a:pt x="24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3475" y="637"/>
              <a:ext cx="122" cy="180"/>
            </a:xfrm>
            <a:custGeom>
              <a:avLst/>
              <a:gdLst/>
              <a:ahLst/>
              <a:cxnLst>
                <a:cxn ang="0">
                  <a:pos x="162" y="0"/>
                </a:cxn>
                <a:cxn ang="0">
                  <a:pos x="158" y="0"/>
                </a:cxn>
                <a:cxn ang="0">
                  <a:pos x="152" y="7"/>
                </a:cxn>
                <a:cxn ang="0">
                  <a:pos x="141" y="15"/>
                </a:cxn>
                <a:cxn ang="0">
                  <a:pos x="127" y="26"/>
                </a:cxn>
                <a:cxn ang="0">
                  <a:pos x="114" y="38"/>
                </a:cxn>
                <a:cxn ang="0">
                  <a:pos x="99" y="51"/>
                </a:cxn>
                <a:cxn ang="0">
                  <a:pos x="89" y="58"/>
                </a:cxn>
                <a:cxn ang="0">
                  <a:pos x="82" y="68"/>
                </a:cxn>
                <a:cxn ang="0">
                  <a:pos x="74" y="76"/>
                </a:cxn>
                <a:cxn ang="0">
                  <a:pos x="67" y="87"/>
                </a:cxn>
                <a:cxn ang="0">
                  <a:pos x="57" y="95"/>
                </a:cxn>
                <a:cxn ang="0">
                  <a:pos x="48" y="106"/>
                </a:cxn>
                <a:cxn ang="0">
                  <a:pos x="40" y="114"/>
                </a:cxn>
                <a:cxn ang="0">
                  <a:pos x="34" y="125"/>
                </a:cxn>
                <a:cxn ang="0">
                  <a:pos x="27" y="135"/>
                </a:cxn>
                <a:cxn ang="0">
                  <a:pos x="21" y="146"/>
                </a:cxn>
                <a:cxn ang="0">
                  <a:pos x="17" y="155"/>
                </a:cxn>
                <a:cxn ang="0">
                  <a:pos x="10" y="169"/>
                </a:cxn>
                <a:cxn ang="0">
                  <a:pos x="6" y="176"/>
                </a:cxn>
                <a:cxn ang="0">
                  <a:pos x="4" y="190"/>
                </a:cxn>
                <a:cxn ang="0">
                  <a:pos x="2" y="199"/>
                </a:cxn>
                <a:cxn ang="0">
                  <a:pos x="2" y="212"/>
                </a:cxn>
                <a:cxn ang="0">
                  <a:pos x="0" y="220"/>
                </a:cxn>
                <a:cxn ang="0">
                  <a:pos x="2" y="233"/>
                </a:cxn>
                <a:cxn ang="0">
                  <a:pos x="6" y="243"/>
                </a:cxn>
                <a:cxn ang="0">
                  <a:pos x="10" y="254"/>
                </a:cxn>
                <a:cxn ang="0">
                  <a:pos x="17" y="266"/>
                </a:cxn>
                <a:cxn ang="0">
                  <a:pos x="25" y="275"/>
                </a:cxn>
                <a:cxn ang="0">
                  <a:pos x="34" y="285"/>
                </a:cxn>
                <a:cxn ang="0">
                  <a:pos x="44" y="294"/>
                </a:cxn>
                <a:cxn ang="0">
                  <a:pos x="55" y="304"/>
                </a:cxn>
                <a:cxn ang="0">
                  <a:pos x="67" y="313"/>
                </a:cxn>
                <a:cxn ang="0">
                  <a:pos x="82" y="319"/>
                </a:cxn>
                <a:cxn ang="0">
                  <a:pos x="99" y="330"/>
                </a:cxn>
                <a:cxn ang="0">
                  <a:pos x="112" y="334"/>
                </a:cxn>
                <a:cxn ang="0">
                  <a:pos x="127" y="342"/>
                </a:cxn>
                <a:cxn ang="0">
                  <a:pos x="139" y="344"/>
                </a:cxn>
                <a:cxn ang="0">
                  <a:pos x="146" y="346"/>
                </a:cxn>
                <a:cxn ang="0">
                  <a:pos x="158" y="347"/>
                </a:cxn>
                <a:cxn ang="0">
                  <a:pos x="165" y="351"/>
                </a:cxn>
                <a:cxn ang="0">
                  <a:pos x="175" y="351"/>
                </a:cxn>
                <a:cxn ang="0">
                  <a:pos x="184" y="353"/>
                </a:cxn>
                <a:cxn ang="0">
                  <a:pos x="194" y="355"/>
                </a:cxn>
                <a:cxn ang="0">
                  <a:pos x="203" y="357"/>
                </a:cxn>
                <a:cxn ang="0">
                  <a:pos x="213" y="357"/>
                </a:cxn>
                <a:cxn ang="0">
                  <a:pos x="224" y="357"/>
                </a:cxn>
                <a:cxn ang="0">
                  <a:pos x="236" y="357"/>
                </a:cxn>
                <a:cxn ang="0">
                  <a:pos x="245" y="359"/>
                </a:cxn>
                <a:cxn ang="0">
                  <a:pos x="17" y="233"/>
                </a:cxn>
                <a:cxn ang="0">
                  <a:pos x="162" y="0"/>
                </a:cxn>
                <a:cxn ang="0">
                  <a:pos x="162" y="0"/>
                </a:cxn>
              </a:cxnLst>
              <a:rect l="0" t="0" r="r" b="b"/>
              <a:pathLst>
                <a:path w="245" h="359">
                  <a:moveTo>
                    <a:pt x="162" y="0"/>
                  </a:moveTo>
                  <a:lnTo>
                    <a:pt x="158" y="0"/>
                  </a:lnTo>
                  <a:lnTo>
                    <a:pt x="152" y="7"/>
                  </a:lnTo>
                  <a:lnTo>
                    <a:pt x="141" y="15"/>
                  </a:lnTo>
                  <a:lnTo>
                    <a:pt x="127" y="26"/>
                  </a:lnTo>
                  <a:lnTo>
                    <a:pt x="114" y="38"/>
                  </a:lnTo>
                  <a:lnTo>
                    <a:pt x="99" y="51"/>
                  </a:lnTo>
                  <a:lnTo>
                    <a:pt x="89" y="58"/>
                  </a:lnTo>
                  <a:lnTo>
                    <a:pt x="82" y="68"/>
                  </a:lnTo>
                  <a:lnTo>
                    <a:pt x="74" y="76"/>
                  </a:lnTo>
                  <a:lnTo>
                    <a:pt x="67" y="87"/>
                  </a:lnTo>
                  <a:lnTo>
                    <a:pt x="57" y="95"/>
                  </a:lnTo>
                  <a:lnTo>
                    <a:pt x="48" y="106"/>
                  </a:lnTo>
                  <a:lnTo>
                    <a:pt x="40" y="114"/>
                  </a:lnTo>
                  <a:lnTo>
                    <a:pt x="34" y="125"/>
                  </a:lnTo>
                  <a:lnTo>
                    <a:pt x="27" y="135"/>
                  </a:lnTo>
                  <a:lnTo>
                    <a:pt x="21" y="146"/>
                  </a:lnTo>
                  <a:lnTo>
                    <a:pt x="17" y="155"/>
                  </a:lnTo>
                  <a:lnTo>
                    <a:pt x="10" y="169"/>
                  </a:lnTo>
                  <a:lnTo>
                    <a:pt x="6" y="176"/>
                  </a:lnTo>
                  <a:lnTo>
                    <a:pt x="4" y="190"/>
                  </a:lnTo>
                  <a:lnTo>
                    <a:pt x="2" y="199"/>
                  </a:lnTo>
                  <a:lnTo>
                    <a:pt x="2" y="212"/>
                  </a:lnTo>
                  <a:lnTo>
                    <a:pt x="0" y="220"/>
                  </a:lnTo>
                  <a:lnTo>
                    <a:pt x="2" y="233"/>
                  </a:lnTo>
                  <a:lnTo>
                    <a:pt x="6" y="243"/>
                  </a:lnTo>
                  <a:lnTo>
                    <a:pt x="10" y="254"/>
                  </a:lnTo>
                  <a:lnTo>
                    <a:pt x="17" y="266"/>
                  </a:lnTo>
                  <a:lnTo>
                    <a:pt x="25" y="275"/>
                  </a:lnTo>
                  <a:lnTo>
                    <a:pt x="34" y="285"/>
                  </a:lnTo>
                  <a:lnTo>
                    <a:pt x="44" y="294"/>
                  </a:lnTo>
                  <a:lnTo>
                    <a:pt x="55" y="304"/>
                  </a:lnTo>
                  <a:lnTo>
                    <a:pt x="67" y="313"/>
                  </a:lnTo>
                  <a:lnTo>
                    <a:pt x="82" y="319"/>
                  </a:lnTo>
                  <a:lnTo>
                    <a:pt x="99" y="330"/>
                  </a:lnTo>
                  <a:lnTo>
                    <a:pt x="112" y="334"/>
                  </a:lnTo>
                  <a:lnTo>
                    <a:pt x="127" y="342"/>
                  </a:lnTo>
                  <a:lnTo>
                    <a:pt x="139" y="344"/>
                  </a:lnTo>
                  <a:lnTo>
                    <a:pt x="146" y="346"/>
                  </a:lnTo>
                  <a:lnTo>
                    <a:pt x="158" y="347"/>
                  </a:lnTo>
                  <a:lnTo>
                    <a:pt x="165" y="351"/>
                  </a:lnTo>
                  <a:lnTo>
                    <a:pt x="175" y="351"/>
                  </a:lnTo>
                  <a:lnTo>
                    <a:pt x="184" y="353"/>
                  </a:lnTo>
                  <a:lnTo>
                    <a:pt x="194" y="355"/>
                  </a:lnTo>
                  <a:lnTo>
                    <a:pt x="203" y="357"/>
                  </a:lnTo>
                  <a:lnTo>
                    <a:pt x="213" y="357"/>
                  </a:lnTo>
                  <a:lnTo>
                    <a:pt x="224" y="357"/>
                  </a:lnTo>
                  <a:lnTo>
                    <a:pt x="236" y="357"/>
                  </a:lnTo>
                  <a:lnTo>
                    <a:pt x="245" y="359"/>
                  </a:lnTo>
                  <a:lnTo>
                    <a:pt x="17" y="233"/>
                  </a:lnTo>
                  <a:lnTo>
                    <a:pt x="162" y="0"/>
                  </a:lnTo>
                  <a:lnTo>
                    <a:pt x="162" y="0"/>
                  </a:lnTo>
                  <a:close/>
                </a:path>
              </a:pathLst>
            </a:custGeom>
            <a:solidFill>
              <a:srgbClr val="666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545" y="603"/>
              <a:ext cx="790" cy="1007"/>
            </a:xfrm>
            <a:custGeom>
              <a:avLst/>
              <a:gdLst/>
              <a:ahLst/>
              <a:cxnLst>
                <a:cxn ang="0">
                  <a:pos x="1481" y="95"/>
                </a:cxn>
                <a:cxn ang="0">
                  <a:pos x="1508" y="166"/>
                </a:cxn>
                <a:cxn ang="0">
                  <a:pos x="1527" y="245"/>
                </a:cxn>
                <a:cxn ang="0">
                  <a:pos x="1540" y="337"/>
                </a:cxn>
                <a:cxn ang="0">
                  <a:pos x="1555" y="437"/>
                </a:cxn>
                <a:cxn ang="0">
                  <a:pos x="1567" y="544"/>
                </a:cxn>
                <a:cxn ang="0">
                  <a:pos x="1576" y="658"/>
                </a:cxn>
                <a:cxn ang="0">
                  <a:pos x="1567" y="797"/>
                </a:cxn>
                <a:cxn ang="0">
                  <a:pos x="1510" y="932"/>
                </a:cxn>
                <a:cxn ang="0">
                  <a:pos x="1420" y="1051"/>
                </a:cxn>
                <a:cxn ang="0">
                  <a:pos x="1314" y="1154"/>
                </a:cxn>
                <a:cxn ang="0">
                  <a:pos x="1202" y="1240"/>
                </a:cxn>
                <a:cxn ang="0">
                  <a:pos x="1103" y="1304"/>
                </a:cxn>
                <a:cxn ang="0">
                  <a:pos x="1014" y="1354"/>
                </a:cxn>
                <a:cxn ang="0">
                  <a:pos x="1038" y="1418"/>
                </a:cxn>
                <a:cxn ang="0">
                  <a:pos x="1080" y="1490"/>
                </a:cxn>
                <a:cxn ang="0">
                  <a:pos x="1112" y="1576"/>
                </a:cxn>
                <a:cxn ang="0">
                  <a:pos x="1141" y="1667"/>
                </a:cxn>
                <a:cxn ang="0">
                  <a:pos x="1160" y="1760"/>
                </a:cxn>
                <a:cxn ang="0">
                  <a:pos x="1173" y="1848"/>
                </a:cxn>
                <a:cxn ang="0">
                  <a:pos x="1175" y="1931"/>
                </a:cxn>
                <a:cxn ang="0">
                  <a:pos x="1171" y="2002"/>
                </a:cxn>
                <a:cxn ang="0">
                  <a:pos x="1130" y="1958"/>
                </a:cxn>
                <a:cxn ang="0">
                  <a:pos x="1071" y="1882"/>
                </a:cxn>
                <a:cxn ang="0">
                  <a:pos x="1012" y="1798"/>
                </a:cxn>
                <a:cxn ang="0">
                  <a:pos x="951" y="1700"/>
                </a:cxn>
                <a:cxn ang="0">
                  <a:pos x="898" y="1597"/>
                </a:cxn>
                <a:cxn ang="0">
                  <a:pos x="860" y="1492"/>
                </a:cxn>
                <a:cxn ang="0">
                  <a:pos x="846" y="1399"/>
                </a:cxn>
                <a:cxn ang="0">
                  <a:pos x="854" y="1310"/>
                </a:cxn>
                <a:cxn ang="0">
                  <a:pos x="869" y="1236"/>
                </a:cxn>
                <a:cxn ang="0">
                  <a:pos x="901" y="1152"/>
                </a:cxn>
                <a:cxn ang="0">
                  <a:pos x="993" y="1034"/>
                </a:cxn>
                <a:cxn ang="0">
                  <a:pos x="578" y="1293"/>
                </a:cxn>
                <a:cxn ang="0">
                  <a:pos x="536" y="1373"/>
                </a:cxn>
                <a:cxn ang="0">
                  <a:pos x="478" y="1466"/>
                </a:cxn>
                <a:cxn ang="0">
                  <a:pos x="390" y="1570"/>
                </a:cxn>
                <a:cxn ang="0">
                  <a:pos x="270" y="1684"/>
                </a:cxn>
                <a:cxn ang="0">
                  <a:pos x="116" y="1804"/>
                </a:cxn>
                <a:cxn ang="0">
                  <a:pos x="470" y="1118"/>
                </a:cxn>
                <a:cxn ang="0">
                  <a:pos x="573" y="1011"/>
                </a:cxn>
                <a:cxn ang="0">
                  <a:pos x="677" y="924"/>
                </a:cxn>
                <a:cxn ang="0">
                  <a:pos x="780" y="850"/>
                </a:cxn>
                <a:cxn ang="0">
                  <a:pos x="877" y="793"/>
                </a:cxn>
                <a:cxn ang="0">
                  <a:pos x="957" y="747"/>
                </a:cxn>
                <a:cxn ang="0">
                  <a:pos x="1052" y="703"/>
                </a:cxn>
                <a:cxn ang="0">
                  <a:pos x="985" y="483"/>
                </a:cxn>
                <a:cxn ang="0">
                  <a:pos x="900" y="536"/>
                </a:cxn>
                <a:cxn ang="0">
                  <a:pos x="784" y="589"/>
                </a:cxn>
                <a:cxn ang="0">
                  <a:pos x="700" y="608"/>
                </a:cxn>
                <a:cxn ang="0">
                  <a:pos x="611" y="616"/>
                </a:cxn>
                <a:cxn ang="0">
                  <a:pos x="517" y="612"/>
                </a:cxn>
                <a:cxn ang="0">
                  <a:pos x="424" y="605"/>
                </a:cxn>
                <a:cxn ang="0">
                  <a:pos x="341" y="593"/>
                </a:cxn>
                <a:cxn ang="0">
                  <a:pos x="268" y="580"/>
                </a:cxn>
                <a:cxn ang="0">
                  <a:pos x="715" y="475"/>
                </a:cxn>
                <a:cxn ang="0">
                  <a:pos x="848" y="285"/>
                </a:cxn>
                <a:cxn ang="0">
                  <a:pos x="976" y="156"/>
                </a:cxn>
                <a:cxn ang="0">
                  <a:pos x="1086" y="69"/>
                </a:cxn>
                <a:cxn ang="0">
                  <a:pos x="1185" y="23"/>
                </a:cxn>
                <a:cxn ang="0">
                  <a:pos x="1270" y="0"/>
                </a:cxn>
                <a:cxn ang="0">
                  <a:pos x="1341" y="2"/>
                </a:cxn>
                <a:cxn ang="0">
                  <a:pos x="1437" y="32"/>
                </a:cxn>
              </a:cxnLst>
              <a:rect l="0" t="0" r="r" b="b"/>
              <a:pathLst>
                <a:path w="1580" h="2013">
                  <a:moveTo>
                    <a:pt x="1437" y="32"/>
                  </a:moveTo>
                  <a:lnTo>
                    <a:pt x="1445" y="38"/>
                  </a:lnTo>
                  <a:lnTo>
                    <a:pt x="1451" y="44"/>
                  </a:lnTo>
                  <a:lnTo>
                    <a:pt x="1456" y="50"/>
                  </a:lnTo>
                  <a:lnTo>
                    <a:pt x="1466" y="61"/>
                  </a:lnTo>
                  <a:lnTo>
                    <a:pt x="1472" y="69"/>
                  </a:lnTo>
                  <a:lnTo>
                    <a:pt x="1476" y="82"/>
                  </a:lnTo>
                  <a:lnTo>
                    <a:pt x="1481" y="95"/>
                  </a:lnTo>
                  <a:lnTo>
                    <a:pt x="1491" y="108"/>
                  </a:lnTo>
                  <a:lnTo>
                    <a:pt x="1493" y="116"/>
                  </a:lnTo>
                  <a:lnTo>
                    <a:pt x="1495" y="122"/>
                  </a:lnTo>
                  <a:lnTo>
                    <a:pt x="1496" y="129"/>
                  </a:lnTo>
                  <a:lnTo>
                    <a:pt x="1500" y="141"/>
                  </a:lnTo>
                  <a:lnTo>
                    <a:pt x="1504" y="146"/>
                  </a:lnTo>
                  <a:lnTo>
                    <a:pt x="1506" y="158"/>
                  </a:lnTo>
                  <a:lnTo>
                    <a:pt x="1508" y="166"/>
                  </a:lnTo>
                  <a:lnTo>
                    <a:pt x="1512" y="175"/>
                  </a:lnTo>
                  <a:lnTo>
                    <a:pt x="1514" y="185"/>
                  </a:lnTo>
                  <a:lnTo>
                    <a:pt x="1515" y="194"/>
                  </a:lnTo>
                  <a:lnTo>
                    <a:pt x="1517" y="202"/>
                  </a:lnTo>
                  <a:lnTo>
                    <a:pt x="1523" y="211"/>
                  </a:lnTo>
                  <a:lnTo>
                    <a:pt x="1523" y="223"/>
                  </a:lnTo>
                  <a:lnTo>
                    <a:pt x="1527" y="236"/>
                  </a:lnTo>
                  <a:lnTo>
                    <a:pt x="1527" y="245"/>
                  </a:lnTo>
                  <a:lnTo>
                    <a:pt x="1531" y="259"/>
                  </a:lnTo>
                  <a:lnTo>
                    <a:pt x="1531" y="266"/>
                  </a:lnTo>
                  <a:lnTo>
                    <a:pt x="1533" y="280"/>
                  </a:lnTo>
                  <a:lnTo>
                    <a:pt x="1533" y="289"/>
                  </a:lnTo>
                  <a:lnTo>
                    <a:pt x="1536" y="302"/>
                  </a:lnTo>
                  <a:lnTo>
                    <a:pt x="1538" y="314"/>
                  </a:lnTo>
                  <a:lnTo>
                    <a:pt x="1538" y="325"/>
                  </a:lnTo>
                  <a:lnTo>
                    <a:pt x="1540" y="337"/>
                  </a:lnTo>
                  <a:lnTo>
                    <a:pt x="1544" y="348"/>
                  </a:lnTo>
                  <a:lnTo>
                    <a:pt x="1546" y="359"/>
                  </a:lnTo>
                  <a:lnTo>
                    <a:pt x="1548" y="373"/>
                  </a:lnTo>
                  <a:lnTo>
                    <a:pt x="1550" y="384"/>
                  </a:lnTo>
                  <a:lnTo>
                    <a:pt x="1552" y="399"/>
                  </a:lnTo>
                  <a:lnTo>
                    <a:pt x="1553" y="411"/>
                  </a:lnTo>
                  <a:lnTo>
                    <a:pt x="1555" y="424"/>
                  </a:lnTo>
                  <a:lnTo>
                    <a:pt x="1555" y="437"/>
                  </a:lnTo>
                  <a:lnTo>
                    <a:pt x="1559" y="453"/>
                  </a:lnTo>
                  <a:lnTo>
                    <a:pt x="1559" y="464"/>
                  </a:lnTo>
                  <a:lnTo>
                    <a:pt x="1559" y="477"/>
                  </a:lnTo>
                  <a:lnTo>
                    <a:pt x="1563" y="491"/>
                  </a:lnTo>
                  <a:lnTo>
                    <a:pt x="1565" y="504"/>
                  </a:lnTo>
                  <a:lnTo>
                    <a:pt x="1565" y="517"/>
                  </a:lnTo>
                  <a:lnTo>
                    <a:pt x="1567" y="532"/>
                  </a:lnTo>
                  <a:lnTo>
                    <a:pt x="1567" y="544"/>
                  </a:lnTo>
                  <a:lnTo>
                    <a:pt x="1571" y="561"/>
                  </a:lnTo>
                  <a:lnTo>
                    <a:pt x="1571" y="574"/>
                  </a:lnTo>
                  <a:lnTo>
                    <a:pt x="1572" y="589"/>
                  </a:lnTo>
                  <a:lnTo>
                    <a:pt x="1572" y="601"/>
                  </a:lnTo>
                  <a:lnTo>
                    <a:pt x="1574" y="616"/>
                  </a:lnTo>
                  <a:lnTo>
                    <a:pt x="1574" y="629"/>
                  </a:lnTo>
                  <a:lnTo>
                    <a:pt x="1576" y="645"/>
                  </a:lnTo>
                  <a:lnTo>
                    <a:pt x="1576" y="658"/>
                  </a:lnTo>
                  <a:lnTo>
                    <a:pt x="1580" y="675"/>
                  </a:lnTo>
                  <a:lnTo>
                    <a:pt x="1580" y="692"/>
                  </a:lnTo>
                  <a:lnTo>
                    <a:pt x="1580" y="709"/>
                  </a:lnTo>
                  <a:lnTo>
                    <a:pt x="1578" y="728"/>
                  </a:lnTo>
                  <a:lnTo>
                    <a:pt x="1576" y="747"/>
                  </a:lnTo>
                  <a:lnTo>
                    <a:pt x="1574" y="762"/>
                  </a:lnTo>
                  <a:lnTo>
                    <a:pt x="1572" y="779"/>
                  </a:lnTo>
                  <a:lnTo>
                    <a:pt x="1567" y="797"/>
                  </a:lnTo>
                  <a:lnTo>
                    <a:pt x="1565" y="816"/>
                  </a:lnTo>
                  <a:lnTo>
                    <a:pt x="1555" y="831"/>
                  </a:lnTo>
                  <a:lnTo>
                    <a:pt x="1550" y="850"/>
                  </a:lnTo>
                  <a:lnTo>
                    <a:pt x="1544" y="867"/>
                  </a:lnTo>
                  <a:lnTo>
                    <a:pt x="1538" y="884"/>
                  </a:lnTo>
                  <a:lnTo>
                    <a:pt x="1529" y="897"/>
                  </a:lnTo>
                  <a:lnTo>
                    <a:pt x="1519" y="916"/>
                  </a:lnTo>
                  <a:lnTo>
                    <a:pt x="1510" y="932"/>
                  </a:lnTo>
                  <a:lnTo>
                    <a:pt x="1504" y="949"/>
                  </a:lnTo>
                  <a:lnTo>
                    <a:pt x="1491" y="960"/>
                  </a:lnTo>
                  <a:lnTo>
                    <a:pt x="1479" y="977"/>
                  </a:lnTo>
                  <a:lnTo>
                    <a:pt x="1470" y="992"/>
                  </a:lnTo>
                  <a:lnTo>
                    <a:pt x="1458" y="1008"/>
                  </a:lnTo>
                  <a:lnTo>
                    <a:pt x="1445" y="1023"/>
                  </a:lnTo>
                  <a:lnTo>
                    <a:pt x="1434" y="1036"/>
                  </a:lnTo>
                  <a:lnTo>
                    <a:pt x="1420" y="1051"/>
                  </a:lnTo>
                  <a:lnTo>
                    <a:pt x="1411" y="1067"/>
                  </a:lnTo>
                  <a:lnTo>
                    <a:pt x="1396" y="1078"/>
                  </a:lnTo>
                  <a:lnTo>
                    <a:pt x="1380" y="1091"/>
                  </a:lnTo>
                  <a:lnTo>
                    <a:pt x="1369" y="1105"/>
                  </a:lnTo>
                  <a:lnTo>
                    <a:pt x="1354" y="1118"/>
                  </a:lnTo>
                  <a:lnTo>
                    <a:pt x="1341" y="1129"/>
                  </a:lnTo>
                  <a:lnTo>
                    <a:pt x="1327" y="1143"/>
                  </a:lnTo>
                  <a:lnTo>
                    <a:pt x="1314" y="1154"/>
                  </a:lnTo>
                  <a:lnTo>
                    <a:pt x="1301" y="1169"/>
                  </a:lnTo>
                  <a:lnTo>
                    <a:pt x="1287" y="1181"/>
                  </a:lnTo>
                  <a:lnTo>
                    <a:pt x="1272" y="1190"/>
                  </a:lnTo>
                  <a:lnTo>
                    <a:pt x="1259" y="1201"/>
                  </a:lnTo>
                  <a:lnTo>
                    <a:pt x="1244" y="1211"/>
                  </a:lnTo>
                  <a:lnTo>
                    <a:pt x="1230" y="1220"/>
                  </a:lnTo>
                  <a:lnTo>
                    <a:pt x="1217" y="1230"/>
                  </a:lnTo>
                  <a:lnTo>
                    <a:pt x="1202" y="1240"/>
                  </a:lnTo>
                  <a:lnTo>
                    <a:pt x="1192" y="1249"/>
                  </a:lnTo>
                  <a:lnTo>
                    <a:pt x="1177" y="1257"/>
                  </a:lnTo>
                  <a:lnTo>
                    <a:pt x="1162" y="1266"/>
                  </a:lnTo>
                  <a:lnTo>
                    <a:pt x="1152" y="1274"/>
                  </a:lnTo>
                  <a:lnTo>
                    <a:pt x="1139" y="1283"/>
                  </a:lnTo>
                  <a:lnTo>
                    <a:pt x="1126" y="1289"/>
                  </a:lnTo>
                  <a:lnTo>
                    <a:pt x="1116" y="1298"/>
                  </a:lnTo>
                  <a:lnTo>
                    <a:pt x="1103" y="1304"/>
                  </a:lnTo>
                  <a:lnTo>
                    <a:pt x="1095" y="1312"/>
                  </a:lnTo>
                  <a:lnTo>
                    <a:pt x="1082" y="1316"/>
                  </a:lnTo>
                  <a:lnTo>
                    <a:pt x="1074" y="1323"/>
                  </a:lnTo>
                  <a:lnTo>
                    <a:pt x="1063" y="1327"/>
                  </a:lnTo>
                  <a:lnTo>
                    <a:pt x="1055" y="1333"/>
                  </a:lnTo>
                  <a:lnTo>
                    <a:pt x="1038" y="1342"/>
                  </a:lnTo>
                  <a:lnTo>
                    <a:pt x="1025" y="1350"/>
                  </a:lnTo>
                  <a:lnTo>
                    <a:pt x="1014" y="1354"/>
                  </a:lnTo>
                  <a:lnTo>
                    <a:pt x="1006" y="1361"/>
                  </a:lnTo>
                  <a:lnTo>
                    <a:pt x="1000" y="1363"/>
                  </a:lnTo>
                  <a:lnTo>
                    <a:pt x="1000" y="1365"/>
                  </a:lnTo>
                  <a:lnTo>
                    <a:pt x="1012" y="1378"/>
                  </a:lnTo>
                  <a:lnTo>
                    <a:pt x="1021" y="1392"/>
                  </a:lnTo>
                  <a:lnTo>
                    <a:pt x="1025" y="1399"/>
                  </a:lnTo>
                  <a:lnTo>
                    <a:pt x="1033" y="1407"/>
                  </a:lnTo>
                  <a:lnTo>
                    <a:pt x="1038" y="1418"/>
                  </a:lnTo>
                  <a:lnTo>
                    <a:pt x="1044" y="1426"/>
                  </a:lnTo>
                  <a:lnTo>
                    <a:pt x="1050" y="1431"/>
                  </a:lnTo>
                  <a:lnTo>
                    <a:pt x="1055" y="1443"/>
                  </a:lnTo>
                  <a:lnTo>
                    <a:pt x="1059" y="1450"/>
                  </a:lnTo>
                  <a:lnTo>
                    <a:pt x="1065" y="1462"/>
                  </a:lnTo>
                  <a:lnTo>
                    <a:pt x="1071" y="1470"/>
                  </a:lnTo>
                  <a:lnTo>
                    <a:pt x="1074" y="1481"/>
                  </a:lnTo>
                  <a:lnTo>
                    <a:pt x="1080" y="1490"/>
                  </a:lnTo>
                  <a:lnTo>
                    <a:pt x="1084" y="1502"/>
                  </a:lnTo>
                  <a:lnTo>
                    <a:pt x="1090" y="1511"/>
                  </a:lnTo>
                  <a:lnTo>
                    <a:pt x="1093" y="1523"/>
                  </a:lnTo>
                  <a:lnTo>
                    <a:pt x="1097" y="1532"/>
                  </a:lnTo>
                  <a:lnTo>
                    <a:pt x="1101" y="1544"/>
                  </a:lnTo>
                  <a:lnTo>
                    <a:pt x="1105" y="1555"/>
                  </a:lnTo>
                  <a:lnTo>
                    <a:pt x="1111" y="1565"/>
                  </a:lnTo>
                  <a:lnTo>
                    <a:pt x="1112" y="1576"/>
                  </a:lnTo>
                  <a:lnTo>
                    <a:pt x="1118" y="1587"/>
                  </a:lnTo>
                  <a:lnTo>
                    <a:pt x="1120" y="1599"/>
                  </a:lnTo>
                  <a:lnTo>
                    <a:pt x="1124" y="1610"/>
                  </a:lnTo>
                  <a:lnTo>
                    <a:pt x="1126" y="1622"/>
                  </a:lnTo>
                  <a:lnTo>
                    <a:pt x="1131" y="1635"/>
                  </a:lnTo>
                  <a:lnTo>
                    <a:pt x="1135" y="1644"/>
                  </a:lnTo>
                  <a:lnTo>
                    <a:pt x="1137" y="1658"/>
                  </a:lnTo>
                  <a:lnTo>
                    <a:pt x="1141" y="1667"/>
                  </a:lnTo>
                  <a:lnTo>
                    <a:pt x="1145" y="1681"/>
                  </a:lnTo>
                  <a:lnTo>
                    <a:pt x="1145" y="1690"/>
                  </a:lnTo>
                  <a:lnTo>
                    <a:pt x="1150" y="1703"/>
                  </a:lnTo>
                  <a:lnTo>
                    <a:pt x="1152" y="1715"/>
                  </a:lnTo>
                  <a:lnTo>
                    <a:pt x="1154" y="1726"/>
                  </a:lnTo>
                  <a:lnTo>
                    <a:pt x="1156" y="1738"/>
                  </a:lnTo>
                  <a:lnTo>
                    <a:pt x="1158" y="1747"/>
                  </a:lnTo>
                  <a:lnTo>
                    <a:pt x="1160" y="1760"/>
                  </a:lnTo>
                  <a:lnTo>
                    <a:pt x="1162" y="1772"/>
                  </a:lnTo>
                  <a:lnTo>
                    <a:pt x="1162" y="1781"/>
                  </a:lnTo>
                  <a:lnTo>
                    <a:pt x="1164" y="1793"/>
                  </a:lnTo>
                  <a:lnTo>
                    <a:pt x="1166" y="1804"/>
                  </a:lnTo>
                  <a:lnTo>
                    <a:pt x="1169" y="1815"/>
                  </a:lnTo>
                  <a:lnTo>
                    <a:pt x="1169" y="1827"/>
                  </a:lnTo>
                  <a:lnTo>
                    <a:pt x="1171" y="1838"/>
                  </a:lnTo>
                  <a:lnTo>
                    <a:pt x="1173" y="1848"/>
                  </a:lnTo>
                  <a:lnTo>
                    <a:pt x="1175" y="1861"/>
                  </a:lnTo>
                  <a:lnTo>
                    <a:pt x="1175" y="1871"/>
                  </a:lnTo>
                  <a:lnTo>
                    <a:pt x="1175" y="1880"/>
                  </a:lnTo>
                  <a:lnTo>
                    <a:pt x="1175" y="1891"/>
                  </a:lnTo>
                  <a:lnTo>
                    <a:pt x="1175" y="1901"/>
                  </a:lnTo>
                  <a:lnTo>
                    <a:pt x="1175" y="1912"/>
                  </a:lnTo>
                  <a:lnTo>
                    <a:pt x="1175" y="1922"/>
                  </a:lnTo>
                  <a:lnTo>
                    <a:pt x="1175" y="1931"/>
                  </a:lnTo>
                  <a:lnTo>
                    <a:pt x="1177" y="1941"/>
                  </a:lnTo>
                  <a:lnTo>
                    <a:pt x="1175" y="1952"/>
                  </a:lnTo>
                  <a:lnTo>
                    <a:pt x="1175" y="1960"/>
                  </a:lnTo>
                  <a:lnTo>
                    <a:pt x="1175" y="1969"/>
                  </a:lnTo>
                  <a:lnTo>
                    <a:pt x="1175" y="1979"/>
                  </a:lnTo>
                  <a:lnTo>
                    <a:pt x="1173" y="1985"/>
                  </a:lnTo>
                  <a:lnTo>
                    <a:pt x="1173" y="1996"/>
                  </a:lnTo>
                  <a:lnTo>
                    <a:pt x="1171" y="2002"/>
                  </a:lnTo>
                  <a:lnTo>
                    <a:pt x="1171" y="2013"/>
                  </a:lnTo>
                  <a:lnTo>
                    <a:pt x="1169" y="2011"/>
                  </a:lnTo>
                  <a:lnTo>
                    <a:pt x="1166" y="2006"/>
                  </a:lnTo>
                  <a:lnTo>
                    <a:pt x="1160" y="2002"/>
                  </a:lnTo>
                  <a:lnTo>
                    <a:pt x="1156" y="1994"/>
                  </a:lnTo>
                  <a:lnTo>
                    <a:pt x="1145" y="1983"/>
                  </a:lnTo>
                  <a:lnTo>
                    <a:pt x="1139" y="1973"/>
                  </a:lnTo>
                  <a:lnTo>
                    <a:pt x="1130" y="1958"/>
                  </a:lnTo>
                  <a:lnTo>
                    <a:pt x="1118" y="1945"/>
                  </a:lnTo>
                  <a:lnTo>
                    <a:pt x="1111" y="1937"/>
                  </a:lnTo>
                  <a:lnTo>
                    <a:pt x="1103" y="1930"/>
                  </a:lnTo>
                  <a:lnTo>
                    <a:pt x="1097" y="1920"/>
                  </a:lnTo>
                  <a:lnTo>
                    <a:pt x="1092" y="1912"/>
                  </a:lnTo>
                  <a:lnTo>
                    <a:pt x="1084" y="1901"/>
                  </a:lnTo>
                  <a:lnTo>
                    <a:pt x="1078" y="1893"/>
                  </a:lnTo>
                  <a:lnTo>
                    <a:pt x="1071" y="1882"/>
                  </a:lnTo>
                  <a:lnTo>
                    <a:pt x="1063" y="1874"/>
                  </a:lnTo>
                  <a:lnTo>
                    <a:pt x="1057" y="1863"/>
                  </a:lnTo>
                  <a:lnTo>
                    <a:pt x="1050" y="1853"/>
                  </a:lnTo>
                  <a:lnTo>
                    <a:pt x="1040" y="1842"/>
                  </a:lnTo>
                  <a:lnTo>
                    <a:pt x="1034" y="1833"/>
                  </a:lnTo>
                  <a:lnTo>
                    <a:pt x="1025" y="1819"/>
                  </a:lnTo>
                  <a:lnTo>
                    <a:pt x="1017" y="1808"/>
                  </a:lnTo>
                  <a:lnTo>
                    <a:pt x="1012" y="1798"/>
                  </a:lnTo>
                  <a:lnTo>
                    <a:pt x="1004" y="1787"/>
                  </a:lnTo>
                  <a:lnTo>
                    <a:pt x="995" y="1774"/>
                  </a:lnTo>
                  <a:lnTo>
                    <a:pt x="987" y="1760"/>
                  </a:lnTo>
                  <a:lnTo>
                    <a:pt x="979" y="1747"/>
                  </a:lnTo>
                  <a:lnTo>
                    <a:pt x="974" y="1738"/>
                  </a:lnTo>
                  <a:lnTo>
                    <a:pt x="964" y="1724"/>
                  </a:lnTo>
                  <a:lnTo>
                    <a:pt x="957" y="1713"/>
                  </a:lnTo>
                  <a:lnTo>
                    <a:pt x="951" y="1700"/>
                  </a:lnTo>
                  <a:lnTo>
                    <a:pt x="943" y="1686"/>
                  </a:lnTo>
                  <a:lnTo>
                    <a:pt x="936" y="1675"/>
                  </a:lnTo>
                  <a:lnTo>
                    <a:pt x="928" y="1661"/>
                  </a:lnTo>
                  <a:lnTo>
                    <a:pt x="922" y="1646"/>
                  </a:lnTo>
                  <a:lnTo>
                    <a:pt x="917" y="1637"/>
                  </a:lnTo>
                  <a:lnTo>
                    <a:pt x="909" y="1622"/>
                  </a:lnTo>
                  <a:lnTo>
                    <a:pt x="903" y="1608"/>
                  </a:lnTo>
                  <a:lnTo>
                    <a:pt x="898" y="1597"/>
                  </a:lnTo>
                  <a:lnTo>
                    <a:pt x="894" y="1584"/>
                  </a:lnTo>
                  <a:lnTo>
                    <a:pt x="886" y="1568"/>
                  </a:lnTo>
                  <a:lnTo>
                    <a:pt x="881" y="1557"/>
                  </a:lnTo>
                  <a:lnTo>
                    <a:pt x="877" y="1544"/>
                  </a:lnTo>
                  <a:lnTo>
                    <a:pt x="873" y="1530"/>
                  </a:lnTo>
                  <a:lnTo>
                    <a:pt x="865" y="1519"/>
                  </a:lnTo>
                  <a:lnTo>
                    <a:pt x="862" y="1506"/>
                  </a:lnTo>
                  <a:lnTo>
                    <a:pt x="860" y="1492"/>
                  </a:lnTo>
                  <a:lnTo>
                    <a:pt x="858" y="1483"/>
                  </a:lnTo>
                  <a:lnTo>
                    <a:pt x="854" y="1468"/>
                  </a:lnTo>
                  <a:lnTo>
                    <a:pt x="850" y="1456"/>
                  </a:lnTo>
                  <a:lnTo>
                    <a:pt x="848" y="1445"/>
                  </a:lnTo>
                  <a:lnTo>
                    <a:pt x="848" y="1431"/>
                  </a:lnTo>
                  <a:lnTo>
                    <a:pt x="846" y="1422"/>
                  </a:lnTo>
                  <a:lnTo>
                    <a:pt x="846" y="1411"/>
                  </a:lnTo>
                  <a:lnTo>
                    <a:pt x="846" y="1399"/>
                  </a:lnTo>
                  <a:lnTo>
                    <a:pt x="848" y="1390"/>
                  </a:lnTo>
                  <a:lnTo>
                    <a:pt x="848" y="1378"/>
                  </a:lnTo>
                  <a:lnTo>
                    <a:pt x="848" y="1365"/>
                  </a:lnTo>
                  <a:lnTo>
                    <a:pt x="848" y="1354"/>
                  </a:lnTo>
                  <a:lnTo>
                    <a:pt x="848" y="1344"/>
                  </a:lnTo>
                  <a:lnTo>
                    <a:pt x="848" y="1331"/>
                  </a:lnTo>
                  <a:lnTo>
                    <a:pt x="850" y="1321"/>
                  </a:lnTo>
                  <a:lnTo>
                    <a:pt x="854" y="1310"/>
                  </a:lnTo>
                  <a:lnTo>
                    <a:pt x="856" y="1302"/>
                  </a:lnTo>
                  <a:lnTo>
                    <a:pt x="856" y="1291"/>
                  </a:lnTo>
                  <a:lnTo>
                    <a:pt x="860" y="1281"/>
                  </a:lnTo>
                  <a:lnTo>
                    <a:pt x="862" y="1270"/>
                  </a:lnTo>
                  <a:lnTo>
                    <a:pt x="863" y="1262"/>
                  </a:lnTo>
                  <a:lnTo>
                    <a:pt x="865" y="1253"/>
                  </a:lnTo>
                  <a:lnTo>
                    <a:pt x="867" y="1243"/>
                  </a:lnTo>
                  <a:lnTo>
                    <a:pt x="869" y="1236"/>
                  </a:lnTo>
                  <a:lnTo>
                    <a:pt x="875" y="1228"/>
                  </a:lnTo>
                  <a:lnTo>
                    <a:pt x="877" y="1220"/>
                  </a:lnTo>
                  <a:lnTo>
                    <a:pt x="879" y="1209"/>
                  </a:lnTo>
                  <a:lnTo>
                    <a:pt x="881" y="1203"/>
                  </a:lnTo>
                  <a:lnTo>
                    <a:pt x="882" y="1194"/>
                  </a:lnTo>
                  <a:lnTo>
                    <a:pt x="888" y="1181"/>
                  </a:lnTo>
                  <a:lnTo>
                    <a:pt x="896" y="1165"/>
                  </a:lnTo>
                  <a:lnTo>
                    <a:pt x="901" y="1152"/>
                  </a:lnTo>
                  <a:lnTo>
                    <a:pt x="909" y="1141"/>
                  </a:lnTo>
                  <a:lnTo>
                    <a:pt x="917" y="1127"/>
                  </a:lnTo>
                  <a:lnTo>
                    <a:pt x="922" y="1118"/>
                  </a:lnTo>
                  <a:lnTo>
                    <a:pt x="928" y="1106"/>
                  </a:lnTo>
                  <a:lnTo>
                    <a:pt x="936" y="1095"/>
                  </a:lnTo>
                  <a:lnTo>
                    <a:pt x="939" y="1087"/>
                  </a:lnTo>
                  <a:lnTo>
                    <a:pt x="947" y="1078"/>
                  </a:lnTo>
                  <a:lnTo>
                    <a:pt x="993" y="1034"/>
                  </a:lnTo>
                  <a:lnTo>
                    <a:pt x="605" y="1224"/>
                  </a:lnTo>
                  <a:lnTo>
                    <a:pt x="603" y="1226"/>
                  </a:lnTo>
                  <a:lnTo>
                    <a:pt x="601" y="1236"/>
                  </a:lnTo>
                  <a:lnTo>
                    <a:pt x="599" y="1245"/>
                  </a:lnTo>
                  <a:lnTo>
                    <a:pt x="593" y="1253"/>
                  </a:lnTo>
                  <a:lnTo>
                    <a:pt x="590" y="1266"/>
                  </a:lnTo>
                  <a:lnTo>
                    <a:pt x="586" y="1281"/>
                  </a:lnTo>
                  <a:lnTo>
                    <a:pt x="578" y="1293"/>
                  </a:lnTo>
                  <a:lnTo>
                    <a:pt x="571" y="1310"/>
                  </a:lnTo>
                  <a:lnTo>
                    <a:pt x="567" y="1316"/>
                  </a:lnTo>
                  <a:lnTo>
                    <a:pt x="563" y="1327"/>
                  </a:lnTo>
                  <a:lnTo>
                    <a:pt x="559" y="1335"/>
                  </a:lnTo>
                  <a:lnTo>
                    <a:pt x="554" y="1346"/>
                  </a:lnTo>
                  <a:lnTo>
                    <a:pt x="548" y="1354"/>
                  </a:lnTo>
                  <a:lnTo>
                    <a:pt x="542" y="1365"/>
                  </a:lnTo>
                  <a:lnTo>
                    <a:pt x="536" y="1373"/>
                  </a:lnTo>
                  <a:lnTo>
                    <a:pt x="531" y="1386"/>
                  </a:lnTo>
                  <a:lnTo>
                    <a:pt x="525" y="1393"/>
                  </a:lnTo>
                  <a:lnTo>
                    <a:pt x="519" y="1407"/>
                  </a:lnTo>
                  <a:lnTo>
                    <a:pt x="510" y="1418"/>
                  </a:lnTo>
                  <a:lnTo>
                    <a:pt x="504" y="1431"/>
                  </a:lnTo>
                  <a:lnTo>
                    <a:pt x="495" y="1443"/>
                  </a:lnTo>
                  <a:lnTo>
                    <a:pt x="485" y="1456"/>
                  </a:lnTo>
                  <a:lnTo>
                    <a:pt x="478" y="1466"/>
                  </a:lnTo>
                  <a:lnTo>
                    <a:pt x="468" y="1479"/>
                  </a:lnTo>
                  <a:lnTo>
                    <a:pt x="459" y="1490"/>
                  </a:lnTo>
                  <a:lnTo>
                    <a:pt x="447" y="1504"/>
                  </a:lnTo>
                  <a:lnTo>
                    <a:pt x="436" y="1519"/>
                  </a:lnTo>
                  <a:lnTo>
                    <a:pt x="426" y="1530"/>
                  </a:lnTo>
                  <a:lnTo>
                    <a:pt x="413" y="1544"/>
                  </a:lnTo>
                  <a:lnTo>
                    <a:pt x="402" y="1557"/>
                  </a:lnTo>
                  <a:lnTo>
                    <a:pt x="390" y="1570"/>
                  </a:lnTo>
                  <a:lnTo>
                    <a:pt x="379" y="1585"/>
                  </a:lnTo>
                  <a:lnTo>
                    <a:pt x="363" y="1599"/>
                  </a:lnTo>
                  <a:lnTo>
                    <a:pt x="350" y="1614"/>
                  </a:lnTo>
                  <a:lnTo>
                    <a:pt x="333" y="1627"/>
                  </a:lnTo>
                  <a:lnTo>
                    <a:pt x="322" y="1642"/>
                  </a:lnTo>
                  <a:lnTo>
                    <a:pt x="305" y="1658"/>
                  </a:lnTo>
                  <a:lnTo>
                    <a:pt x="287" y="1669"/>
                  </a:lnTo>
                  <a:lnTo>
                    <a:pt x="270" y="1684"/>
                  </a:lnTo>
                  <a:lnTo>
                    <a:pt x="255" y="1700"/>
                  </a:lnTo>
                  <a:lnTo>
                    <a:pt x="234" y="1715"/>
                  </a:lnTo>
                  <a:lnTo>
                    <a:pt x="217" y="1728"/>
                  </a:lnTo>
                  <a:lnTo>
                    <a:pt x="198" y="1743"/>
                  </a:lnTo>
                  <a:lnTo>
                    <a:pt x="179" y="1760"/>
                  </a:lnTo>
                  <a:lnTo>
                    <a:pt x="158" y="1774"/>
                  </a:lnTo>
                  <a:lnTo>
                    <a:pt x="137" y="1787"/>
                  </a:lnTo>
                  <a:lnTo>
                    <a:pt x="116" y="1804"/>
                  </a:lnTo>
                  <a:lnTo>
                    <a:pt x="94" y="1821"/>
                  </a:lnTo>
                  <a:lnTo>
                    <a:pt x="71" y="1834"/>
                  </a:lnTo>
                  <a:lnTo>
                    <a:pt x="50" y="1848"/>
                  </a:lnTo>
                  <a:lnTo>
                    <a:pt x="25" y="1865"/>
                  </a:lnTo>
                  <a:lnTo>
                    <a:pt x="0" y="1882"/>
                  </a:lnTo>
                  <a:lnTo>
                    <a:pt x="447" y="1148"/>
                  </a:lnTo>
                  <a:lnTo>
                    <a:pt x="459" y="1133"/>
                  </a:lnTo>
                  <a:lnTo>
                    <a:pt x="470" y="1118"/>
                  </a:lnTo>
                  <a:lnTo>
                    <a:pt x="483" y="1105"/>
                  </a:lnTo>
                  <a:lnTo>
                    <a:pt x="498" y="1089"/>
                  </a:lnTo>
                  <a:lnTo>
                    <a:pt x="508" y="1076"/>
                  </a:lnTo>
                  <a:lnTo>
                    <a:pt x="521" y="1063"/>
                  </a:lnTo>
                  <a:lnTo>
                    <a:pt x="533" y="1051"/>
                  </a:lnTo>
                  <a:lnTo>
                    <a:pt x="548" y="1038"/>
                  </a:lnTo>
                  <a:lnTo>
                    <a:pt x="559" y="1025"/>
                  </a:lnTo>
                  <a:lnTo>
                    <a:pt x="573" y="1011"/>
                  </a:lnTo>
                  <a:lnTo>
                    <a:pt x="586" y="1000"/>
                  </a:lnTo>
                  <a:lnTo>
                    <a:pt x="599" y="989"/>
                  </a:lnTo>
                  <a:lnTo>
                    <a:pt x="611" y="977"/>
                  </a:lnTo>
                  <a:lnTo>
                    <a:pt x="626" y="968"/>
                  </a:lnTo>
                  <a:lnTo>
                    <a:pt x="639" y="954"/>
                  </a:lnTo>
                  <a:lnTo>
                    <a:pt x="652" y="947"/>
                  </a:lnTo>
                  <a:lnTo>
                    <a:pt x="664" y="933"/>
                  </a:lnTo>
                  <a:lnTo>
                    <a:pt x="677" y="924"/>
                  </a:lnTo>
                  <a:lnTo>
                    <a:pt x="689" y="914"/>
                  </a:lnTo>
                  <a:lnTo>
                    <a:pt x="704" y="905"/>
                  </a:lnTo>
                  <a:lnTo>
                    <a:pt x="715" y="894"/>
                  </a:lnTo>
                  <a:lnTo>
                    <a:pt x="728" y="886"/>
                  </a:lnTo>
                  <a:lnTo>
                    <a:pt x="742" y="876"/>
                  </a:lnTo>
                  <a:lnTo>
                    <a:pt x="755" y="869"/>
                  </a:lnTo>
                  <a:lnTo>
                    <a:pt x="766" y="859"/>
                  </a:lnTo>
                  <a:lnTo>
                    <a:pt x="780" y="850"/>
                  </a:lnTo>
                  <a:lnTo>
                    <a:pt x="793" y="840"/>
                  </a:lnTo>
                  <a:lnTo>
                    <a:pt x="804" y="835"/>
                  </a:lnTo>
                  <a:lnTo>
                    <a:pt x="816" y="827"/>
                  </a:lnTo>
                  <a:lnTo>
                    <a:pt x="829" y="819"/>
                  </a:lnTo>
                  <a:lnTo>
                    <a:pt x="841" y="812"/>
                  </a:lnTo>
                  <a:lnTo>
                    <a:pt x="856" y="806"/>
                  </a:lnTo>
                  <a:lnTo>
                    <a:pt x="865" y="797"/>
                  </a:lnTo>
                  <a:lnTo>
                    <a:pt x="877" y="793"/>
                  </a:lnTo>
                  <a:lnTo>
                    <a:pt x="886" y="785"/>
                  </a:lnTo>
                  <a:lnTo>
                    <a:pt x="898" y="778"/>
                  </a:lnTo>
                  <a:lnTo>
                    <a:pt x="905" y="772"/>
                  </a:lnTo>
                  <a:lnTo>
                    <a:pt x="917" y="766"/>
                  </a:lnTo>
                  <a:lnTo>
                    <a:pt x="928" y="760"/>
                  </a:lnTo>
                  <a:lnTo>
                    <a:pt x="939" y="757"/>
                  </a:lnTo>
                  <a:lnTo>
                    <a:pt x="947" y="751"/>
                  </a:lnTo>
                  <a:lnTo>
                    <a:pt x="957" y="747"/>
                  </a:lnTo>
                  <a:lnTo>
                    <a:pt x="966" y="741"/>
                  </a:lnTo>
                  <a:lnTo>
                    <a:pt x="976" y="738"/>
                  </a:lnTo>
                  <a:lnTo>
                    <a:pt x="991" y="730"/>
                  </a:lnTo>
                  <a:lnTo>
                    <a:pt x="1006" y="726"/>
                  </a:lnTo>
                  <a:lnTo>
                    <a:pt x="1019" y="717"/>
                  </a:lnTo>
                  <a:lnTo>
                    <a:pt x="1033" y="713"/>
                  </a:lnTo>
                  <a:lnTo>
                    <a:pt x="1040" y="707"/>
                  </a:lnTo>
                  <a:lnTo>
                    <a:pt x="1052" y="703"/>
                  </a:lnTo>
                  <a:lnTo>
                    <a:pt x="1063" y="698"/>
                  </a:lnTo>
                  <a:lnTo>
                    <a:pt x="1067" y="698"/>
                  </a:lnTo>
                  <a:lnTo>
                    <a:pt x="1036" y="443"/>
                  </a:lnTo>
                  <a:lnTo>
                    <a:pt x="1033" y="447"/>
                  </a:lnTo>
                  <a:lnTo>
                    <a:pt x="1019" y="458"/>
                  </a:lnTo>
                  <a:lnTo>
                    <a:pt x="1008" y="464"/>
                  </a:lnTo>
                  <a:lnTo>
                    <a:pt x="1000" y="473"/>
                  </a:lnTo>
                  <a:lnTo>
                    <a:pt x="985" y="483"/>
                  </a:lnTo>
                  <a:lnTo>
                    <a:pt x="974" y="494"/>
                  </a:lnTo>
                  <a:lnTo>
                    <a:pt x="962" y="500"/>
                  </a:lnTo>
                  <a:lnTo>
                    <a:pt x="953" y="504"/>
                  </a:lnTo>
                  <a:lnTo>
                    <a:pt x="943" y="511"/>
                  </a:lnTo>
                  <a:lnTo>
                    <a:pt x="934" y="517"/>
                  </a:lnTo>
                  <a:lnTo>
                    <a:pt x="922" y="523"/>
                  </a:lnTo>
                  <a:lnTo>
                    <a:pt x="913" y="530"/>
                  </a:lnTo>
                  <a:lnTo>
                    <a:pt x="900" y="536"/>
                  </a:lnTo>
                  <a:lnTo>
                    <a:pt x="888" y="544"/>
                  </a:lnTo>
                  <a:lnTo>
                    <a:pt x="875" y="551"/>
                  </a:lnTo>
                  <a:lnTo>
                    <a:pt x="862" y="555"/>
                  </a:lnTo>
                  <a:lnTo>
                    <a:pt x="846" y="561"/>
                  </a:lnTo>
                  <a:lnTo>
                    <a:pt x="833" y="570"/>
                  </a:lnTo>
                  <a:lnTo>
                    <a:pt x="816" y="576"/>
                  </a:lnTo>
                  <a:lnTo>
                    <a:pt x="801" y="582"/>
                  </a:lnTo>
                  <a:lnTo>
                    <a:pt x="784" y="589"/>
                  </a:lnTo>
                  <a:lnTo>
                    <a:pt x="768" y="595"/>
                  </a:lnTo>
                  <a:lnTo>
                    <a:pt x="759" y="597"/>
                  </a:lnTo>
                  <a:lnTo>
                    <a:pt x="749" y="601"/>
                  </a:lnTo>
                  <a:lnTo>
                    <a:pt x="740" y="601"/>
                  </a:lnTo>
                  <a:lnTo>
                    <a:pt x="730" y="605"/>
                  </a:lnTo>
                  <a:lnTo>
                    <a:pt x="721" y="605"/>
                  </a:lnTo>
                  <a:lnTo>
                    <a:pt x="709" y="608"/>
                  </a:lnTo>
                  <a:lnTo>
                    <a:pt x="700" y="608"/>
                  </a:lnTo>
                  <a:lnTo>
                    <a:pt x="689" y="612"/>
                  </a:lnTo>
                  <a:lnTo>
                    <a:pt x="677" y="612"/>
                  </a:lnTo>
                  <a:lnTo>
                    <a:pt x="666" y="612"/>
                  </a:lnTo>
                  <a:lnTo>
                    <a:pt x="656" y="614"/>
                  </a:lnTo>
                  <a:lnTo>
                    <a:pt x="645" y="616"/>
                  </a:lnTo>
                  <a:lnTo>
                    <a:pt x="632" y="616"/>
                  </a:lnTo>
                  <a:lnTo>
                    <a:pt x="622" y="616"/>
                  </a:lnTo>
                  <a:lnTo>
                    <a:pt x="611" y="616"/>
                  </a:lnTo>
                  <a:lnTo>
                    <a:pt x="601" y="618"/>
                  </a:lnTo>
                  <a:lnTo>
                    <a:pt x="586" y="616"/>
                  </a:lnTo>
                  <a:lnTo>
                    <a:pt x="576" y="616"/>
                  </a:lnTo>
                  <a:lnTo>
                    <a:pt x="563" y="616"/>
                  </a:lnTo>
                  <a:lnTo>
                    <a:pt x="552" y="616"/>
                  </a:lnTo>
                  <a:lnTo>
                    <a:pt x="540" y="614"/>
                  </a:lnTo>
                  <a:lnTo>
                    <a:pt x="529" y="614"/>
                  </a:lnTo>
                  <a:lnTo>
                    <a:pt x="517" y="612"/>
                  </a:lnTo>
                  <a:lnTo>
                    <a:pt x="506" y="612"/>
                  </a:lnTo>
                  <a:lnTo>
                    <a:pt x="491" y="612"/>
                  </a:lnTo>
                  <a:lnTo>
                    <a:pt x="481" y="610"/>
                  </a:lnTo>
                  <a:lnTo>
                    <a:pt x="470" y="608"/>
                  </a:lnTo>
                  <a:lnTo>
                    <a:pt x="459" y="608"/>
                  </a:lnTo>
                  <a:lnTo>
                    <a:pt x="447" y="605"/>
                  </a:lnTo>
                  <a:lnTo>
                    <a:pt x="434" y="605"/>
                  </a:lnTo>
                  <a:lnTo>
                    <a:pt x="424" y="605"/>
                  </a:lnTo>
                  <a:lnTo>
                    <a:pt x="413" y="605"/>
                  </a:lnTo>
                  <a:lnTo>
                    <a:pt x="402" y="601"/>
                  </a:lnTo>
                  <a:lnTo>
                    <a:pt x="390" y="601"/>
                  </a:lnTo>
                  <a:lnTo>
                    <a:pt x="381" y="599"/>
                  </a:lnTo>
                  <a:lnTo>
                    <a:pt x="369" y="597"/>
                  </a:lnTo>
                  <a:lnTo>
                    <a:pt x="360" y="595"/>
                  </a:lnTo>
                  <a:lnTo>
                    <a:pt x="348" y="595"/>
                  </a:lnTo>
                  <a:lnTo>
                    <a:pt x="341" y="593"/>
                  </a:lnTo>
                  <a:lnTo>
                    <a:pt x="329" y="593"/>
                  </a:lnTo>
                  <a:lnTo>
                    <a:pt x="320" y="589"/>
                  </a:lnTo>
                  <a:lnTo>
                    <a:pt x="310" y="589"/>
                  </a:lnTo>
                  <a:lnTo>
                    <a:pt x="301" y="586"/>
                  </a:lnTo>
                  <a:lnTo>
                    <a:pt x="293" y="584"/>
                  </a:lnTo>
                  <a:lnTo>
                    <a:pt x="286" y="584"/>
                  </a:lnTo>
                  <a:lnTo>
                    <a:pt x="276" y="582"/>
                  </a:lnTo>
                  <a:lnTo>
                    <a:pt x="268" y="580"/>
                  </a:lnTo>
                  <a:lnTo>
                    <a:pt x="263" y="580"/>
                  </a:lnTo>
                  <a:lnTo>
                    <a:pt x="248" y="576"/>
                  </a:lnTo>
                  <a:lnTo>
                    <a:pt x="234" y="574"/>
                  </a:lnTo>
                  <a:lnTo>
                    <a:pt x="225" y="572"/>
                  </a:lnTo>
                  <a:lnTo>
                    <a:pt x="217" y="572"/>
                  </a:lnTo>
                  <a:lnTo>
                    <a:pt x="206" y="568"/>
                  </a:lnTo>
                  <a:lnTo>
                    <a:pt x="202" y="568"/>
                  </a:lnTo>
                  <a:lnTo>
                    <a:pt x="715" y="475"/>
                  </a:lnTo>
                  <a:lnTo>
                    <a:pt x="730" y="447"/>
                  </a:lnTo>
                  <a:lnTo>
                    <a:pt x="747" y="420"/>
                  </a:lnTo>
                  <a:lnTo>
                    <a:pt x="765" y="396"/>
                  </a:lnTo>
                  <a:lnTo>
                    <a:pt x="782" y="373"/>
                  </a:lnTo>
                  <a:lnTo>
                    <a:pt x="799" y="348"/>
                  </a:lnTo>
                  <a:lnTo>
                    <a:pt x="816" y="325"/>
                  </a:lnTo>
                  <a:lnTo>
                    <a:pt x="833" y="304"/>
                  </a:lnTo>
                  <a:lnTo>
                    <a:pt x="848" y="285"/>
                  </a:lnTo>
                  <a:lnTo>
                    <a:pt x="865" y="266"/>
                  </a:lnTo>
                  <a:lnTo>
                    <a:pt x="881" y="247"/>
                  </a:lnTo>
                  <a:lnTo>
                    <a:pt x="896" y="228"/>
                  </a:lnTo>
                  <a:lnTo>
                    <a:pt x="913" y="211"/>
                  </a:lnTo>
                  <a:lnTo>
                    <a:pt x="928" y="196"/>
                  </a:lnTo>
                  <a:lnTo>
                    <a:pt x="943" y="181"/>
                  </a:lnTo>
                  <a:lnTo>
                    <a:pt x="958" y="167"/>
                  </a:lnTo>
                  <a:lnTo>
                    <a:pt x="976" y="156"/>
                  </a:lnTo>
                  <a:lnTo>
                    <a:pt x="991" y="141"/>
                  </a:lnTo>
                  <a:lnTo>
                    <a:pt x="1002" y="127"/>
                  </a:lnTo>
                  <a:lnTo>
                    <a:pt x="1017" y="116"/>
                  </a:lnTo>
                  <a:lnTo>
                    <a:pt x="1033" y="107"/>
                  </a:lnTo>
                  <a:lnTo>
                    <a:pt x="1044" y="95"/>
                  </a:lnTo>
                  <a:lnTo>
                    <a:pt x="1059" y="86"/>
                  </a:lnTo>
                  <a:lnTo>
                    <a:pt x="1074" y="78"/>
                  </a:lnTo>
                  <a:lnTo>
                    <a:pt x="1086" y="69"/>
                  </a:lnTo>
                  <a:lnTo>
                    <a:pt x="1099" y="61"/>
                  </a:lnTo>
                  <a:lnTo>
                    <a:pt x="1112" y="55"/>
                  </a:lnTo>
                  <a:lnTo>
                    <a:pt x="1124" y="46"/>
                  </a:lnTo>
                  <a:lnTo>
                    <a:pt x="1137" y="40"/>
                  </a:lnTo>
                  <a:lnTo>
                    <a:pt x="1150" y="32"/>
                  </a:lnTo>
                  <a:lnTo>
                    <a:pt x="1162" y="29"/>
                  </a:lnTo>
                  <a:lnTo>
                    <a:pt x="1175" y="25"/>
                  </a:lnTo>
                  <a:lnTo>
                    <a:pt x="1185" y="23"/>
                  </a:lnTo>
                  <a:lnTo>
                    <a:pt x="1196" y="17"/>
                  </a:lnTo>
                  <a:lnTo>
                    <a:pt x="1209" y="12"/>
                  </a:lnTo>
                  <a:lnTo>
                    <a:pt x="1219" y="10"/>
                  </a:lnTo>
                  <a:lnTo>
                    <a:pt x="1230" y="6"/>
                  </a:lnTo>
                  <a:lnTo>
                    <a:pt x="1238" y="4"/>
                  </a:lnTo>
                  <a:lnTo>
                    <a:pt x="1249" y="2"/>
                  </a:lnTo>
                  <a:lnTo>
                    <a:pt x="1259" y="0"/>
                  </a:lnTo>
                  <a:lnTo>
                    <a:pt x="1270" y="0"/>
                  </a:lnTo>
                  <a:lnTo>
                    <a:pt x="1280" y="0"/>
                  </a:lnTo>
                  <a:lnTo>
                    <a:pt x="1289" y="0"/>
                  </a:lnTo>
                  <a:lnTo>
                    <a:pt x="1297" y="0"/>
                  </a:lnTo>
                  <a:lnTo>
                    <a:pt x="1308" y="0"/>
                  </a:lnTo>
                  <a:lnTo>
                    <a:pt x="1314" y="0"/>
                  </a:lnTo>
                  <a:lnTo>
                    <a:pt x="1323" y="0"/>
                  </a:lnTo>
                  <a:lnTo>
                    <a:pt x="1331" y="0"/>
                  </a:lnTo>
                  <a:lnTo>
                    <a:pt x="1341" y="2"/>
                  </a:lnTo>
                  <a:lnTo>
                    <a:pt x="1354" y="4"/>
                  </a:lnTo>
                  <a:lnTo>
                    <a:pt x="1371" y="6"/>
                  </a:lnTo>
                  <a:lnTo>
                    <a:pt x="1380" y="10"/>
                  </a:lnTo>
                  <a:lnTo>
                    <a:pt x="1396" y="17"/>
                  </a:lnTo>
                  <a:lnTo>
                    <a:pt x="1407" y="21"/>
                  </a:lnTo>
                  <a:lnTo>
                    <a:pt x="1418" y="25"/>
                  </a:lnTo>
                  <a:lnTo>
                    <a:pt x="1428" y="29"/>
                  </a:lnTo>
                  <a:lnTo>
                    <a:pt x="1437" y="32"/>
                  </a:lnTo>
                  <a:lnTo>
                    <a:pt x="1437"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5156" y="612"/>
              <a:ext cx="305" cy="385"/>
            </a:xfrm>
            <a:custGeom>
              <a:avLst/>
              <a:gdLst/>
              <a:ahLst/>
              <a:cxnLst>
                <a:cxn ang="0">
                  <a:pos x="163" y="0"/>
                </a:cxn>
                <a:cxn ang="0">
                  <a:pos x="176" y="4"/>
                </a:cxn>
                <a:cxn ang="0">
                  <a:pos x="195" y="8"/>
                </a:cxn>
                <a:cxn ang="0">
                  <a:pos x="216" y="15"/>
                </a:cxn>
                <a:cxn ang="0">
                  <a:pos x="245" y="27"/>
                </a:cxn>
                <a:cxn ang="0">
                  <a:pos x="273" y="38"/>
                </a:cxn>
                <a:cxn ang="0">
                  <a:pos x="300" y="52"/>
                </a:cxn>
                <a:cxn ang="0">
                  <a:pos x="315" y="61"/>
                </a:cxn>
                <a:cxn ang="0">
                  <a:pos x="336" y="72"/>
                </a:cxn>
                <a:cxn ang="0">
                  <a:pos x="365" y="90"/>
                </a:cxn>
                <a:cxn ang="0">
                  <a:pos x="391" y="109"/>
                </a:cxn>
                <a:cxn ang="0">
                  <a:pos x="420" y="128"/>
                </a:cxn>
                <a:cxn ang="0">
                  <a:pos x="444" y="150"/>
                </a:cxn>
                <a:cxn ang="0">
                  <a:pos x="469" y="173"/>
                </a:cxn>
                <a:cxn ang="0">
                  <a:pos x="494" y="198"/>
                </a:cxn>
                <a:cxn ang="0">
                  <a:pos x="519" y="225"/>
                </a:cxn>
                <a:cxn ang="0">
                  <a:pos x="540" y="251"/>
                </a:cxn>
                <a:cxn ang="0">
                  <a:pos x="559" y="280"/>
                </a:cxn>
                <a:cxn ang="0">
                  <a:pos x="574" y="308"/>
                </a:cxn>
                <a:cxn ang="0">
                  <a:pos x="589" y="340"/>
                </a:cxn>
                <a:cxn ang="0">
                  <a:pos x="600" y="371"/>
                </a:cxn>
                <a:cxn ang="0">
                  <a:pos x="606" y="403"/>
                </a:cxn>
                <a:cxn ang="0">
                  <a:pos x="608" y="428"/>
                </a:cxn>
                <a:cxn ang="0">
                  <a:pos x="608" y="445"/>
                </a:cxn>
                <a:cxn ang="0">
                  <a:pos x="608" y="462"/>
                </a:cxn>
                <a:cxn ang="0">
                  <a:pos x="606" y="481"/>
                </a:cxn>
                <a:cxn ang="0">
                  <a:pos x="602" y="500"/>
                </a:cxn>
                <a:cxn ang="0">
                  <a:pos x="597" y="519"/>
                </a:cxn>
                <a:cxn ang="0">
                  <a:pos x="585" y="538"/>
                </a:cxn>
                <a:cxn ang="0">
                  <a:pos x="572" y="559"/>
                </a:cxn>
                <a:cxn ang="0">
                  <a:pos x="557" y="578"/>
                </a:cxn>
                <a:cxn ang="0">
                  <a:pos x="538" y="597"/>
                </a:cxn>
                <a:cxn ang="0">
                  <a:pos x="515" y="614"/>
                </a:cxn>
                <a:cxn ang="0">
                  <a:pos x="492" y="633"/>
                </a:cxn>
                <a:cxn ang="0">
                  <a:pos x="467" y="647"/>
                </a:cxn>
                <a:cxn ang="0">
                  <a:pos x="439" y="662"/>
                </a:cxn>
                <a:cxn ang="0">
                  <a:pos x="406" y="677"/>
                </a:cxn>
                <a:cxn ang="0">
                  <a:pos x="374" y="690"/>
                </a:cxn>
                <a:cxn ang="0">
                  <a:pos x="349" y="696"/>
                </a:cxn>
                <a:cxn ang="0">
                  <a:pos x="332" y="700"/>
                </a:cxn>
                <a:cxn ang="0">
                  <a:pos x="313" y="704"/>
                </a:cxn>
                <a:cxn ang="0">
                  <a:pos x="294" y="709"/>
                </a:cxn>
                <a:cxn ang="0">
                  <a:pos x="275" y="713"/>
                </a:cxn>
                <a:cxn ang="0">
                  <a:pos x="258" y="715"/>
                </a:cxn>
                <a:cxn ang="0">
                  <a:pos x="237" y="717"/>
                </a:cxn>
                <a:cxn ang="0">
                  <a:pos x="222" y="719"/>
                </a:cxn>
                <a:cxn ang="0">
                  <a:pos x="0" y="770"/>
                </a:cxn>
                <a:cxn ang="0">
                  <a:pos x="222" y="299"/>
                </a:cxn>
                <a:cxn ang="0">
                  <a:pos x="157" y="0"/>
                </a:cxn>
              </a:cxnLst>
              <a:rect l="0" t="0" r="r" b="b"/>
              <a:pathLst>
                <a:path w="610" h="770">
                  <a:moveTo>
                    <a:pt x="157" y="0"/>
                  </a:moveTo>
                  <a:lnTo>
                    <a:pt x="163" y="0"/>
                  </a:lnTo>
                  <a:lnTo>
                    <a:pt x="171" y="2"/>
                  </a:lnTo>
                  <a:lnTo>
                    <a:pt x="176" y="4"/>
                  </a:lnTo>
                  <a:lnTo>
                    <a:pt x="188" y="6"/>
                  </a:lnTo>
                  <a:lnTo>
                    <a:pt x="195" y="8"/>
                  </a:lnTo>
                  <a:lnTo>
                    <a:pt x="209" y="12"/>
                  </a:lnTo>
                  <a:lnTo>
                    <a:pt x="216" y="15"/>
                  </a:lnTo>
                  <a:lnTo>
                    <a:pt x="232" y="21"/>
                  </a:lnTo>
                  <a:lnTo>
                    <a:pt x="245" y="27"/>
                  </a:lnTo>
                  <a:lnTo>
                    <a:pt x="258" y="33"/>
                  </a:lnTo>
                  <a:lnTo>
                    <a:pt x="273" y="38"/>
                  </a:lnTo>
                  <a:lnTo>
                    <a:pt x="291" y="48"/>
                  </a:lnTo>
                  <a:lnTo>
                    <a:pt x="300" y="52"/>
                  </a:lnTo>
                  <a:lnTo>
                    <a:pt x="308" y="55"/>
                  </a:lnTo>
                  <a:lnTo>
                    <a:pt x="315" y="61"/>
                  </a:lnTo>
                  <a:lnTo>
                    <a:pt x="327" y="67"/>
                  </a:lnTo>
                  <a:lnTo>
                    <a:pt x="336" y="72"/>
                  </a:lnTo>
                  <a:lnTo>
                    <a:pt x="349" y="82"/>
                  </a:lnTo>
                  <a:lnTo>
                    <a:pt x="365" y="90"/>
                  </a:lnTo>
                  <a:lnTo>
                    <a:pt x="376" y="101"/>
                  </a:lnTo>
                  <a:lnTo>
                    <a:pt x="391" y="109"/>
                  </a:lnTo>
                  <a:lnTo>
                    <a:pt x="405" y="118"/>
                  </a:lnTo>
                  <a:lnTo>
                    <a:pt x="420" y="128"/>
                  </a:lnTo>
                  <a:lnTo>
                    <a:pt x="431" y="141"/>
                  </a:lnTo>
                  <a:lnTo>
                    <a:pt x="444" y="150"/>
                  </a:lnTo>
                  <a:lnTo>
                    <a:pt x="458" y="162"/>
                  </a:lnTo>
                  <a:lnTo>
                    <a:pt x="469" y="173"/>
                  </a:lnTo>
                  <a:lnTo>
                    <a:pt x="483" y="187"/>
                  </a:lnTo>
                  <a:lnTo>
                    <a:pt x="494" y="198"/>
                  </a:lnTo>
                  <a:lnTo>
                    <a:pt x="505" y="211"/>
                  </a:lnTo>
                  <a:lnTo>
                    <a:pt x="519" y="225"/>
                  </a:lnTo>
                  <a:lnTo>
                    <a:pt x="530" y="240"/>
                  </a:lnTo>
                  <a:lnTo>
                    <a:pt x="540" y="251"/>
                  </a:lnTo>
                  <a:lnTo>
                    <a:pt x="549" y="266"/>
                  </a:lnTo>
                  <a:lnTo>
                    <a:pt x="559" y="280"/>
                  </a:lnTo>
                  <a:lnTo>
                    <a:pt x="566" y="297"/>
                  </a:lnTo>
                  <a:lnTo>
                    <a:pt x="574" y="308"/>
                  </a:lnTo>
                  <a:lnTo>
                    <a:pt x="583" y="325"/>
                  </a:lnTo>
                  <a:lnTo>
                    <a:pt x="589" y="340"/>
                  </a:lnTo>
                  <a:lnTo>
                    <a:pt x="597" y="358"/>
                  </a:lnTo>
                  <a:lnTo>
                    <a:pt x="600" y="371"/>
                  </a:lnTo>
                  <a:lnTo>
                    <a:pt x="604" y="388"/>
                  </a:lnTo>
                  <a:lnTo>
                    <a:pt x="606" y="403"/>
                  </a:lnTo>
                  <a:lnTo>
                    <a:pt x="608" y="420"/>
                  </a:lnTo>
                  <a:lnTo>
                    <a:pt x="608" y="428"/>
                  </a:lnTo>
                  <a:lnTo>
                    <a:pt x="608" y="437"/>
                  </a:lnTo>
                  <a:lnTo>
                    <a:pt x="608" y="445"/>
                  </a:lnTo>
                  <a:lnTo>
                    <a:pt x="610" y="455"/>
                  </a:lnTo>
                  <a:lnTo>
                    <a:pt x="608" y="462"/>
                  </a:lnTo>
                  <a:lnTo>
                    <a:pt x="608" y="470"/>
                  </a:lnTo>
                  <a:lnTo>
                    <a:pt x="606" y="481"/>
                  </a:lnTo>
                  <a:lnTo>
                    <a:pt x="606" y="489"/>
                  </a:lnTo>
                  <a:lnTo>
                    <a:pt x="602" y="500"/>
                  </a:lnTo>
                  <a:lnTo>
                    <a:pt x="600" y="510"/>
                  </a:lnTo>
                  <a:lnTo>
                    <a:pt x="597" y="519"/>
                  </a:lnTo>
                  <a:lnTo>
                    <a:pt x="591" y="529"/>
                  </a:lnTo>
                  <a:lnTo>
                    <a:pt x="585" y="538"/>
                  </a:lnTo>
                  <a:lnTo>
                    <a:pt x="579" y="551"/>
                  </a:lnTo>
                  <a:lnTo>
                    <a:pt x="572" y="559"/>
                  </a:lnTo>
                  <a:lnTo>
                    <a:pt x="566" y="569"/>
                  </a:lnTo>
                  <a:lnTo>
                    <a:pt x="557" y="578"/>
                  </a:lnTo>
                  <a:lnTo>
                    <a:pt x="547" y="588"/>
                  </a:lnTo>
                  <a:lnTo>
                    <a:pt x="538" y="597"/>
                  </a:lnTo>
                  <a:lnTo>
                    <a:pt x="528" y="607"/>
                  </a:lnTo>
                  <a:lnTo>
                    <a:pt x="515" y="614"/>
                  </a:lnTo>
                  <a:lnTo>
                    <a:pt x="505" y="624"/>
                  </a:lnTo>
                  <a:lnTo>
                    <a:pt x="492" y="633"/>
                  </a:lnTo>
                  <a:lnTo>
                    <a:pt x="483" y="641"/>
                  </a:lnTo>
                  <a:lnTo>
                    <a:pt x="467" y="647"/>
                  </a:lnTo>
                  <a:lnTo>
                    <a:pt x="452" y="656"/>
                  </a:lnTo>
                  <a:lnTo>
                    <a:pt x="439" y="662"/>
                  </a:lnTo>
                  <a:lnTo>
                    <a:pt x="424" y="671"/>
                  </a:lnTo>
                  <a:lnTo>
                    <a:pt x="406" y="677"/>
                  </a:lnTo>
                  <a:lnTo>
                    <a:pt x="391" y="683"/>
                  </a:lnTo>
                  <a:lnTo>
                    <a:pt x="374" y="690"/>
                  </a:lnTo>
                  <a:lnTo>
                    <a:pt x="361" y="696"/>
                  </a:lnTo>
                  <a:lnTo>
                    <a:pt x="349" y="696"/>
                  </a:lnTo>
                  <a:lnTo>
                    <a:pt x="342" y="698"/>
                  </a:lnTo>
                  <a:lnTo>
                    <a:pt x="332" y="700"/>
                  </a:lnTo>
                  <a:lnTo>
                    <a:pt x="323" y="702"/>
                  </a:lnTo>
                  <a:lnTo>
                    <a:pt x="313" y="704"/>
                  </a:lnTo>
                  <a:lnTo>
                    <a:pt x="304" y="709"/>
                  </a:lnTo>
                  <a:lnTo>
                    <a:pt x="294" y="709"/>
                  </a:lnTo>
                  <a:lnTo>
                    <a:pt x="287" y="713"/>
                  </a:lnTo>
                  <a:lnTo>
                    <a:pt x="275" y="713"/>
                  </a:lnTo>
                  <a:lnTo>
                    <a:pt x="268" y="713"/>
                  </a:lnTo>
                  <a:lnTo>
                    <a:pt x="258" y="715"/>
                  </a:lnTo>
                  <a:lnTo>
                    <a:pt x="249" y="717"/>
                  </a:lnTo>
                  <a:lnTo>
                    <a:pt x="237" y="717"/>
                  </a:lnTo>
                  <a:lnTo>
                    <a:pt x="230" y="719"/>
                  </a:lnTo>
                  <a:lnTo>
                    <a:pt x="222" y="719"/>
                  </a:lnTo>
                  <a:lnTo>
                    <a:pt x="211" y="721"/>
                  </a:lnTo>
                  <a:lnTo>
                    <a:pt x="0" y="770"/>
                  </a:lnTo>
                  <a:lnTo>
                    <a:pt x="465" y="475"/>
                  </a:lnTo>
                  <a:lnTo>
                    <a:pt x="222" y="299"/>
                  </a:lnTo>
                  <a:lnTo>
                    <a:pt x="157" y="0"/>
                  </a:lnTo>
                  <a:lnTo>
                    <a:pt x="15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497" y="1523"/>
              <a:ext cx="70" cy="41"/>
            </a:xfrm>
            <a:custGeom>
              <a:avLst/>
              <a:gdLst/>
              <a:ahLst/>
              <a:cxnLst>
                <a:cxn ang="0">
                  <a:pos x="139" y="0"/>
                </a:cxn>
                <a:cxn ang="0">
                  <a:pos x="0" y="82"/>
                </a:cxn>
                <a:cxn ang="0">
                  <a:pos x="135" y="71"/>
                </a:cxn>
                <a:cxn ang="0">
                  <a:pos x="139" y="0"/>
                </a:cxn>
                <a:cxn ang="0">
                  <a:pos x="139" y="0"/>
                </a:cxn>
              </a:cxnLst>
              <a:rect l="0" t="0" r="r" b="b"/>
              <a:pathLst>
                <a:path w="139" h="82">
                  <a:moveTo>
                    <a:pt x="139" y="0"/>
                  </a:moveTo>
                  <a:lnTo>
                    <a:pt x="0" y="82"/>
                  </a:lnTo>
                  <a:lnTo>
                    <a:pt x="135" y="71"/>
                  </a:lnTo>
                  <a:lnTo>
                    <a:pt x="139" y="0"/>
                  </a:lnTo>
                  <a:lnTo>
                    <a:pt x="1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5056" y="1598"/>
              <a:ext cx="87" cy="27"/>
            </a:xfrm>
            <a:custGeom>
              <a:avLst/>
              <a:gdLst/>
              <a:ahLst/>
              <a:cxnLst>
                <a:cxn ang="0">
                  <a:pos x="160" y="0"/>
                </a:cxn>
                <a:cxn ang="0">
                  <a:pos x="0" y="50"/>
                </a:cxn>
                <a:cxn ang="0">
                  <a:pos x="173" y="54"/>
                </a:cxn>
                <a:cxn ang="0">
                  <a:pos x="160" y="0"/>
                </a:cxn>
                <a:cxn ang="0">
                  <a:pos x="160" y="0"/>
                </a:cxn>
              </a:cxnLst>
              <a:rect l="0" t="0" r="r" b="b"/>
              <a:pathLst>
                <a:path w="173" h="54">
                  <a:moveTo>
                    <a:pt x="160" y="0"/>
                  </a:moveTo>
                  <a:lnTo>
                    <a:pt x="0" y="50"/>
                  </a:lnTo>
                  <a:lnTo>
                    <a:pt x="173" y="54"/>
                  </a:lnTo>
                  <a:lnTo>
                    <a:pt x="160" y="0"/>
                  </a:lnTo>
                  <a:lnTo>
                    <a:pt x="16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5122" y="520"/>
              <a:ext cx="110" cy="221"/>
            </a:xfrm>
            <a:custGeom>
              <a:avLst/>
              <a:gdLst/>
              <a:ahLst/>
              <a:cxnLst>
                <a:cxn ang="0">
                  <a:pos x="166" y="135"/>
                </a:cxn>
                <a:cxn ang="0">
                  <a:pos x="207" y="125"/>
                </a:cxn>
                <a:cxn ang="0">
                  <a:pos x="198" y="116"/>
                </a:cxn>
                <a:cxn ang="0">
                  <a:pos x="188" y="112"/>
                </a:cxn>
                <a:cxn ang="0">
                  <a:pos x="183" y="108"/>
                </a:cxn>
                <a:cxn ang="0">
                  <a:pos x="177" y="108"/>
                </a:cxn>
                <a:cxn ang="0">
                  <a:pos x="168" y="104"/>
                </a:cxn>
                <a:cxn ang="0">
                  <a:pos x="162" y="102"/>
                </a:cxn>
                <a:cxn ang="0">
                  <a:pos x="154" y="97"/>
                </a:cxn>
                <a:cxn ang="0">
                  <a:pos x="143" y="91"/>
                </a:cxn>
                <a:cxn ang="0">
                  <a:pos x="219" y="85"/>
                </a:cxn>
                <a:cxn ang="0">
                  <a:pos x="213" y="76"/>
                </a:cxn>
                <a:cxn ang="0">
                  <a:pos x="206" y="72"/>
                </a:cxn>
                <a:cxn ang="0">
                  <a:pos x="198" y="68"/>
                </a:cxn>
                <a:cxn ang="0">
                  <a:pos x="188" y="64"/>
                </a:cxn>
                <a:cxn ang="0">
                  <a:pos x="177" y="59"/>
                </a:cxn>
                <a:cxn ang="0">
                  <a:pos x="164" y="57"/>
                </a:cxn>
                <a:cxn ang="0">
                  <a:pos x="149" y="53"/>
                </a:cxn>
                <a:cxn ang="0">
                  <a:pos x="133" y="51"/>
                </a:cxn>
                <a:cxn ang="0">
                  <a:pos x="213" y="36"/>
                </a:cxn>
                <a:cxn ang="0">
                  <a:pos x="202" y="28"/>
                </a:cxn>
                <a:cxn ang="0">
                  <a:pos x="188" y="17"/>
                </a:cxn>
                <a:cxn ang="0">
                  <a:pos x="181" y="13"/>
                </a:cxn>
                <a:cxn ang="0">
                  <a:pos x="173" y="9"/>
                </a:cxn>
                <a:cxn ang="0">
                  <a:pos x="164" y="7"/>
                </a:cxn>
                <a:cxn ang="0">
                  <a:pos x="156" y="5"/>
                </a:cxn>
                <a:cxn ang="0">
                  <a:pos x="145" y="0"/>
                </a:cxn>
                <a:cxn ang="0">
                  <a:pos x="135" y="0"/>
                </a:cxn>
                <a:cxn ang="0">
                  <a:pos x="124" y="0"/>
                </a:cxn>
                <a:cxn ang="0">
                  <a:pos x="116" y="0"/>
                </a:cxn>
                <a:cxn ang="0">
                  <a:pos x="105" y="0"/>
                </a:cxn>
                <a:cxn ang="0">
                  <a:pos x="93" y="4"/>
                </a:cxn>
                <a:cxn ang="0">
                  <a:pos x="82" y="7"/>
                </a:cxn>
                <a:cxn ang="0">
                  <a:pos x="74" y="11"/>
                </a:cxn>
                <a:cxn ang="0">
                  <a:pos x="63" y="5"/>
                </a:cxn>
                <a:cxn ang="0">
                  <a:pos x="53" y="0"/>
                </a:cxn>
                <a:cxn ang="0">
                  <a:pos x="42" y="0"/>
                </a:cxn>
                <a:cxn ang="0">
                  <a:pos x="31" y="4"/>
                </a:cxn>
                <a:cxn ang="0">
                  <a:pos x="21" y="4"/>
                </a:cxn>
                <a:cxn ang="0">
                  <a:pos x="12" y="7"/>
                </a:cxn>
                <a:cxn ang="0">
                  <a:pos x="4" y="13"/>
                </a:cxn>
                <a:cxn ang="0">
                  <a:pos x="0" y="19"/>
                </a:cxn>
                <a:cxn ang="0">
                  <a:pos x="34" y="36"/>
                </a:cxn>
                <a:cxn ang="0">
                  <a:pos x="40" y="135"/>
                </a:cxn>
                <a:cxn ang="0">
                  <a:pos x="48" y="137"/>
                </a:cxn>
                <a:cxn ang="0">
                  <a:pos x="59" y="178"/>
                </a:cxn>
                <a:cxn ang="0">
                  <a:pos x="109" y="171"/>
                </a:cxn>
                <a:cxn ang="0">
                  <a:pos x="107" y="441"/>
                </a:cxn>
                <a:cxn ang="0">
                  <a:pos x="221" y="306"/>
                </a:cxn>
                <a:cxn ang="0">
                  <a:pos x="166" y="135"/>
                </a:cxn>
                <a:cxn ang="0">
                  <a:pos x="166" y="135"/>
                </a:cxn>
              </a:cxnLst>
              <a:rect l="0" t="0" r="r" b="b"/>
              <a:pathLst>
                <a:path w="221" h="441">
                  <a:moveTo>
                    <a:pt x="166" y="135"/>
                  </a:moveTo>
                  <a:lnTo>
                    <a:pt x="207" y="125"/>
                  </a:lnTo>
                  <a:lnTo>
                    <a:pt x="198" y="116"/>
                  </a:lnTo>
                  <a:lnTo>
                    <a:pt x="188" y="112"/>
                  </a:lnTo>
                  <a:lnTo>
                    <a:pt x="183" y="108"/>
                  </a:lnTo>
                  <a:lnTo>
                    <a:pt x="177" y="108"/>
                  </a:lnTo>
                  <a:lnTo>
                    <a:pt x="168" y="104"/>
                  </a:lnTo>
                  <a:lnTo>
                    <a:pt x="162" y="102"/>
                  </a:lnTo>
                  <a:lnTo>
                    <a:pt x="154" y="97"/>
                  </a:lnTo>
                  <a:lnTo>
                    <a:pt x="143" y="91"/>
                  </a:lnTo>
                  <a:lnTo>
                    <a:pt x="219" y="85"/>
                  </a:lnTo>
                  <a:lnTo>
                    <a:pt x="213" y="76"/>
                  </a:lnTo>
                  <a:lnTo>
                    <a:pt x="206" y="72"/>
                  </a:lnTo>
                  <a:lnTo>
                    <a:pt x="198" y="68"/>
                  </a:lnTo>
                  <a:lnTo>
                    <a:pt x="188" y="64"/>
                  </a:lnTo>
                  <a:lnTo>
                    <a:pt x="177" y="59"/>
                  </a:lnTo>
                  <a:lnTo>
                    <a:pt x="164" y="57"/>
                  </a:lnTo>
                  <a:lnTo>
                    <a:pt x="149" y="53"/>
                  </a:lnTo>
                  <a:lnTo>
                    <a:pt x="133" y="51"/>
                  </a:lnTo>
                  <a:lnTo>
                    <a:pt x="213" y="36"/>
                  </a:lnTo>
                  <a:lnTo>
                    <a:pt x="202" y="28"/>
                  </a:lnTo>
                  <a:lnTo>
                    <a:pt x="188" y="17"/>
                  </a:lnTo>
                  <a:lnTo>
                    <a:pt x="181" y="13"/>
                  </a:lnTo>
                  <a:lnTo>
                    <a:pt x="173" y="9"/>
                  </a:lnTo>
                  <a:lnTo>
                    <a:pt x="164" y="7"/>
                  </a:lnTo>
                  <a:lnTo>
                    <a:pt x="156" y="5"/>
                  </a:lnTo>
                  <a:lnTo>
                    <a:pt x="145" y="0"/>
                  </a:lnTo>
                  <a:lnTo>
                    <a:pt x="135" y="0"/>
                  </a:lnTo>
                  <a:lnTo>
                    <a:pt x="124" y="0"/>
                  </a:lnTo>
                  <a:lnTo>
                    <a:pt x="116" y="0"/>
                  </a:lnTo>
                  <a:lnTo>
                    <a:pt x="105" y="0"/>
                  </a:lnTo>
                  <a:lnTo>
                    <a:pt x="93" y="4"/>
                  </a:lnTo>
                  <a:lnTo>
                    <a:pt x="82" y="7"/>
                  </a:lnTo>
                  <a:lnTo>
                    <a:pt x="74" y="11"/>
                  </a:lnTo>
                  <a:lnTo>
                    <a:pt x="63" y="5"/>
                  </a:lnTo>
                  <a:lnTo>
                    <a:pt x="53" y="0"/>
                  </a:lnTo>
                  <a:lnTo>
                    <a:pt x="42" y="0"/>
                  </a:lnTo>
                  <a:lnTo>
                    <a:pt x="31" y="4"/>
                  </a:lnTo>
                  <a:lnTo>
                    <a:pt x="21" y="4"/>
                  </a:lnTo>
                  <a:lnTo>
                    <a:pt x="12" y="7"/>
                  </a:lnTo>
                  <a:lnTo>
                    <a:pt x="4" y="13"/>
                  </a:lnTo>
                  <a:lnTo>
                    <a:pt x="0" y="19"/>
                  </a:lnTo>
                  <a:lnTo>
                    <a:pt x="34" y="36"/>
                  </a:lnTo>
                  <a:lnTo>
                    <a:pt x="40" y="135"/>
                  </a:lnTo>
                  <a:lnTo>
                    <a:pt x="48" y="137"/>
                  </a:lnTo>
                  <a:lnTo>
                    <a:pt x="59" y="178"/>
                  </a:lnTo>
                  <a:lnTo>
                    <a:pt x="109" y="171"/>
                  </a:lnTo>
                  <a:lnTo>
                    <a:pt x="107" y="441"/>
                  </a:lnTo>
                  <a:lnTo>
                    <a:pt x="221" y="306"/>
                  </a:lnTo>
                  <a:lnTo>
                    <a:pt x="166" y="135"/>
                  </a:lnTo>
                  <a:lnTo>
                    <a:pt x="166" y="1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5272" y="648"/>
              <a:ext cx="174" cy="284"/>
            </a:xfrm>
            <a:custGeom>
              <a:avLst/>
              <a:gdLst/>
              <a:ahLst/>
              <a:cxnLst>
                <a:cxn ang="0">
                  <a:pos x="332" y="375"/>
                </a:cxn>
                <a:cxn ang="0">
                  <a:pos x="15" y="569"/>
                </a:cxn>
                <a:cxn ang="0">
                  <a:pos x="26" y="567"/>
                </a:cxn>
                <a:cxn ang="0">
                  <a:pos x="40" y="563"/>
                </a:cxn>
                <a:cxn ang="0">
                  <a:pos x="60" y="561"/>
                </a:cxn>
                <a:cxn ang="0">
                  <a:pos x="83" y="554"/>
                </a:cxn>
                <a:cxn ang="0">
                  <a:pos x="112" y="550"/>
                </a:cxn>
                <a:cxn ang="0">
                  <a:pos x="138" y="540"/>
                </a:cxn>
                <a:cxn ang="0">
                  <a:pos x="169" y="533"/>
                </a:cxn>
                <a:cxn ang="0">
                  <a:pos x="197" y="519"/>
                </a:cxn>
                <a:cxn ang="0">
                  <a:pos x="228" y="506"/>
                </a:cxn>
                <a:cxn ang="0">
                  <a:pos x="254" y="489"/>
                </a:cxn>
                <a:cxn ang="0">
                  <a:pos x="281" y="472"/>
                </a:cxn>
                <a:cxn ang="0">
                  <a:pos x="302" y="449"/>
                </a:cxn>
                <a:cxn ang="0">
                  <a:pos x="325" y="428"/>
                </a:cxn>
                <a:cxn ang="0">
                  <a:pos x="336" y="402"/>
                </a:cxn>
                <a:cxn ang="0">
                  <a:pos x="347" y="373"/>
                </a:cxn>
                <a:cxn ang="0">
                  <a:pos x="347" y="345"/>
                </a:cxn>
                <a:cxn ang="0">
                  <a:pos x="340" y="314"/>
                </a:cxn>
                <a:cxn ang="0">
                  <a:pos x="327" y="284"/>
                </a:cxn>
                <a:cxn ang="0">
                  <a:pos x="308" y="253"/>
                </a:cxn>
                <a:cxn ang="0">
                  <a:pos x="287" y="219"/>
                </a:cxn>
                <a:cxn ang="0">
                  <a:pos x="258" y="191"/>
                </a:cxn>
                <a:cxn ang="0">
                  <a:pos x="230" y="158"/>
                </a:cxn>
                <a:cxn ang="0">
                  <a:pos x="199" y="132"/>
                </a:cxn>
                <a:cxn ang="0">
                  <a:pos x="169" y="105"/>
                </a:cxn>
                <a:cxn ang="0">
                  <a:pos x="138" y="78"/>
                </a:cxn>
                <a:cxn ang="0">
                  <a:pos x="112" y="56"/>
                </a:cxn>
                <a:cxn ang="0">
                  <a:pos x="89" y="38"/>
                </a:cxn>
                <a:cxn ang="0">
                  <a:pos x="68" y="21"/>
                </a:cxn>
                <a:cxn ang="0">
                  <a:pos x="51" y="12"/>
                </a:cxn>
                <a:cxn ang="0">
                  <a:pos x="38" y="0"/>
                </a:cxn>
                <a:cxn ang="0">
                  <a:pos x="43" y="18"/>
                </a:cxn>
              </a:cxnLst>
              <a:rect l="0" t="0" r="r" b="b"/>
              <a:pathLst>
                <a:path w="347" h="569">
                  <a:moveTo>
                    <a:pt x="43" y="18"/>
                  </a:moveTo>
                  <a:lnTo>
                    <a:pt x="332" y="375"/>
                  </a:lnTo>
                  <a:lnTo>
                    <a:pt x="0" y="563"/>
                  </a:lnTo>
                  <a:lnTo>
                    <a:pt x="15" y="569"/>
                  </a:lnTo>
                  <a:lnTo>
                    <a:pt x="17" y="567"/>
                  </a:lnTo>
                  <a:lnTo>
                    <a:pt x="26" y="567"/>
                  </a:lnTo>
                  <a:lnTo>
                    <a:pt x="32" y="565"/>
                  </a:lnTo>
                  <a:lnTo>
                    <a:pt x="40" y="563"/>
                  </a:lnTo>
                  <a:lnTo>
                    <a:pt x="51" y="563"/>
                  </a:lnTo>
                  <a:lnTo>
                    <a:pt x="60" y="561"/>
                  </a:lnTo>
                  <a:lnTo>
                    <a:pt x="72" y="556"/>
                  </a:lnTo>
                  <a:lnTo>
                    <a:pt x="83" y="554"/>
                  </a:lnTo>
                  <a:lnTo>
                    <a:pt x="97" y="552"/>
                  </a:lnTo>
                  <a:lnTo>
                    <a:pt x="112" y="550"/>
                  </a:lnTo>
                  <a:lnTo>
                    <a:pt x="123" y="546"/>
                  </a:lnTo>
                  <a:lnTo>
                    <a:pt x="138" y="540"/>
                  </a:lnTo>
                  <a:lnTo>
                    <a:pt x="154" y="535"/>
                  </a:lnTo>
                  <a:lnTo>
                    <a:pt x="169" y="533"/>
                  </a:lnTo>
                  <a:lnTo>
                    <a:pt x="182" y="525"/>
                  </a:lnTo>
                  <a:lnTo>
                    <a:pt x="197" y="519"/>
                  </a:lnTo>
                  <a:lnTo>
                    <a:pt x="212" y="512"/>
                  </a:lnTo>
                  <a:lnTo>
                    <a:pt x="228" y="506"/>
                  </a:lnTo>
                  <a:lnTo>
                    <a:pt x="239" y="495"/>
                  </a:lnTo>
                  <a:lnTo>
                    <a:pt x="254" y="489"/>
                  </a:lnTo>
                  <a:lnTo>
                    <a:pt x="270" y="479"/>
                  </a:lnTo>
                  <a:lnTo>
                    <a:pt x="281" y="472"/>
                  </a:lnTo>
                  <a:lnTo>
                    <a:pt x="292" y="462"/>
                  </a:lnTo>
                  <a:lnTo>
                    <a:pt x="302" y="449"/>
                  </a:lnTo>
                  <a:lnTo>
                    <a:pt x="313" y="438"/>
                  </a:lnTo>
                  <a:lnTo>
                    <a:pt x="325" y="428"/>
                  </a:lnTo>
                  <a:lnTo>
                    <a:pt x="330" y="413"/>
                  </a:lnTo>
                  <a:lnTo>
                    <a:pt x="336" y="402"/>
                  </a:lnTo>
                  <a:lnTo>
                    <a:pt x="340" y="388"/>
                  </a:lnTo>
                  <a:lnTo>
                    <a:pt x="347" y="373"/>
                  </a:lnTo>
                  <a:lnTo>
                    <a:pt x="347" y="358"/>
                  </a:lnTo>
                  <a:lnTo>
                    <a:pt x="347" y="345"/>
                  </a:lnTo>
                  <a:lnTo>
                    <a:pt x="342" y="329"/>
                  </a:lnTo>
                  <a:lnTo>
                    <a:pt x="340" y="314"/>
                  </a:lnTo>
                  <a:lnTo>
                    <a:pt x="334" y="297"/>
                  </a:lnTo>
                  <a:lnTo>
                    <a:pt x="327" y="284"/>
                  </a:lnTo>
                  <a:lnTo>
                    <a:pt x="317" y="267"/>
                  </a:lnTo>
                  <a:lnTo>
                    <a:pt x="308" y="253"/>
                  </a:lnTo>
                  <a:lnTo>
                    <a:pt x="296" y="236"/>
                  </a:lnTo>
                  <a:lnTo>
                    <a:pt x="287" y="219"/>
                  </a:lnTo>
                  <a:lnTo>
                    <a:pt x="271" y="204"/>
                  </a:lnTo>
                  <a:lnTo>
                    <a:pt x="258" y="191"/>
                  </a:lnTo>
                  <a:lnTo>
                    <a:pt x="243" y="173"/>
                  </a:lnTo>
                  <a:lnTo>
                    <a:pt x="230" y="158"/>
                  </a:lnTo>
                  <a:lnTo>
                    <a:pt x="214" y="147"/>
                  </a:lnTo>
                  <a:lnTo>
                    <a:pt x="199" y="132"/>
                  </a:lnTo>
                  <a:lnTo>
                    <a:pt x="184" y="118"/>
                  </a:lnTo>
                  <a:lnTo>
                    <a:pt x="169" y="105"/>
                  </a:lnTo>
                  <a:lnTo>
                    <a:pt x="154" y="90"/>
                  </a:lnTo>
                  <a:lnTo>
                    <a:pt x="138" y="78"/>
                  </a:lnTo>
                  <a:lnTo>
                    <a:pt x="123" y="67"/>
                  </a:lnTo>
                  <a:lnTo>
                    <a:pt x="112" y="56"/>
                  </a:lnTo>
                  <a:lnTo>
                    <a:pt x="98" y="46"/>
                  </a:lnTo>
                  <a:lnTo>
                    <a:pt x="89" y="38"/>
                  </a:lnTo>
                  <a:lnTo>
                    <a:pt x="76" y="29"/>
                  </a:lnTo>
                  <a:lnTo>
                    <a:pt x="68" y="21"/>
                  </a:lnTo>
                  <a:lnTo>
                    <a:pt x="57" y="16"/>
                  </a:lnTo>
                  <a:lnTo>
                    <a:pt x="51" y="12"/>
                  </a:lnTo>
                  <a:lnTo>
                    <a:pt x="40" y="2"/>
                  </a:lnTo>
                  <a:lnTo>
                    <a:pt x="38" y="0"/>
                  </a:lnTo>
                  <a:lnTo>
                    <a:pt x="43" y="18"/>
                  </a:lnTo>
                  <a:lnTo>
                    <a:pt x="43" y="18"/>
                  </a:lnTo>
                  <a:close/>
                </a:path>
              </a:pathLst>
            </a:custGeom>
            <a:solidFill>
              <a:srgbClr val="4047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3819" y="851"/>
              <a:ext cx="1478" cy="229"/>
            </a:xfrm>
            <a:custGeom>
              <a:avLst/>
              <a:gdLst/>
              <a:ahLst/>
              <a:cxnLst>
                <a:cxn ang="0">
                  <a:pos x="2950" y="445"/>
                </a:cxn>
                <a:cxn ang="0">
                  <a:pos x="2950" y="432"/>
                </a:cxn>
                <a:cxn ang="0">
                  <a:pos x="2952" y="418"/>
                </a:cxn>
                <a:cxn ang="0">
                  <a:pos x="2952" y="403"/>
                </a:cxn>
                <a:cxn ang="0">
                  <a:pos x="2956" y="394"/>
                </a:cxn>
                <a:cxn ang="0">
                  <a:pos x="2956" y="380"/>
                </a:cxn>
                <a:cxn ang="0">
                  <a:pos x="2956" y="371"/>
                </a:cxn>
                <a:cxn ang="0">
                  <a:pos x="2956" y="360"/>
                </a:cxn>
                <a:cxn ang="0">
                  <a:pos x="2956" y="352"/>
                </a:cxn>
                <a:cxn ang="0">
                  <a:pos x="2950" y="341"/>
                </a:cxn>
                <a:cxn ang="0">
                  <a:pos x="2950" y="331"/>
                </a:cxn>
                <a:cxn ang="0">
                  <a:pos x="2948" y="322"/>
                </a:cxn>
                <a:cxn ang="0">
                  <a:pos x="2947" y="314"/>
                </a:cxn>
                <a:cxn ang="0">
                  <a:pos x="2943" y="297"/>
                </a:cxn>
                <a:cxn ang="0">
                  <a:pos x="2939" y="283"/>
                </a:cxn>
                <a:cxn ang="0">
                  <a:pos x="2928" y="272"/>
                </a:cxn>
                <a:cxn ang="0">
                  <a:pos x="2922" y="261"/>
                </a:cxn>
                <a:cxn ang="0">
                  <a:pos x="2910" y="251"/>
                </a:cxn>
                <a:cxn ang="0">
                  <a:pos x="2905" y="244"/>
                </a:cxn>
                <a:cxn ang="0">
                  <a:pos x="2893" y="236"/>
                </a:cxn>
                <a:cxn ang="0">
                  <a:pos x="2884" y="232"/>
                </a:cxn>
                <a:cxn ang="0">
                  <a:pos x="2872" y="226"/>
                </a:cxn>
                <a:cxn ang="0">
                  <a:pos x="2863" y="225"/>
                </a:cxn>
                <a:cxn ang="0">
                  <a:pos x="1698" y="42"/>
                </a:cxn>
                <a:cxn ang="0">
                  <a:pos x="375" y="48"/>
                </a:cxn>
                <a:cxn ang="0">
                  <a:pos x="188" y="14"/>
                </a:cxn>
                <a:cxn ang="0">
                  <a:pos x="0" y="0"/>
                </a:cxn>
                <a:cxn ang="0">
                  <a:pos x="31" y="19"/>
                </a:cxn>
                <a:cxn ang="0">
                  <a:pos x="399" y="80"/>
                </a:cxn>
                <a:cxn ang="0">
                  <a:pos x="1717" y="76"/>
                </a:cxn>
                <a:cxn ang="0">
                  <a:pos x="2817" y="251"/>
                </a:cxn>
                <a:cxn ang="0">
                  <a:pos x="2831" y="257"/>
                </a:cxn>
                <a:cxn ang="0">
                  <a:pos x="2846" y="264"/>
                </a:cxn>
                <a:cxn ang="0">
                  <a:pos x="2857" y="272"/>
                </a:cxn>
                <a:cxn ang="0">
                  <a:pos x="2867" y="280"/>
                </a:cxn>
                <a:cxn ang="0">
                  <a:pos x="2878" y="289"/>
                </a:cxn>
                <a:cxn ang="0">
                  <a:pos x="2888" y="297"/>
                </a:cxn>
                <a:cxn ang="0">
                  <a:pos x="2897" y="304"/>
                </a:cxn>
                <a:cxn ang="0">
                  <a:pos x="2903" y="318"/>
                </a:cxn>
                <a:cxn ang="0">
                  <a:pos x="2907" y="329"/>
                </a:cxn>
                <a:cxn ang="0">
                  <a:pos x="2910" y="341"/>
                </a:cxn>
                <a:cxn ang="0">
                  <a:pos x="2910" y="346"/>
                </a:cxn>
                <a:cxn ang="0">
                  <a:pos x="2912" y="356"/>
                </a:cxn>
                <a:cxn ang="0">
                  <a:pos x="2916" y="363"/>
                </a:cxn>
                <a:cxn ang="0">
                  <a:pos x="2918" y="373"/>
                </a:cxn>
                <a:cxn ang="0">
                  <a:pos x="2918" y="380"/>
                </a:cxn>
                <a:cxn ang="0">
                  <a:pos x="2918" y="390"/>
                </a:cxn>
                <a:cxn ang="0">
                  <a:pos x="2918" y="398"/>
                </a:cxn>
                <a:cxn ang="0">
                  <a:pos x="2918" y="411"/>
                </a:cxn>
                <a:cxn ang="0">
                  <a:pos x="2916" y="420"/>
                </a:cxn>
                <a:cxn ang="0">
                  <a:pos x="2916" y="432"/>
                </a:cxn>
                <a:cxn ang="0">
                  <a:pos x="2912" y="443"/>
                </a:cxn>
                <a:cxn ang="0">
                  <a:pos x="2912" y="458"/>
                </a:cxn>
                <a:cxn ang="0">
                  <a:pos x="2950" y="445"/>
                </a:cxn>
                <a:cxn ang="0">
                  <a:pos x="2950" y="445"/>
                </a:cxn>
              </a:cxnLst>
              <a:rect l="0" t="0" r="r" b="b"/>
              <a:pathLst>
                <a:path w="2956" h="458">
                  <a:moveTo>
                    <a:pt x="2950" y="445"/>
                  </a:moveTo>
                  <a:lnTo>
                    <a:pt x="2950" y="432"/>
                  </a:lnTo>
                  <a:lnTo>
                    <a:pt x="2952" y="418"/>
                  </a:lnTo>
                  <a:lnTo>
                    <a:pt x="2952" y="403"/>
                  </a:lnTo>
                  <a:lnTo>
                    <a:pt x="2956" y="394"/>
                  </a:lnTo>
                  <a:lnTo>
                    <a:pt x="2956" y="380"/>
                  </a:lnTo>
                  <a:lnTo>
                    <a:pt x="2956" y="371"/>
                  </a:lnTo>
                  <a:lnTo>
                    <a:pt x="2956" y="360"/>
                  </a:lnTo>
                  <a:lnTo>
                    <a:pt x="2956" y="352"/>
                  </a:lnTo>
                  <a:lnTo>
                    <a:pt x="2950" y="341"/>
                  </a:lnTo>
                  <a:lnTo>
                    <a:pt x="2950" y="331"/>
                  </a:lnTo>
                  <a:lnTo>
                    <a:pt x="2948" y="322"/>
                  </a:lnTo>
                  <a:lnTo>
                    <a:pt x="2947" y="314"/>
                  </a:lnTo>
                  <a:lnTo>
                    <a:pt x="2943" y="297"/>
                  </a:lnTo>
                  <a:lnTo>
                    <a:pt x="2939" y="283"/>
                  </a:lnTo>
                  <a:lnTo>
                    <a:pt x="2928" y="272"/>
                  </a:lnTo>
                  <a:lnTo>
                    <a:pt x="2922" y="261"/>
                  </a:lnTo>
                  <a:lnTo>
                    <a:pt x="2910" y="251"/>
                  </a:lnTo>
                  <a:lnTo>
                    <a:pt x="2905" y="244"/>
                  </a:lnTo>
                  <a:lnTo>
                    <a:pt x="2893" y="236"/>
                  </a:lnTo>
                  <a:lnTo>
                    <a:pt x="2884" y="232"/>
                  </a:lnTo>
                  <a:lnTo>
                    <a:pt x="2872" y="226"/>
                  </a:lnTo>
                  <a:lnTo>
                    <a:pt x="2863" y="225"/>
                  </a:lnTo>
                  <a:lnTo>
                    <a:pt x="1698" y="42"/>
                  </a:lnTo>
                  <a:lnTo>
                    <a:pt x="375" y="48"/>
                  </a:lnTo>
                  <a:lnTo>
                    <a:pt x="188" y="14"/>
                  </a:lnTo>
                  <a:lnTo>
                    <a:pt x="0" y="0"/>
                  </a:lnTo>
                  <a:lnTo>
                    <a:pt x="31" y="19"/>
                  </a:lnTo>
                  <a:lnTo>
                    <a:pt x="399" y="80"/>
                  </a:lnTo>
                  <a:lnTo>
                    <a:pt x="1717" y="76"/>
                  </a:lnTo>
                  <a:lnTo>
                    <a:pt x="2817" y="251"/>
                  </a:lnTo>
                  <a:lnTo>
                    <a:pt x="2831" y="257"/>
                  </a:lnTo>
                  <a:lnTo>
                    <a:pt x="2846" y="264"/>
                  </a:lnTo>
                  <a:lnTo>
                    <a:pt x="2857" y="272"/>
                  </a:lnTo>
                  <a:lnTo>
                    <a:pt x="2867" y="280"/>
                  </a:lnTo>
                  <a:lnTo>
                    <a:pt x="2878" y="289"/>
                  </a:lnTo>
                  <a:lnTo>
                    <a:pt x="2888" y="297"/>
                  </a:lnTo>
                  <a:lnTo>
                    <a:pt x="2897" y="304"/>
                  </a:lnTo>
                  <a:lnTo>
                    <a:pt x="2903" y="318"/>
                  </a:lnTo>
                  <a:lnTo>
                    <a:pt x="2907" y="329"/>
                  </a:lnTo>
                  <a:lnTo>
                    <a:pt x="2910" y="341"/>
                  </a:lnTo>
                  <a:lnTo>
                    <a:pt x="2910" y="346"/>
                  </a:lnTo>
                  <a:lnTo>
                    <a:pt x="2912" y="356"/>
                  </a:lnTo>
                  <a:lnTo>
                    <a:pt x="2916" y="363"/>
                  </a:lnTo>
                  <a:lnTo>
                    <a:pt x="2918" y="373"/>
                  </a:lnTo>
                  <a:lnTo>
                    <a:pt x="2918" y="380"/>
                  </a:lnTo>
                  <a:lnTo>
                    <a:pt x="2918" y="390"/>
                  </a:lnTo>
                  <a:lnTo>
                    <a:pt x="2918" y="398"/>
                  </a:lnTo>
                  <a:lnTo>
                    <a:pt x="2918" y="411"/>
                  </a:lnTo>
                  <a:lnTo>
                    <a:pt x="2916" y="420"/>
                  </a:lnTo>
                  <a:lnTo>
                    <a:pt x="2916" y="432"/>
                  </a:lnTo>
                  <a:lnTo>
                    <a:pt x="2912" y="443"/>
                  </a:lnTo>
                  <a:lnTo>
                    <a:pt x="2912" y="458"/>
                  </a:lnTo>
                  <a:lnTo>
                    <a:pt x="2950" y="445"/>
                  </a:lnTo>
                  <a:lnTo>
                    <a:pt x="2950" y="44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620" y="862"/>
              <a:ext cx="82" cy="40"/>
            </a:xfrm>
            <a:custGeom>
              <a:avLst/>
              <a:gdLst/>
              <a:ahLst/>
              <a:cxnLst>
                <a:cxn ang="0">
                  <a:pos x="140" y="69"/>
                </a:cxn>
                <a:cxn ang="0">
                  <a:pos x="81" y="82"/>
                </a:cxn>
                <a:cxn ang="0">
                  <a:pos x="0" y="51"/>
                </a:cxn>
                <a:cxn ang="0">
                  <a:pos x="62" y="0"/>
                </a:cxn>
                <a:cxn ang="0">
                  <a:pos x="165" y="32"/>
                </a:cxn>
                <a:cxn ang="0">
                  <a:pos x="140" y="69"/>
                </a:cxn>
                <a:cxn ang="0">
                  <a:pos x="140" y="69"/>
                </a:cxn>
              </a:cxnLst>
              <a:rect l="0" t="0" r="r" b="b"/>
              <a:pathLst>
                <a:path w="165" h="82">
                  <a:moveTo>
                    <a:pt x="140" y="69"/>
                  </a:moveTo>
                  <a:lnTo>
                    <a:pt x="81" y="82"/>
                  </a:lnTo>
                  <a:lnTo>
                    <a:pt x="0" y="51"/>
                  </a:lnTo>
                  <a:lnTo>
                    <a:pt x="62" y="0"/>
                  </a:lnTo>
                  <a:lnTo>
                    <a:pt x="165" y="32"/>
                  </a:lnTo>
                  <a:lnTo>
                    <a:pt x="140" y="69"/>
                  </a:lnTo>
                  <a:lnTo>
                    <a:pt x="140" y="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5191" y="949"/>
              <a:ext cx="78" cy="39"/>
            </a:xfrm>
            <a:custGeom>
              <a:avLst/>
              <a:gdLst/>
              <a:ahLst/>
              <a:cxnLst>
                <a:cxn ang="0">
                  <a:pos x="78" y="0"/>
                </a:cxn>
                <a:cxn ang="0">
                  <a:pos x="0" y="30"/>
                </a:cxn>
                <a:cxn ang="0">
                  <a:pos x="13" y="70"/>
                </a:cxn>
                <a:cxn ang="0">
                  <a:pos x="78" y="78"/>
                </a:cxn>
                <a:cxn ang="0">
                  <a:pos x="156" y="10"/>
                </a:cxn>
                <a:cxn ang="0">
                  <a:pos x="78" y="0"/>
                </a:cxn>
                <a:cxn ang="0">
                  <a:pos x="78" y="0"/>
                </a:cxn>
              </a:cxnLst>
              <a:rect l="0" t="0" r="r" b="b"/>
              <a:pathLst>
                <a:path w="156" h="78">
                  <a:moveTo>
                    <a:pt x="78" y="0"/>
                  </a:moveTo>
                  <a:lnTo>
                    <a:pt x="0" y="30"/>
                  </a:lnTo>
                  <a:lnTo>
                    <a:pt x="13" y="70"/>
                  </a:lnTo>
                  <a:lnTo>
                    <a:pt x="78" y="78"/>
                  </a:lnTo>
                  <a:lnTo>
                    <a:pt x="156" y="10"/>
                  </a:lnTo>
                  <a:lnTo>
                    <a:pt x="78" y="0"/>
                  </a:lnTo>
                  <a:lnTo>
                    <a:pt x="7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3941" y="849"/>
              <a:ext cx="106" cy="47"/>
            </a:xfrm>
            <a:custGeom>
              <a:avLst/>
              <a:gdLst/>
              <a:ahLst/>
              <a:cxnLst>
                <a:cxn ang="0">
                  <a:pos x="0" y="0"/>
                </a:cxn>
                <a:cxn ang="0">
                  <a:pos x="152" y="14"/>
                </a:cxn>
                <a:cxn ang="0">
                  <a:pos x="211" y="84"/>
                </a:cxn>
                <a:cxn ang="0">
                  <a:pos x="209" y="84"/>
                </a:cxn>
                <a:cxn ang="0">
                  <a:pos x="206" y="86"/>
                </a:cxn>
                <a:cxn ang="0">
                  <a:pos x="198" y="88"/>
                </a:cxn>
                <a:cxn ang="0">
                  <a:pos x="189" y="92"/>
                </a:cxn>
                <a:cxn ang="0">
                  <a:pos x="175" y="92"/>
                </a:cxn>
                <a:cxn ang="0">
                  <a:pos x="160" y="94"/>
                </a:cxn>
                <a:cxn ang="0">
                  <a:pos x="152" y="92"/>
                </a:cxn>
                <a:cxn ang="0">
                  <a:pos x="141" y="92"/>
                </a:cxn>
                <a:cxn ang="0">
                  <a:pos x="132" y="92"/>
                </a:cxn>
                <a:cxn ang="0">
                  <a:pos x="122" y="90"/>
                </a:cxn>
                <a:cxn ang="0">
                  <a:pos x="111" y="84"/>
                </a:cxn>
                <a:cxn ang="0">
                  <a:pos x="99" y="80"/>
                </a:cxn>
                <a:cxn ang="0">
                  <a:pos x="88" y="73"/>
                </a:cxn>
                <a:cxn ang="0">
                  <a:pos x="76" y="67"/>
                </a:cxn>
                <a:cxn ang="0">
                  <a:pos x="67" y="59"/>
                </a:cxn>
                <a:cxn ang="0">
                  <a:pos x="55" y="52"/>
                </a:cxn>
                <a:cxn ang="0">
                  <a:pos x="48" y="44"/>
                </a:cxn>
                <a:cxn ang="0">
                  <a:pos x="38" y="38"/>
                </a:cxn>
                <a:cxn ang="0">
                  <a:pos x="31" y="29"/>
                </a:cxn>
                <a:cxn ang="0">
                  <a:pos x="21" y="21"/>
                </a:cxn>
                <a:cxn ang="0">
                  <a:pos x="14" y="14"/>
                </a:cxn>
                <a:cxn ang="0">
                  <a:pos x="10" y="10"/>
                </a:cxn>
                <a:cxn ang="0">
                  <a:pos x="0" y="2"/>
                </a:cxn>
                <a:cxn ang="0">
                  <a:pos x="0" y="0"/>
                </a:cxn>
                <a:cxn ang="0">
                  <a:pos x="0" y="0"/>
                </a:cxn>
              </a:cxnLst>
              <a:rect l="0" t="0" r="r" b="b"/>
              <a:pathLst>
                <a:path w="211" h="94">
                  <a:moveTo>
                    <a:pt x="0" y="0"/>
                  </a:moveTo>
                  <a:lnTo>
                    <a:pt x="152" y="14"/>
                  </a:lnTo>
                  <a:lnTo>
                    <a:pt x="211" y="84"/>
                  </a:lnTo>
                  <a:lnTo>
                    <a:pt x="209" y="84"/>
                  </a:lnTo>
                  <a:lnTo>
                    <a:pt x="206" y="86"/>
                  </a:lnTo>
                  <a:lnTo>
                    <a:pt x="198" y="88"/>
                  </a:lnTo>
                  <a:lnTo>
                    <a:pt x="189" y="92"/>
                  </a:lnTo>
                  <a:lnTo>
                    <a:pt x="175" y="92"/>
                  </a:lnTo>
                  <a:lnTo>
                    <a:pt x="160" y="94"/>
                  </a:lnTo>
                  <a:lnTo>
                    <a:pt x="152" y="92"/>
                  </a:lnTo>
                  <a:lnTo>
                    <a:pt x="141" y="92"/>
                  </a:lnTo>
                  <a:lnTo>
                    <a:pt x="132" y="92"/>
                  </a:lnTo>
                  <a:lnTo>
                    <a:pt x="122" y="90"/>
                  </a:lnTo>
                  <a:lnTo>
                    <a:pt x="111" y="84"/>
                  </a:lnTo>
                  <a:lnTo>
                    <a:pt x="99" y="80"/>
                  </a:lnTo>
                  <a:lnTo>
                    <a:pt x="88" y="73"/>
                  </a:lnTo>
                  <a:lnTo>
                    <a:pt x="76" y="67"/>
                  </a:lnTo>
                  <a:lnTo>
                    <a:pt x="67" y="59"/>
                  </a:lnTo>
                  <a:lnTo>
                    <a:pt x="55" y="52"/>
                  </a:lnTo>
                  <a:lnTo>
                    <a:pt x="48" y="44"/>
                  </a:lnTo>
                  <a:lnTo>
                    <a:pt x="38" y="38"/>
                  </a:lnTo>
                  <a:lnTo>
                    <a:pt x="31" y="29"/>
                  </a:lnTo>
                  <a:lnTo>
                    <a:pt x="21" y="21"/>
                  </a:lnTo>
                  <a:lnTo>
                    <a:pt x="14" y="14"/>
                  </a:lnTo>
                  <a:lnTo>
                    <a:pt x="10" y="10"/>
                  </a:lnTo>
                  <a:lnTo>
                    <a:pt x="0" y="2"/>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3552" y="828"/>
              <a:ext cx="84" cy="150"/>
            </a:xfrm>
            <a:custGeom>
              <a:avLst/>
              <a:gdLst/>
              <a:ahLst/>
              <a:cxnLst>
                <a:cxn ang="0">
                  <a:pos x="152" y="0"/>
                </a:cxn>
                <a:cxn ang="0">
                  <a:pos x="148" y="0"/>
                </a:cxn>
                <a:cxn ang="0">
                  <a:pos x="144" y="3"/>
                </a:cxn>
                <a:cxn ang="0">
                  <a:pos x="139" y="11"/>
                </a:cxn>
                <a:cxn ang="0">
                  <a:pos x="129" y="24"/>
                </a:cxn>
                <a:cxn ang="0">
                  <a:pos x="118" y="36"/>
                </a:cxn>
                <a:cxn ang="0">
                  <a:pos x="105" y="53"/>
                </a:cxn>
                <a:cxn ang="0">
                  <a:pos x="99" y="62"/>
                </a:cxn>
                <a:cxn ang="0">
                  <a:pos x="91" y="72"/>
                </a:cxn>
                <a:cxn ang="0">
                  <a:pos x="86" y="81"/>
                </a:cxn>
                <a:cxn ang="0">
                  <a:pos x="80" y="93"/>
                </a:cxn>
                <a:cxn ang="0">
                  <a:pos x="70" y="102"/>
                </a:cxn>
                <a:cxn ang="0">
                  <a:pos x="65" y="114"/>
                </a:cxn>
                <a:cxn ang="0">
                  <a:pos x="57" y="125"/>
                </a:cxn>
                <a:cxn ang="0">
                  <a:pos x="49" y="138"/>
                </a:cxn>
                <a:cxn ang="0">
                  <a:pos x="42" y="150"/>
                </a:cxn>
                <a:cxn ang="0">
                  <a:pos x="38" y="161"/>
                </a:cxn>
                <a:cxn ang="0">
                  <a:pos x="30" y="176"/>
                </a:cxn>
                <a:cxn ang="0">
                  <a:pos x="27" y="190"/>
                </a:cxn>
                <a:cxn ang="0">
                  <a:pos x="21" y="201"/>
                </a:cxn>
                <a:cxn ang="0">
                  <a:pos x="13" y="216"/>
                </a:cxn>
                <a:cxn ang="0">
                  <a:pos x="10" y="228"/>
                </a:cxn>
                <a:cxn ang="0">
                  <a:pos x="8" y="243"/>
                </a:cxn>
                <a:cxn ang="0">
                  <a:pos x="4" y="258"/>
                </a:cxn>
                <a:cxn ang="0">
                  <a:pos x="2" y="270"/>
                </a:cxn>
                <a:cxn ang="0">
                  <a:pos x="0" y="285"/>
                </a:cxn>
                <a:cxn ang="0">
                  <a:pos x="0" y="300"/>
                </a:cxn>
                <a:cxn ang="0">
                  <a:pos x="30" y="300"/>
                </a:cxn>
                <a:cxn ang="0">
                  <a:pos x="30" y="296"/>
                </a:cxn>
                <a:cxn ang="0">
                  <a:pos x="32" y="289"/>
                </a:cxn>
                <a:cxn ang="0">
                  <a:pos x="38" y="279"/>
                </a:cxn>
                <a:cxn ang="0">
                  <a:pos x="42" y="266"/>
                </a:cxn>
                <a:cxn ang="0">
                  <a:pos x="44" y="258"/>
                </a:cxn>
                <a:cxn ang="0">
                  <a:pos x="48" y="247"/>
                </a:cxn>
                <a:cxn ang="0">
                  <a:pos x="49" y="239"/>
                </a:cxn>
                <a:cxn ang="0">
                  <a:pos x="53" y="230"/>
                </a:cxn>
                <a:cxn ang="0">
                  <a:pos x="59" y="220"/>
                </a:cxn>
                <a:cxn ang="0">
                  <a:pos x="65" y="209"/>
                </a:cxn>
                <a:cxn ang="0">
                  <a:pos x="68" y="199"/>
                </a:cxn>
                <a:cxn ang="0">
                  <a:pos x="72" y="190"/>
                </a:cxn>
                <a:cxn ang="0">
                  <a:pos x="78" y="178"/>
                </a:cxn>
                <a:cxn ang="0">
                  <a:pos x="82" y="167"/>
                </a:cxn>
                <a:cxn ang="0">
                  <a:pos x="87" y="154"/>
                </a:cxn>
                <a:cxn ang="0">
                  <a:pos x="91" y="144"/>
                </a:cxn>
                <a:cxn ang="0">
                  <a:pos x="99" y="133"/>
                </a:cxn>
                <a:cxn ang="0">
                  <a:pos x="105" y="123"/>
                </a:cxn>
                <a:cxn ang="0">
                  <a:pos x="108" y="112"/>
                </a:cxn>
                <a:cxn ang="0">
                  <a:pos x="118" y="104"/>
                </a:cxn>
                <a:cxn ang="0">
                  <a:pos x="122" y="93"/>
                </a:cxn>
                <a:cxn ang="0">
                  <a:pos x="129" y="83"/>
                </a:cxn>
                <a:cxn ang="0">
                  <a:pos x="137" y="74"/>
                </a:cxn>
                <a:cxn ang="0">
                  <a:pos x="143" y="68"/>
                </a:cxn>
                <a:cxn ang="0">
                  <a:pos x="158" y="53"/>
                </a:cxn>
                <a:cxn ang="0">
                  <a:pos x="169" y="43"/>
                </a:cxn>
                <a:cxn ang="0">
                  <a:pos x="152" y="0"/>
                </a:cxn>
                <a:cxn ang="0">
                  <a:pos x="152" y="0"/>
                </a:cxn>
              </a:cxnLst>
              <a:rect l="0" t="0" r="r" b="b"/>
              <a:pathLst>
                <a:path w="169" h="300">
                  <a:moveTo>
                    <a:pt x="152" y="0"/>
                  </a:moveTo>
                  <a:lnTo>
                    <a:pt x="148" y="0"/>
                  </a:lnTo>
                  <a:lnTo>
                    <a:pt x="144" y="3"/>
                  </a:lnTo>
                  <a:lnTo>
                    <a:pt x="139" y="11"/>
                  </a:lnTo>
                  <a:lnTo>
                    <a:pt x="129" y="24"/>
                  </a:lnTo>
                  <a:lnTo>
                    <a:pt x="118" y="36"/>
                  </a:lnTo>
                  <a:lnTo>
                    <a:pt x="105" y="53"/>
                  </a:lnTo>
                  <a:lnTo>
                    <a:pt x="99" y="62"/>
                  </a:lnTo>
                  <a:lnTo>
                    <a:pt x="91" y="72"/>
                  </a:lnTo>
                  <a:lnTo>
                    <a:pt x="86" y="81"/>
                  </a:lnTo>
                  <a:lnTo>
                    <a:pt x="80" y="93"/>
                  </a:lnTo>
                  <a:lnTo>
                    <a:pt x="70" y="102"/>
                  </a:lnTo>
                  <a:lnTo>
                    <a:pt x="65" y="114"/>
                  </a:lnTo>
                  <a:lnTo>
                    <a:pt x="57" y="125"/>
                  </a:lnTo>
                  <a:lnTo>
                    <a:pt x="49" y="138"/>
                  </a:lnTo>
                  <a:lnTo>
                    <a:pt x="42" y="150"/>
                  </a:lnTo>
                  <a:lnTo>
                    <a:pt x="38" y="161"/>
                  </a:lnTo>
                  <a:lnTo>
                    <a:pt x="30" y="176"/>
                  </a:lnTo>
                  <a:lnTo>
                    <a:pt x="27" y="190"/>
                  </a:lnTo>
                  <a:lnTo>
                    <a:pt x="21" y="201"/>
                  </a:lnTo>
                  <a:lnTo>
                    <a:pt x="13" y="216"/>
                  </a:lnTo>
                  <a:lnTo>
                    <a:pt x="10" y="228"/>
                  </a:lnTo>
                  <a:lnTo>
                    <a:pt x="8" y="243"/>
                  </a:lnTo>
                  <a:lnTo>
                    <a:pt x="4" y="258"/>
                  </a:lnTo>
                  <a:lnTo>
                    <a:pt x="2" y="270"/>
                  </a:lnTo>
                  <a:lnTo>
                    <a:pt x="0" y="285"/>
                  </a:lnTo>
                  <a:lnTo>
                    <a:pt x="0" y="300"/>
                  </a:lnTo>
                  <a:lnTo>
                    <a:pt x="30" y="300"/>
                  </a:lnTo>
                  <a:lnTo>
                    <a:pt x="30" y="296"/>
                  </a:lnTo>
                  <a:lnTo>
                    <a:pt x="32" y="289"/>
                  </a:lnTo>
                  <a:lnTo>
                    <a:pt x="38" y="279"/>
                  </a:lnTo>
                  <a:lnTo>
                    <a:pt x="42" y="266"/>
                  </a:lnTo>
                  <a:lnTo>
                    <a:pt x="44" y="258"/>
                  </a:lnTo>
                  <a:lnTo>
                    <a:pt x="48" y="247"/>
                  </a:lnTo>
                  <a:lnTo>
                    <a:pt x="49" y="239"/>
                  </a:lnTo>
                  <a:lnTo>
                    <a:pt x="53" y="230"/>
                  </a:lnTo>
                  <a:lnTo>
                    <a:pt x="59" y="220"/>
                  </a:lnTo>
                  <a:lnTo>
                    <a:pt x="65" y="209"/>
                  </a:lnTo>
                  <a:lnTo>
                    <a:pt x="68" y="199"/>
                  </a:lnTo>
                  <a:lnTo>
                    <a:pt x="72" y="190"/>
                  </a:lnTo>
                  <a:lnTo>
                    <a:pt x="78" y="178"/>
                  </a:lnTo>
                  <a:lnTo>
                    <a:pt x="82" y="167"/>
                  </a:lnTo>
                  <a:lnTo>
                    <a:pt x="87" y="154"/>
                  </a:lnTo>
                  <a:lnTo>
                    <a:pt x="91" y="144"/>
                  </a:lnTo>
                  <a:lnTo>
                    <a:pt x="99" y="133"/>
                  </a:lnTo>
                  <a:lnTo>
                    <a:pt x="105" y="123"/>
                  </a:lnTo>
                  <a:lnTo>
                    <a:pt x="108" y="112"/>
                  </a:lnTo>
                  <a:lnTo>
                    <a:pt x="118" y="104"/>
                  </a:lnTo>
                  <a:lnTo>
                    <a:pt x="122" y="93"/>
                  </a:lnTo>
                  <a:lnTo>
                    <a:pt x="129" y="83"/>
                  </a:lnTo>
                  <a:lnTo>
                    <a:pt x="137" y="74"/>
                  </a:lnTo>
                  <a:lnTo>
                    <a:pt x="143" y="68"/>
                  </a:lnTo>
                  <a:lnTo>
                    <a:pt x="158" y="53"/>
                  </a:lnTo>
                  <a:lnTo>
                    <a:pt x="169" y="43"/>
                  </a:lnTo>
                  <a:lnTo>
                    <a:pt x="152" y="0"/>
                  </a:lnTo>
                  <a:lnTo>
                    <a:pt x="152"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977" y="1055"/>
              <a:ext cx="133" cy="437"/>
            </a:xfrm>
            <a:custGeom>
              <a:avLst/>
              <a:gdLst/>
              <a:ahLst/>
              <a:cxnLst>
                <a:cxn ang="0">
                  <a:pos x="261" y="4"/>
                </a:cxn>
                <a:cxn ang="0">
                  <a:pos x="244" y="21"/>
                </a:cxn>
                <a:cxn ang="0">
                  <a:pos x="227" y="40"/>
                </a:cxn>
                <a:cxn ang="0">
                  <a:pos x="206" y="66"/>
                </a:cxn>
                <a:cxn ang="0">
                  <a:pos x="187" y="89"/>
                </a:cxn>
                <a:cxn ang="0">
                  <a:pos x="175" y="106"/>
                </a:cxn>
                <a:cxn ang="0">
                  <a:pos x="162" y="124"/>
                </a:cxn>
                <a:cxn ang="0">
                  <a:pos x="149" y="141"/>
                </a:cxn>
                <a:cxn ang="0">
                  <a:pos x="135" y="160"/>
                </a:cxn>
                <a:cxn ang="0">
                  <a:pos x="122" y="181"/>
                </a:cxn>
                <a:cxn ang="0">
                  <a:pos x="111" y="200"/>
                </a:cxn>
                <a:cxn ang="0">
                  <a:pos x="97" y="220"/>
                </a:cxn>
                <a:cxn ang="0">
                  <a:pos x="86" y="241"/>
                </a:cxn>
                <a:cxn ang="0">
                  <a:pos x="73" y="262"/>
                </a:cxn>
                <a:cxn ang="0">
                  <a:pos x="59" y="283"/>
                </a:cxn>
                <a:cxn ang="0">
                  <a:pos x="50" y="304"/>
                </a:cxn>
                <a:cxn ang="0">
                  <a:pos x="38" y="327"/>
                </a:cxn>
                <a:cxn ang="0">
                  <a:pos x="31" y="350"/>
                </a:cxn>
                <a:cxn ang="0">
                  <a:pos x="21" y="371"/>
                </a:cxn>
                <a:cxn ang="0">
                  <a:pos x="14" y="393"/>
                </a:cxn>
                <a:cxn ang="0">
                  <a:pos x="8" y="416"/>
                </a:cxn>
                <a:cxn ang="0">
                  <a:pos x="2" y="437"/>
                </a:cxn>
                <a:cxn ang="0">
                  <a:pos x="0" y="456"/>
                </a:cxn>
                <a:cxn ang="0">
                  <a:pos x="0" y="477"/>
                </a:cxn>
                <a:cxn ang="0">
                  <a:pos x="0" y="496"/>
                </a:cxn>
                <a:cxn ang="0">
                  <a:pos x="4" y="517"/>
                </a:cxn>
                <a:cxn ang="0">
                  <a:pos x="10" y="534"/>
                </a:cxn>
                <a:cxn ang="0">
                  <a:pos x="14" y="551"/>
                </a:cxn>
                <a:cxn ang="0">
                  <a:pos x="17" y="566"/>
                </a:cxn>
                <a:cxn ang="0">
                  <a:pos x="23" y="585"/>
                </a:cxn>
                <a:cxn ang="0">
                  <a:pos x="33" y="612"/>
                </a:cxn>
                <a:cxn ang="0">
                  <a:pos x="48" y="642"/>
                </a:cxn>
                <a:cxn ang="0">
                  <a:pos x="57" y="675"/>
                </a:cxn>
                <a:cxn ang="0">
                  <a:pos x="73" y="701"/>
                </a:cxn>
                <a:cxn ang="0">
                  <a:pos x="86" y="732"/>
                </a:cxn>
                <a:cxn ang="0">
                  <a:pos x="99" y="756"/>
                </a:cxn>
                <a:cxn ang="0">
                  <a:pos x="112" y="781"/>
                </a:cxn>
                <a:cxn ang="0">
                  <a:pos x="126" y="800"/>
                </a:cxn>
                <a:cxn ang="0">
                  <a:pos x="135" y="819"/>
                </a:cxn>
                <a:cxn ang="0">
                  <a:pos x="143" y="836"/>
                </a:cxn>
                <a:cxn ang="0">
                  <a:pos x="158" y="855"/>
                </a:cxn>
                <a:cxn ang="0">
                  <a:pos x="168" y="871"/>
                </a:cxn>
                <a:cxn ang="0">
                  <a:pos x="42" y="466"/>
                </a:cxn>
                <a:cxn ang="0">
                  <a:pos x="266" y="0"/>
                </a:cxn>
              </a:cxnLst>
              <a:rect l="0" t="0" r="r" b="b"/>
              <a:pathLst>
                <a:path w="266" h="872">
                  <a:moveTo>
                    <a:pt x="266" y="0"/>
                  </a:moveTo>
                  <a:lnTo>
                    <a:pt x="261" y="4"/>
                  </a:lnTo>
                  <a:lnTo>
                    <a:pt x="253" y="13"/>
                  </a:lnTo>
                  <a:lnTo>
                    <a:pt x="244" y="21"/>
                  </a:lnTo>
                  <a:lnTo>
                    <a:pt x="236" y="30"/>
                  </a:lnTo>
                  <a:lnTo>
                    <a:pt x="227" y="40"/>
                  </a:lnTo>
                  <a:lnTo>
                    <a:pt x="217" y="53"/>
                  </a:lnTo>
                  <a:lnTo>
                    <a:pt x="206" y="66"/>
                  </a:lnTo>
                  <a:lnTo>
                    <a:pt x="194" y="82"/>
                  </a:lnTo>
                  <a:lnTo>
                    <a:pt x="187" y="89"/>
                  </a:lnTo>
                  <a:lnTo>
                    <a:pt x="181" y="95"/>
                  </a:lnTo>
                  <a:lnTo>
                    <a:pt x="175" y="106"/>
                  </a:lnTo>
                  <a:lnTo>
                    <a:pt x="169" y="114"/>
                  </a:lnTo>
                  <a:lnTo>
                    <a:pt x="162" y="124"/>
                  </a:lnTo>
                  <a:lnTo>
                    <a:pt x="156" y="131"/>
                  </a:lnTo>
                  <a:lnTo>
                    <a:pt x="149" y="141"/>
                  </a:lnTo>
                  <a:lnTo>
                    <a:pt x="143" y="150"/>
                  </a:lnTo>
                  <a:lnTo>
                    <a:pt x="135" y="160"/>
                  </a:lnTo>
                  <a:lnTo>
                    <a:pt x="130" y="167"/>
                  </a:lnTo>
                  <a:lnTo>
                    <a:pt x="122" y="181"/>
                  </a:lnTo>
                  <a:lnTo>
                    <a:pt x="118" y="190"/>
                  </a:lnTo>
                  <a:lnTo>
                    <a:pt x="111" y="200"/>
                  </a:lnTo>
                  <a:lnTo>
                    <a:pt x="103" y="207"/>
                  </a:lnTo>
                  <a:lnTo>
                    <a:pt x="97" y="220"/>
                  </a:lnTo>
                  <a:lnTo>
                    <a:pt x="92" y="230"/>
                  </a:lnTo>
                  <a:lnTo>
                    <a:pt x="86" y="241"/>
                  </a:lnTo>
                  <a:lnTo>
                    <a:pt x="78" y="251"/>
                  </a:lnTo>
                  <a:lnTo>
                    <a:pt x="73" y="262"/>
                  </a:lnTo>
                  <a:lnTo>
                    <a:pt x="69" y="276"/>
                  </a:lnTo>
                  <a:lnTo>
                    <a:pt x="59" y="283"/>
                  </a:lnTo>
                  <a:lnTo>
                    <a:pt x="54" y="296"/>
                  </a:lnTo>
                  <a:lnTo>
                    <a:pt x="50" y="304"/>
                  </a:lnTo>
                  <a:lnTo>
                    <a:pt x="44" y="317"/>
                  </a:lnTo>
                  <a:lnTo>
                    <a:pt x="38" y="327"/>
                  </a:lnTo>
                  <a:lnTo>
                    <a:pt x="35" y="340"/>
                  </a:lnTo>
                  <a:lnTo>
                    <a:pt x="31" y="350"/>
                  </a:lnTo>
                  <a:lnTo>
                    <a:pt x="27" y="363"/>
                  </a:lnTo>
                  <a:lnTo>
                    <a:pt x="21" y="371"/>
                  </a:lnTo>
                  <a:lnTo>
                    <a:pt x="17" y="382"/>
                  </a:lnTo>
                  <a:lnTo>
                    <a:pt x="14" y="393"/>
                  </a:lnTo>
                  <a:lnTo>
                    <a:pt x="14" y="405"/>
                  </a:lnTo>
                  <a:lnTo>
                    <a:pt x="8" y="416"/>
                  </a:lnTo>
                  <a:lnTo>
                    <a:pt x="8" y="426"/>
                  </a:lnTo>
                  <a:lnTo>
                    <a:pt x="2" y="437"/>
                  </a:lnTo>
                  <a:lnTo>
                    <a:pt x="2" y="447"/>
                  </a:lnTo>
                  <a:lnTo>
                    <a:pt x="0" y="456"/>
                  </a:lnTo>
                  <a:lnTo>
                    <a:pt x="0" y="466"/>
                  </a:lnTo>
                  <a:lnTo>
                    <a:pt x="0" y="477"/>
                  </a:lnTo>
                  <a:lnTo>
                    <a:pt x="0" y="487"/>
                  </a:lnTo>
                  <a:lnTo>
                    <a:pt x="0" y="496"/>
                  </a:lnTo>
                  <a:lnTo>
                    <a:pt x="2" y="506"/>
                  </a:lnTo>
                  <a:lnTo>
                    <a:pt x="4" y="517"/>
                  </a:lnTo>
                  <a:lnTo>
                    <a:pt x="8" y="526"/>
                  </a:lnTo>
                  <a:lnTo>
                    <a:pt x="10" y="534"/>
                  </a:lnTo>
                  <a:lnTo>
                    <a:pt x="14" y="544"/>
                  </a:lnTo>
                  <a:lnTo>
                    <a:pt x="14" y="551"/>
                  </a:lnTo>
                  <a:lnTo>
                    <a:pt x="17" y="561"/>
                  </a:lnTo>
                  <a:lnTo>
                    <a:pt x="17" y="566"/>
                  </a:lnTo>
                  <a:lnTo>
                    <a:pt x="21" y="578"/>
                  </a:lnTo>
                  <a:lnTo>
                    <a:pt x="23" y="585"/>
                  </a:lnTo>
                  <a:lnTo>
                    <a:pt x="29" y="595"/>
                  </a:lnTo>
                  <a:lnTo>
                    <a:pt x="33" y="612"/>
                  </a:lnTo>
                  <a:lnTo>
                    <a:pt x="40" y="627"/>
                  </a:lnTo>
                  <a:lnTo>
                    <a:pt x="48" y="642"/>
                  </a:lnTo>
                  <a:lnTo>
                    <a:pt x="54" y="660"/>
                  </a:lnTo>
                  <a:lnTo>
                    <a:pt x="57" y="675"/>
                  </a:lnTo>
                  <a:lnTo>
                    <a:pt x="67" y="690"/>
                  </a:lnTo>
                  <a:lnTo>
                    <a:pt x="73" y="701"/>
                  </a:lnTo>
                  <a:lnTo>
                    <a:pt x="80" y="718"/>
                  </a:lnTo>
                  <a:lnTo>
                    <a:pt x="86" y="732"/>
                  </a:lnTo>
                  <a:lnTo>
                    <a:pt x="93" y="743"/>
                  </a:lnTo>
                  <a:lnTo>
                    <a:pt x="99" y="756"/>
                  </a:lnTo>
                  <a:lnTo>
                    <a:pt x="109" y="770"/>
                  </a:lnTo>
                  <a:lnTo>
                    <a:pt x="112" y="781"/>
                  </a:lnTo>
                  <a:lnTo>
                    <a:pt x="118" y="793"/>
                  </a:lnTo>
                  <a:lnTo>
                    <a:pt x="126" y="800"/>
                  </a:lnTo>
                  <a:lnTo>
                    <a:pt x="130" y="812"/>
                  </a:lnTo>
                  <a:lnTo>
                    <a:pt x="135" y="819"/>
                  </a:lnTo>
                  <a:lnTo>
                    <a:pt x="139" y="829"/>
                  </a:lnTo>
                  <a:lnTo>
                    <a:pt x="143" y="836"/>
                  </a:lnTo>
                  <a:lnTo>
                    <a:pt x="150" y="842"/>
                  </a:lnTo>
                  <a:lnTo>
                    <a:pt x="158" y="855"/>
                  </a:lnTo>
                  <a:lnTo>
                    <a:pt x="166" y="867"/>
                  </a:lnTo>
                  <a:lnTo>
                    <a:pt x="168" y="871"/>
                  </a:lnTo>
                  <a:lnTo>
                    <a:pt x="169" y="872"/>
                  </a:lnTo>
                  <a:lnTo>
                    <a:pt x="42" y="466"/>
                  </a:lnTo>
                  <a:lnTo>
                    <a:pt x="217" y="114"/>
                  </a:lnTo>
                  <a:lnTo>
                    <a:pt x="266" y="0"/>
                  </a:lnTo>
                  <a:lnTo>
                    <a:pt x="266" y="0"/>
                  </a:lnTo>
                  <a:close/>
                </a:path>
              </a:pathLst>
            </a:custGeom>
            <a:solidFill>
              <a:srgbClr val="4047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636" y="984"/>
              <a:ext cx="409" cy="439"/>
            </a:xfrm>
            <a:custGeom>
              <a:avLst/>
              <a:gdLst/>
              <a:ahLst/>
              <a:cxnLst>
                <a:cxn ang="0">
                  <a:pos x="817" y="0"/>
                </a:cxn>
                <a:cxn ang="0">
                  <a:pos x="812" y="0"/>
                </a:cxn>
                <a:cxn ang="0">
                  <a:pos x="798" y="10"/>
                </a:cxn>
                <a:cxn ang="0">
                  <a:pos x="789" y="14"/>
                </a:cxn>
                <a:cxn ang="0">
                  <a:pos x="775" y="23"/>
                </a:cxn>
                <a:cxn ang="0">
                  <a:pos x="762" y="31"/>
                </a:cxn>
                <a:cxn ang="0">
                  <a:pos x="751" y="38"/>
                </a:cxn>
                <a:cxn ang="0">
                  <a:pos x="739" y="44"/>
                </a:cxn>
                <a:cxn ang="0">
                  <a:pos x="734" y="48"/>
                </a:cxn>
                <a:cxn ang="0">
                  <a:pos x="722" y="54"/>
                </a:cxn>
                <a:cxn ang="0">
                  <a:pos x="717" y="57"/>
                </a:cxn>
                <a:cxn ang="0">
                  <a:pos x="705" y="63"/>
                </a:cxn>
                <a:cxn ang="0">
                  <a:pos x="698" y="69"/>
                </a:cxn>
                <a:cxn ang="0">
                  <a:pos x="690" y="75"/>
                </a:cxn>
                <a:cxn ang="0">
                  <a:pos x="679" y="80"/>
                </a:cxn>
                <a:cxn ang="0">
                  <a:pos x="667" y="86"/>
                </a:cxn>
                <a:cxn ang="0">
                  <a:pos x="658" y="94"/>
                </a:cxn>
                <a:cxn ang="0">
                  <a:pos x="646" y="99"/>
                </a:cxn>
                <a:cxn ang="0">
                  <a:pos x="639" y="109"/>
                </a:cxn>
                <a:cxn ang="0">
                  <a:pos x="627" y="114"/>
                </a:cxn>
                <a:cxn ang="0">
                  <a:pos x="616" y="122"/>
                </a:cxn>
                <a:cxn ang="0">
                  <a:pos x="604" y="128"/>
                </a:cxn>
                <a:cxn ang="0">
                  <a:pos x="597" y="135"/>
                </a:cxn>
                <a:cxn ang="0">
                  <a:pos x="583" y="143"/>
                </a:cxn>
                <a:cxn ang="0">
                  <a:pos x="574" y="151"/>
                </a:cxn>
                <a:cxn ang="0">
                  <a:pos x="561" y="156"/>
                </a:cxn>
                <a:cxn ang="0">
                  <a:pos x="553" y="166"/>
                </a:cxn>
                <a:cxn ang="0">
                  <a:pos x="540" y="171"/>
                </a:cxn>
                <a:cxn ang="0">
                  <a:pos x="528" y="179"/>
                </a:cxn>
                <a:cxn ang="0">
                  <a:pos x="517" y="189"/>
                </a:cxn>
                <a:cxn ang="0">
                  <a:pos x="507" y="196"/>
                </a:cxn>
                <a:cxn ang="0">
                  <a:pos x="496" y="206"/>
                </a:cxn>
                <a:cxn ang="0">
                  <a:pos x="485" y="211"/>
                </a:cxn>
                <a:cxn ang="0">
                  <a:pos x="475" y="221"/>
                </a:cxn>
                <a:cxn ang="0">
                  <a:pos x="464" y="228"/>
                </a:cxn>
                <a:cxn ang="0">
                  <a:pos x="454" y="236"/>
                </a:cxn>
                <a:cxn ang="0">
                  <a:pos x="443" y="246"/>
                </a:cxn>
                <a:cxn ang="0">
                  <a:pos x="433" y="253"/>
                </a:cxn>
                <a:cxn ang="0">
                  <a:pos x="424" y="263"/>
                </a:cxn>
                <a:cxn ang="0">
                  <a:pos x="414" y="270"/>
                </a:cxn>
                <a:cxn ang="0">
                  <a:pos x="403" y="276"/>
                </a:cxn>
                <a:cxn ang="0">
                  <a:pos x="393" y="286"/>
                </a:cxn>
                <a:cxn ang="0">
                  <a:pos x="384" y="293"/>
                </a:cxn>
                <a:cxn ang="0">
                  <a:pos x="376" y="301"/>
                </a:cxn>
                <a:cxn ang="0">
                  <a:pos x="365" y="308"/>
                </a:cxn>
                <a:cxn ang="0">
                  <a:pos x="359" y="316"/>
                </a:cxn>
                <a:cxn ang="0">
                  <a:pos x="350" y="325"/>
                </a:cxn>
                <a:cxn ang="0">
                  <a:pos x="336" y="341"/>
                </a:cxn>
                <a:cxn ang="0">
                  <a:pos x="321" y="356"/>
                </a:cxn>
                <a:cxn ang="0">
                  <a:pos x="308" y="371"/>
                </a:cxn>
                <a:cxn ang="0">
                  <a:pos x="300" y="386"/>
                </a:cxn>
                <a:cxn ang="0">
                  <a:pos x="0" y="879"/>
                </a:cxn>
                <a:cxn ang="0">
                  <a:pos x="353" y="394"/>
                </a:cxn>
                <a:cxn ang="0">
                  <a:pos x="817" y="0"/>
                </a:cxn>
                <a:cxn ang="0">
                  <a:pos x="817" y="0"/>
                </a:cxn>
              </a:cxnLst>
              <a:rect l="0" t="0" r="r" b="b"/>
              <a:pathLst>
                <a:path w="817" h="879">
                  <a:moveTo>
                    <a:pt x="817" y="0"/>
                  </a:moveTo>
                  <a:lnTo>
                    <a:pt x="812" y="0"/>
                  </a:lnTo>
                  <a:lnTo>
                    <a:pt x="798" y="10"/>
                  </a:lnTo>
                  <a:lnTo>
                    <a:pt x="789" y="14"/>
                  </a:lnTo>
                  <a:lnTo>
                    <a:pt x="775" y="23"/>
                  </a:lnTo>
                  <a:lnTo>
                    <a:pt x="762" y="31"/>
                  </a:lnTo>
                  <a:lnTo>
                    <a:pt x="751" y="38"/>
                  </a:lnTo>
                  <a:lnTo>
                    <a:pt x="739" y="44"/>
                  </a:lnTo>
                  <a:lnTo>
                    <a:pt x="734" y="48"/>
                  </a:lnTo>
                  <a:lnTo>
                    <a:pt x="722" y="54"/>
                  </a:lnTo>
                  <a:lnTo>
                    <a:pt x="717" y="57"/>
                  </a:lnTo>
                  <a:lnTo>
                    <a:pt x="705" y="63"/>
                  </a:lnTo>
                  <a:lnTo>
                    <a:pt x="698" y="69"/>
                  </a:lnTo>
                  <a:lnTo>
                    <a:pt x="690" y="75"/>
                  </a:lnTo>
                  <a:lnTo>
                    <a:pt x="679" y="80"/>
                  </a:lnTo>
                  <a:lnTo>
                    <a:pt x="667" y="86"/>
                  </a:lnTo>
                  <a:lnTo>
                    <a:pt x="658" y="94"/>
                  </a:lnTo>
                  <a:lnTo>
                    <a:pt x="646" y="99"/>
                  </a:lnTo>
                  <a:lnTo>
                    <a:pt x="639" y="109"/>
                  </a:lnTo>
                  <a:lnTo>
                    <a:pt x="627" y="114"/>
                  </a:lnTo>
                  <a:lnTo>
                    <a:pt x="616" y="122"/>
                  </a:lnTo>
                  <a:lnTo>
                    <a:pt x="604" y="128"/>
                  </a:lnTo>
                  <a:lnTo>
                    <a:pt x="597" y="135"/>
                  </a:lnTo>
                  <a:lnTo>
                    <a:pt x="583" y="143"/>
                  </a:lnTo>
                  <a:lnTo>
                    <a:pt x="574" y="151"/>
                  </a:lnTo>
                  <a:lnTo>
                    <a:pt x="561" y="156"/>
                  </a:lnTo>
                  <a:lnTo>
                    <a:pt x="553" y="166"/>
                  </a:lnTo>
                  <a:lnTo>
                    <a:pt x="540" y="171"/>
                  </a:lnTo>
                  <a:lnTo>
                    <a:pt x="528" y="179"/>
                  </a:lnTo>
                  <a:lnTo>
                    <a:pt x="517" y="189"/>
                  </a:lnTo>
                  <a:lnTo>
                    <a:pt x="507" y="196"/>
                  </a:lnTo>
                  <a:lnTo>
                    <a:pt x="496" y="206"/>
                  </a:lnTo>
                  <a:lnTo>
                    <a:pt x="485" y="211"/>
                  </a:lnTo>
                  <a:lnTo>
                    <a:pt x="475" y="221"/>
                  </a:lnTo>
                  <a:lnTo>
                    <a:pt x="464" y="228"/>
                  </a:lnTo>
                  <a:lnTo>
                    <a:pt x="454" y="236"/>
                  </a:lnTo>
                  <a:lnTo>
                    <a:pt x="443" y="246"/>
                  </a:lnTo>
                  <a:lnTo>
                    <a:pt x="433" y="253"/>
                  </a:lnTo>
                  <a:lnTo>
                    <a:pt x="424" y="263"/>
                  </a:lnTo>
                  <a:lnTo>
                    <a:pt x="414" y="270"/>
                  </a:lnTo>
                  <a:lnTo>
                    <a:pt x="403" y="276"/>
                  </a:lnTo>
                  <a:lnTo>
                    <a:pt x="393" y="286"/>
                  </a:lnTo>
                  <a:lnTo>
                    <a:pt x="384" y="293"/>
                  </a:lnTo>
                  <a:lnTo>
                    <a:pt x="376" y="301"/>
                  </a:lnTo>
                  <a:lnTo>
                    <a:pt x="365" y="308"/>
                  </a:lnTo>
                  <a:lnTo>
                    <a:pt x="359" y="316"/>
                  </a:lnTo>
                  <a:lnTo>
                    <a:pt x="350" y="325"/>
                  </a:lnTo>
                  <a:lnTo>
                    <a:pt x="336" y="341"/>
                  </a:lnTo>
                  <a:lnTo>
                    <a:pt x="321" y="356"/>
                  </a:lnTo>
                  <a:lnTo>
                    <a:pt x="308" y="371"/>
                  </a:lnTo>
                  <a:lnTo>
                    <a:pt x="300" y="386"/>
                  </a:lnTo>
                  <a:lnTo>
                    <a:pt x="0" y="879"/>
                  </a:lnTo>
                  <a:lnTo>
                    <a:pt x="353" y="394"/>
                  </a:lnTo>
                  <a:lnTo>
                    <a:pt x="817" y="0"/>
                  </a:lnTo>
                  <a:lnTo>
                    <a:pt x="817" y="0"/>
                  </a:lnTo>
                  <a:close/>
                </a:path>
              </a:pathLst>
            </a:custGeom>
            <a:solidFill>
              <a:srgbClr val="4047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801" y="651"/>
              <a:ext cx="291" cy="233"/>
            </a:xfrm>
            <a:custGeom>
              <a:avLst/>
              <a:gdLst/>
              <a:ahLst/>
              <a:cxnLst>
                <a:cxn ang="0">
                  <a:pos x="578" y="0"/>
                </a:cxn>
                <a:cxn ang="0">
                  <a:pos x="560" y="12"/>
                </a:cxn>
                <a:cxn ang="0">
                  <a:pos x="538" y="29"/>
                </a:cxn>
                <a:cxn ang="0">
                  <a:pos x="520" y="46"/>
                </a:cxn>
                <a:cxn ang="0">
                  <a:pos x="500" y="65"/>
                </a:cxn>
                <a:cxn ang="0">
                  <a:pos x="477" y="88"/>
                </a:cxn>
                <a:cxn ang="0">
                  <a:pos x="448" y="112"/>
                </a:cxn>
                <a:cxn ang="0">
                  <a:pos x="422" y="141"/>
                </a:cxn>
                <a:cxn ang="0">
                  <a:pos x="391" y="173"/>
                </a:cxn>
                <a:cxn ang="0">
                  <a:pos x="368" y="200"/>
                </a:cxn>
                <a:cxn ang="0">
                  <a:pos x="351" y="219"/>
                </a:cxn>
                <a:cxn ang="0">
                  <a:pos x="336" y="238"/>
                </a:cxn>
                <a:cxn ang="0">
                  <a:pos x="323" y="257"/>
                </a:cxn>
                <a:cxn ang="0">
                  <a:pos x="306" y="274"/>
                </a:cxn>
                <a:cxn ang="0">
                  <a:pos x="290" y="297"/>
                </a:cxn>
                <a:cxn ang="0">
                  <a:pos x="273" y="318"/>
                </a:cxn>
                <a:cxn ang="0">
                  <a:pos x="256" y="340"/>
                </a:cxn>
                <a:cxn ang="0">
                  <a:pos x="241" y="363"/>
                </a:cxn>
                <a:cxn ang="0">
                  <a:pos x="224" y="388"/>
                </a:cxn>
                <a:cxn ang="0">
                  <a:pos x="0" y="456"/>
                </a:cxn>
                <a:cxn ang="0">
                  <a:pos x="68" y="466"/>
                </a:cxn>
                <a:cxn ang="0">
                  <a:pos x="78" y="466"/>
                </a:cxn>
                <a:cxn ang="0">
                  <a:pos x="95" y="464"/>
                </a:cxn>
                <a:cxn ang="0">
                  <a:pos x="121" y="460"/>
                </a:cxn>
                <a:cxn ang="0">
                  <a:pos x="150" y="454"/>
                </a:cxn>
                <a:cxn ang="0">
                  <a:pos x="175" y="443"/>
                </a:cxn>
                <a:cxn ang="0">
                  <a:pos x="194" y="439"/>
                </a:cxn>
                <a:cxn ang="0">
                  <a:pos x="213" y="432"/>
                </a:cxn>
                <a:cxn ang="0">
                  <a:pos x="230" y="422"/>
                </a:cxn>
                <a:cxn ang="0">
                  <a:pos x="249" y="411"/>
                </a:cxn>
                <a:cxn ang="0">
                  <a:pos x="268" y="401"/>
                </a:cxn>
                <a:cxn ang="0">
                  <a:pos x="287" y="388"/>
                </a:cxn>
                <a:cxn ang="0">
                  <a:pos x="308" y="369"/>
                </a:cxn>
                <a:cxn ang="0">
                  <a:pos x="329" y="344"/>
                </a:cxn>
                <a:cxn ang="0">
                  <a:pos x="351" y="320"/>
                </a:cxn>
                <a:cxn ang="0">
                  <a:pos x="368" y="297"/>
                </a:cxn>
                <a:cxn ang="0">
                  <a:pos x="382" y="280"/>
                </a:cxn>
                <a:cxn ang="0">
                  <a:pos x="403" y="253"/>
                </a:cxn>
                <a:cxn ang="0">
                  <a:pos x="420" y="230"/>
                </a:cxn>
                <a:cxn ang="0">
                  <a:pos x="431" y="211"/>
                </a:cxn>
                <a:cxn ang="0">
                  <a:pos x="452" y="186"/>
                </a:cxn>
                <a:cxn ang="0">
                  <a:pos x="469" y="164"/>
                </a:cxn>
                <a:cxn ang="0">
                  <a:pos x="481" y="145"/>
                </a:cxn>
                <a:cxn ang="0">
                  <a:pos x="500" y="120"/>
                </a:cxn>
                <a:cxn ang="0">
                  <a:pos x="519" y="90"/>
                </a:cxn>
                <a:cxn ang="0">
                  <a:pos x="538" y="63"/>
                </a:cxn>
                <a:cxn ang="0">
                  <a:pos x="551" y="36"/>
                </a:cxn>
                <a:cxn ang="0">
                  <a:pos x="564" y="17"/>
                </a:cxn>
                <a:cxn ang="0">
                  <a:pos x="578" y="2"/>
                </a:cxn>
                <a:cxn ang="0">
                  <a:pos x="581" y="0"/>
                </a:cxn>
              </a:cxnLst>
              <a:rect l="0" t="0" r="r" b="b"/>
              <a:pathLst>
                <a:path w="581" h="468">
                  <a:moveTo>
                    <a:pt x="581" y="0"/>
                  </a:moveTo>
                  <a:lnTo>
                    <a:pt x="578" y="0"/>
                  </a:lnTo>
                  <a:lnTo>
                    <a:pt x="570" y="6"/>
                  </a:lnTo>
                  <a:lnTo>
                    <a:pt x="560" y="12"/>
                  </a:lnTo>
                  <a:lnTo>
                    <a:pt x="547" y="25"/>
                  </a:lnTo>
                  <a:lnTo>
                    <a:pt x="538" y="29"/>
                  </a:lnTo>
                  <a:lnTo>
                    <a:pt x="528" y="36"/>
                  </a:lnTo>
                  <a:lnTo>
                    <a:pt x="520" y="46"/>
                  </a:lnTo>
                  <a:lnTo>
                    <a:pt x="509" y="55"/>
                  </a:lnTo>
                  <a:lnTo>
                    <a:pt x="500" y="65"/>
                  </a:lnTo>
                  <a:lnTo>
                    <a:pt x="486" y="76"/>
                  </a:lnTo>
                  <a:lnTo>
                    <a:pt x="477" y="88"/>
                  </a:lnTo>
                  <a:lnTo>
                    <a:pt x="465" y="101"/>
                  </a:lnTo>
                  <a:lnTo>
                    <a:pt x="448" y="112"/>
                  </a:lnTo>
                  <a:lnTo>
                    <a:pt x="437" y="128"/>
                  </a:lnTo>
                  <a:lnTo>
                    <a:pt x="422" y="141"/>
                  </a:lnTo>
                  <a:lnTo>
                    <a:pt x="408" y="158"/>
                  </a:lnTo>
                  <a:lnTo>
                    <a:pt x="391" y="173"/>
                  </a:lnTo>
                  <a:lnTo>
                    <a:pt x="378" y="190"/>
                  </a:lnTo>
                  <a:lnTo>
                    <a:pt x="368" y="200"/>
                  </a:lnTo>
                  <a:lnTo>
                    <a:pt x="363" y="207"/>
                  </a:lnTo>
                  <a:lnTo>
                    <a:pt x="351" y="219"/>
                  </a:lnTo>
                  <a:lnTo>
                    <a:pt x="348" y="228"/>
                  </a:lnTo>
                  <a:lnTo>
                    <a:pt x="336" y="238"/>
                  </a:lnTo>
                  <a:lnTo>
                    <a:pt x="330" y="247"/>
                  </a:lnTo>
                  <a:lnTo>
                    <a:pt x="323" y="257"/>
                  </a:lnTo>
                  <a:lnTo>
                    <a:pt x="313" y="264"/>
                  </a:lnTo>
                  <a:lnTo>
                    <a:pt x="306" y="274"/>
                  </a:lnTo>
                  <a:lnTo>
                    <a:pt x="296" y="285"/>
                  </a:lnTo>
                  <a:lnTo>
                    <a:pt x="290" y="297"/>
                  </a:lnTo>
                  <a:lnTo>
                    <a:pt x="283" y="308"/>
                  </a:lnTo>
                  <a:lnTo>
                    <a:pt x="273" y="318"/>
                  </a:lnTo>
                  <a:lnTo>
                    <a:pt x="266" y="329"/>
                  </a:lnTo>
                  <a:lnTo>
                    <a:pt x="256" y="340"/>
                  </a:lnTo>
                  <a:lnTo>
                    <a:pt x="249" y="352"/>
                  </a:lnTo>
                  <a:lnTo>
                    <a:pt x="241" y="363"/>
                  </a:lnTo>
                  <a:lnTo>
                    <a:pt x="232" y="377"/>
                  </a:lnTo>
                  <a:lnTo>
                    <a:pt x="224" y="388"/>
                  </a:lnTo>
                  <a:lnTo>
                    <a:pt x="216" y="401"/>
                  </a:lnTo>
                  <a:lnTo>
                    <a:pt x="0" y="456"/>
                  </a:lnTo>
                  <a:lnTo>
                    <a:pt x="68" y="468"/>
                  </a:lnTo>
                  <a:lnTo>
                    <a:pt x="68" y="466"/>
                  </a:lnTo>
                  <a:lnTo>
                    <a:pt x="72" y="466"/>
                  </a:lnTo>
                  <a:lnTo>
                    <a:pt x="78" y="466"/>
                  </a:lnTo>
                  <a:lnTo>
                    <a:pt x="87" y="466"/>
                  </a:lnTo>
                  <a:lnTo>
                    <a:pt x="95" y="464"/>
                  </a:lnTo>
                  <a:lnTo>
                    <a:pt x="108" y="462"/>
                  </a:lnTo>
                  <a:lnTo>
                    <a:pt x="121" y="460"/>
                  </a:lnTo>
                  <a:lnTo>
                    <a:pt x="135" y="458"/>
                  </a:lnTo>
                  <a:lnTo>
                    <a:pt x="150" y="454"/>
                  </a:lnTo>
                  <a:lnTo>
                    <a:pt x="167" y="449"/>
                  </a:lnTo>
                  <a:lnTo>
                    <a:pt x="175" y="443"/>
                  </a:lnTo>
                  <a:lnTo>
                    <a:pt x="186" y="443"/>
                  </a:lnTo>
                  <a:lnTo>
                    <a:pt x="194" y="439"/>
                  </a:lnTo>
                  <a:lnTo>
                    <a:pt x="203" y="437"/>
                  </a:lnTo>
                  <a:lnTo>
                    <a:pt x="213" y="432"/>
                  </a:lnTo>
                  <a:lnTo>
                    <a:pt x="222" y="428"/>
                  </a:lnTo>
                  <a:lnTo>
                    <a:pt x="230" y="422"/>
                  </a:lnTo>
                  <a:lnTo>
                    <a:pt x="241" y="418"/>
                  </a:lnTo>
                  <a:lnTo>
                    <a:pt x="249" y="411"/>
                  </a:lnTo>
                  <a:lnTo>
                    <a:pt x="260" y="407"/>
                  </a:lnTo>
                  <a:lnTo>
                    <a:pt x="268" y="401"/>
                  </a:lnTo>
                  <a:lnTo>
                    <a:pt x="281" y="397"/>
                  </a:lnTo>
                  <a:lnTo>
                    <a:pt x="287" y="388"/>
                  </a:lnTo>
                  <a:lnTo>
                    <a:pt x="296" y="380"/>
                  </a:lnTo>
                  <a:lnTo>
                    <a:pt x="308" y="369"/>
                  </a:lnTo>
                  <a:lnTo>
                    <a:pt x="319" y="359"/>
                  </a:lnTo>
                  <a:lnTo>
                    <a:pt x="329" y="344"/>
                  </a:lnTo>
                  <a:lnTo>
                    <a:pt x="342" y="331"/>
                  </a:lnTo>
                  <a:lnTo>
                    <a:pt x="351" y="320"/>
                  </a:lnTo>
                  <a:lnTo>
                    <a:pt x="365" y="304"/>
                  </a:lnTo>
                  <a:lnTo>
                    <a:pt x="368" y="297"/>
                  </a:lnTo>
                  <a:lnTo>
                    <a:pt x="378" y="287"/>
                  </a:lnTo>
                  <a:lnTo>
                    <a:pt x="382" y="280"/>
                  </a:lnTo>
                  <a:lnTo>
                    <a:pt x="389" y="270"/>
                  </a:lnTo>
                  <a:lnTo>
                    <a:pt x="403" y="253"/>
                  </a:lnTo>
                  <a:lnTo>
                    <a:pt x="414" y="240"/>
                  </a:lnTo>
                  <a:lnTo>
                    <a:pt x="420" y="230"/>
                  </a:lnTo>
                  <a:lnTo>
                    <a:pt x="427" y="221"/>
                  </a:lnTo>
                  <a:lnTo>
                    <a:pt x="431" y="211"/>
                  </a:lnTo>
                  <a:lnTo>
                    <a:pt x="441" y="204"/>
                  </a:lnTo>
                  <a:lnTo>
                    <a:pt x="452" y="186"/>
                  </a:lnTo>
                  <a:lnTo>
                    <a:pt x="465" y="171"/>
                  </a:lnTo>
                  <a:lnTo>
                    <a:pt x="469" y="164"/>
                  </a:lnTo>
                  <a:lnTo>
                    <a:pt x="477" y="152"/>
                  </a:lnTo>
                  <a:lnTo>
                    <a:pt x="481" y="145"/>
                  </a:lnTo>
                  <a:lnTo>
                    <a:pt x="486" y="135"/>
                  </a:lnTo>
                  <a:lnTo>
                    <a:pt x="500" y="120"/>
                  </a:lnTo>
                  <a:lnTo>
                    <a:pt x="509" y="105"/>
                  </a:lnTo>
                  <a:lnTo>
                    <a:pt x="519" y="90"/>
                  </a:lnTo>
                  <a:lnTo>
                    <a:pt x="526" y="74"/>
                  </a:lnTo>
                  <a:lnTo>
                    <a:pt x="538" y="63"/>
                  </a:lnTo>
                  <a:lnTo>
                    <a:pt x="545" y="50"/>
                  </a:lnTo>
                  <a:lnTo>
                    <a:pt x="551" y="36"/>
                  </a:lnTo>
                  <a:lnTo>
                    <a:pt x="560" y="27"/>
                  </a:lnTo>
                  <a:lnTo>
                    <a:pt x="564" y="17"/>
                  </a:lnTo>
                  <a:lnTo>
                    <a:pt x="570" y="12"/>
                  </a:lnTo>
                  <a:lnTo>
                    <a:pt x="578" y="2"/>
                  </a:lnTo>
                  <a:lnTo>
                    <a:pt x="581" y="0"/>
                  </a:lnTo>
                  <a:lnTo>
                    <a:pt x="581" y="0"/>
                  </a:lnTo>
                  <a:close/>
                </a:path>
              </a:pathLst>
            </a:custGeom>
            <a:solidFill>
              <a:srgbClr val="4047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5160" y="628"/>
              <a:ext cx="58" cy="135"/>
            </a:xfrm>
            <a:custGeom>
              <a:avLst/>
              <a:gdLst/>
              <a:ahLst/>
              <a:cxnLst>
                <a:cxn ang="0">
                  <a:pos x="116" y="0"/>
                </a:cxn>
                <a:cxn ang="0">
                  <a:pos x="33" y="15"/>
                </a:cxn>
                <a:cxn ang="0">
                  <a:pos x="6" y="0"/>
                </a:cxn>
                <a:cxn ang="0">
                  <a:pos x="0" y="269"/>
                </a:cxn>
                <a:cxn ang="0">
                  <a:pos x="57" y="250"/>
                </a:cxn>
                <a:cxn ang="0">
                  <a:pos x="84" y="269"/>
                </a:cxn>
                <a:cxn ang="0">
                  <a:pos x="116" y="0"/>
                </a:cxn>
                <a:cxn ang="0">
                  <a:pos x="116" y="0"/>
                </a:cxn>
              </a:cxnLst>
              <a:rect l="0" t="0" r="r" b="b"/>
              <a:pathLst>
                <a:path w="116" h="269">
                  <a:moveTo>
                    <a:pt x="116" y="0"/>
                  </a:moveTo>
                  <a:lnTo>
                    <a:pt x="33" y="15"/>
                  </a:lnTo>
                  <a:lnTo>
                    <a:pt x="6" y="0"/>
                  </a:lnTo>
                  <a:lnTo>
                    <a:pt x="0" y="269"/>
                  </a:lnTo>
                  <a:lnTo>
                    <a:pt x="57" y="250"/>
                  </a:lnTo>
                  <a:lnTo>
                    <a:pt x="84" y="269"/>
                  </a:lnTo>
                  <a:lnTo>
                    <a:pt x="116" y="0"/>
                  </a:lnTo>
                  <a:lnTo>
                    <a:pt x="116" y="0"/>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5159" y="638"/>
              <a:ext cx="42" cy="244"/>
            </a:xfrm>
            <a:custGeom>
              <a:avLst/>
              <a:gdLst/>
              <a:ahLst/>
              <a:cxnLst>
                <a:cxn ang="0">
                  <a:pos x="38" y="0"/>
                </a:cxn>
                <a:cxn ang="0">
                  <a:pos x="27" y="35"/>
                </a:cxn>
                <a:cxn ang="0">
                  <a:pos x="38" y="71"/>
                </a:cxn>
                <a:cxn ang="0">
                  <a:pos x="0" y="238"/>
                </a:cxn>
                <a:cxn ang="0">
                  <a:pos x="14" y="489"/>
                </a:cxn>
                <a:cxn ang="0">
                  <a:pos x="86" y="249"/>
                </a:cxn>
                <a:cxn ang="0">
                  <a:pos x="50" y="67"/>
                </a:cxn>
                <a:cxn ang="0">
                  <a:pos x="63" y="35"/>
                </a:cxn>
                <a:cxn ang="0">
                  <a:pos x="38" y="0"/>
                </a:cxn>
                <a:cxn ang="0">
                  <a:pos x="38" y="0"/>
                </a:cxn>
              </a:cxnLst>
              <a:rect l="0" t="0" r="r" b="b"/>
              <a:pathLst>
                <a:path w="86" h="489">
                  <a:moveTo>
                    <a:pt x="38" y="0"/>
                  </a:moveTo>
                  <a:lnTo>
                    <a:pt x="27" y="35"/>
                  </a:lnTo>
                  <a:lnTo>
                    <a:pt x="38" y="71"/>
                  </a:lnTo>
                  <a:lnTo>
                    <a:pt x="0" y="238"/>
                  </a:lnTo>
                  <a:lnTo>
                    <a:pt x="14" y="489"/>
                  </a:lnTo>
                  <a:lnTo>
                    <a:pt x="86" y="249"/>
                  </a:lnTo>
                  <a:lnTo>
                    <a:pt x="50" y="67"/>
                  </a:lnTo>
                  <a:lnTo>
                    <a:pt x="63" y="35"/>
                  </a:lnTo>
                  <a:lnTo>
                    <a:pt x="38" y="0"/>
                  </a:lnTo>
                  <a:lnTo>
                    <a:pt x="38" y="0"/>
                  </a:lnTo>
                  <a:close/>
                </a:path>
              </a:pathLst>
            </a:custGeom>
            <a:solidFill>
              <a:srgbClr val="9491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3716" y="988"/>
              <a:ext cx="174" cy="462"/>
            </a:xfrm>
            <a:custGeom>
              <a:avLst/>
              <a:gdLst/>
              <a:ahLst/>
              <a:cxnLst>
                <a:cxn ang="0">
                  <a:pos x="291" y="25"/>
                </a:cxn>
                <a:cxn ang="0">
                  <a:pos x="300" y="49"/>
                </a:cxn>
                <a:cxn ang="0">
                  <a:pos x="306" y="72"/>
                </a:cxn>
                <a:cxn ang="0">
                  <a:pos x="310" y="89"/>
                </a:cxn>
                <a:cxn ang="0">
                  <a:pos x="314" y="108"/>
                </a:cxn>
                <a:cxn ang="0">
                  <a:pos x="317" y="127"/>
                </a:cxn>
                <a:cxn ang="0">
                  <a:pos x="323" y="148"/>
                </a:cxn>
                <a:cxn ang="0">
                  <a:pos x="327" y="169"/>
                </a:cxn>
                <a:cxn ang="0">
                  <a:pos x="331" y="194"/>
                </a:cxn>
                <a:cxn ang="0">
                  <a:pos x="334" y="217"/>
                </a:cxn>
                <a:cxn ang="0">
                  <a:pos x="340" y="241"/>
                </a:cxn>
                <a:cxn ang="0">
                  <a:pos x="342" y="264"/>
                </a:cxn>
                <a:cxn ang="0">
                  <a:pos x="344" y="293"/>
                </a:cxn>
                <a:cxn ang="0">
                  <a:pos x="346" y="316"/>
                </a:cxn>
                <a:cxn ang="0">
                  <a:pos x="348" y="342"/>
                </a:cxn>
                <a:cxn ang="0">
                  <a:pos x="348" y="365"/>
                </a:cxn>
                <a:cxn ang="0">
                  <a:pos x="346" y="393"/>
                </a:cxn>
                <a:cxn ang="0">
                  <a:pos x="346" y="418"/>
                </a:cxn>
                <a:cxn ang="0">
                  <a:pos x="342" y="443"/>
                </a:cxn>
                <a:cxn ang="0">
                  <a:pos x="336" y="466"/>
                </a:cxn>
                <a:cxn ang="0">
                  <a:pos x="333" y="492"/>
                </a:cxn>
                <a:cxn ang="0">
                  <a:pos x="327" y="517"/>
                </a:cxn>
                <a:cxn ang="0">
                  <a:pos x="317" y="540"/>
                </a:cxn>
                <a:cxn ang="0">
                  <a:pos x="308" y="561"/>
                </a:cxn>
                <a:cxn ang="0">
                  <a:pos x="296" y="584"/>
                </a:cxn>
                <a:cxn ang="0">
                  <a:pos x="285" y="608"/>
                </a:cxn>
                <a:cxn ang="0">
                  <a:pos x="272" y="623"/>
                </a:cxn>
                <a:cxn ang="0">
                  <a:pos x="255" y="641"/>
                </a:cxn>
                <a:cxn ang="0">
                  <a:pos x="241" y="661"/>
                </a:cxn>
                <a:cxn ang="0">
                  <a:pos x="218" y="686"/>
                </a:cxn>
                <a:cxn ang="0">
                  <a:pos x="198" y="709"/>
                </a:cxn>
                <a:cxn ang="0">
                  <a:pos x="173" y="734"/>
                </a:cxn>
                <a:cxn ang="0">
                  <a:pos x="150" y="758"/>
                </a:cxn>
                <a:cxn ang="0">
                  <a:pos x="127" y="787"/>
                </a:cxn>
                <a:cxn ang="0">
                  <a:pos x="106" y="810"/>
                </a:cxn>
                <a:cxn ang="0">
                  <a:pos x="83" y="834"/>
                </a:cxn>
                <a:cxn ang="0">
                  <a:pos x="61" y="855"/>
                </a:cxn>
                <a:cxn ang="0">
                  <a:pos x="302" y="534"/>
                </a:cxn>
                <a:cxn ang="0">
                  <a:pos x="285" y="0"/>
                </a:cxn>
              </a:cxnLst>
              <a:rect l="0" t="0" r="r" b="b"/>
              <a:pathLst>
                <a:path w="348" h="924">
                  <a:moveTo>
                    <a:pt x="285" y="0"/>
                  </a:moveTo>
                  <a:lnTo>
                    <a:pt x="291" y="25"/>
                  </a:lnTo>
                  <a:lnTo>
                    <a:pt x="294" y="38"/>
                  </a:lnTo>
                  <a:lnTo>
                    <a:pt x="300" y="49"/>
                  </a:lnTo>
                  <a:lnTo>
                    <a:pt x="304" y="67"/>
                  </a:lnTo>
                  <a:lnTo>
                    <a:pt x="306" y="72"/>
                  </a:lnTo>
                  <a:lnTo>
                    <a:pt x="308" y="82"/>
                  </a:lnTo>
                  <a:lnTo>
                    <a:pt x="310" y="89"/>
                  </a:lnTo>
                  <a:lnTo>
                    <a:pt x="312" y="101"/>
                  </a:lnTo>
                  <a:lnTo>
                    <a:pt x="314" y="108"/>
                  </a:lnTo>
                  <a:lnTo>
                    <a:pt x="317" y="118"/>
                  </a:lnTo>
                  <a:lnTo>
                    <a:pt x="317" y="127"/>
                  </a:lnTo>
                  <a:lnTo>
                    <a:pt x="323" y="141"/>
                  </a:lnTo>
                  <a:lnTo>
                    <a:pt x="323" y="148"/>
                  </a:lnTo>
                  <a:lnTo>
                    <a:pt x="325" y="160"/>
                  </a:lnTo>
                  <a:lnTo>
                    <a:pt x="327" y="169"/>
                  </a:lnTo>
                  <a:lnTo>
                    <a:pt x="329" y="182"/>
                  </a:lnTo>
                  <a:lnTo>
                    <a:pt x="331" y="194"/>
                  </a:lnTo>
                  <a:lnTo>
                    <a:pt x="334" y="205"/>
                  </a:lnTo>
                  <a:lnTo>
                    <a:pt x="334" y="217"/>
                  </a:lnTo>
                  <a:lnTo>
                    <a:pt x="340" y="230"/>
                  </a:lnTo>
                  <a:lnTo>
                    <a:pt x="340" y="241"/>
                  </a:lnTo>
                  <a:lnTo>
                    <a:pt x="342" y="253"/>
                  </a:lnTo>
                  <a:lnTo>
                    <a:pt x="342" y="264"/>
                  </a:lnTo>
                  <a:lnTo>
                    <a:pt x="344" y="279"/>
                  </a:lnTo>
                  <a:lnTo>
                    <a:pt x="344" y="293"/>
                  </a:lnTo>
                  <a:lnTo>
                    <a:pt x="346" y="302"/>
                  </a:lnTo>
                  <a:lnTo>
                    <a:pt x="346" y="316"/>
                  </a:lnTo>
                  <a:lnTo>
                    <a:pt x="348" y="329"/>
                  </a:lnTo>
                  <a:lnTo>
                    <a:pt x="348" y="342"/>
                  </a:lnTo>
                  <a:lnTo>
                    <a:pt x="348" y="355"/>
                  </a:lnTo>
                  <a:lnTo>
                    <a:pt x="348" y="365"/>
                  </a:lnTo>
                  <a:lnTo>
                    <a:pt x="348" y="380"/>
                  </a:lnTo>
                  <a:lnTo>
                    <a:pt x="346" y="393"/>
                  </a:lnTo>
                  <a:lnTo>
                    <a:pt x="346" y="405"/>
                  </a:lnTo>
                  <a:lnTo>
                    <a:pt x="346" y="418"/>
                  </a:lnTo>
                  <a:lnTo>
                    <a:pt x="346" y="433"/>
                  </a:lnTo>
                  <a:lnTo>
                    <a:pt x="342" y="443"/>
                  </a:lnTo>
                  <a:lnTo>
                    <a:pt x="342" y="456"/>
                  </a:lnTo>
                  <a:lnTo>
                    <a:pt x="336" y="466"/>
                  </a:lnTo>
                  <a:lnTo>
                    <a:pt x="334" y="481"/>
                  </a:lnTo>
                  <a:lnTo>
                    <a:pt x="333" y="492"/>
                  </a:lnTo>
                  <a:lnTo>
                    <a:pt x="329" y="506"/>
                  </a:lnTo>
                  <a:lnTo>
                    <a:pt x="327" y="517"/>
                  </a:lnTo>
                  <a:lnTo>
                    <a:pt x="323" y="530"/>
                  </a:lnTo>
                  <a:lnTo>
                    <a:pt x="317" y="540"/>
                  </a:lnTo>
                  <a:lnTo>
                    <a:pt x="312" y="551"/>
                  </a:lnTo>
                  <a:lnTo>
                    <a:pt x="308" y="561"/>
                  </a:lnTo>
                  <a:lnTo>
                    <a:pt x="304" y="574"/>
                  </a:lnTo>
                  <a:lnTo>
                    <a:pt x="296" y="584"/>
                  </a:lnTo>
                  <a:lnTo>
                    <a:pt x="291" y="595"/>
                  </a:lnTo>
                  <a:lnTo>
                    <a:pt x="285" y="608"/>
                  </a:lnTo>
                  <a:lnTo>
                    <a:pt x="277" y="618"/>
                  </a:lnTo>
                  <a:lnTo>
                    <a:pt x="272" y="623"/>
                  </a:lnTo>
                  <a:lnTo>
                    <a:pt x="266" y="633"/>
                  </a:lnTo>
                  <a:lnTo>
                    <a:pt x="255" y="641"/>
                  </a:lnTo>
                  <a:lnTo>
                    <a:pt x="249" y="652"/>
                  </a:lnTo>
                  <a:lnTo>
                    <a:pt x="241" y="661"/>
                  </a:lnTo>
                  <a:lnTo>
                    <a:pt x="230" y="675"/>
                  </a:lnTo>
                  <a:lnTo>
                    <a:pt x="218" y="686"/>
                  </a:lnTo>
                  <a:lnTo>
                    <a:pt x="211" y="698"/>
                  </a:lnTo>
                  <a:lnTo>
                    <a:pt x="198" y="709"/>
                  </a:lnTo>
                  <a:lnTo>
                    <a:pt x="186" y="720"/>
                  </a:lnTo>
                  <a:lnTo>
                    <a:pt x="173" y="734"/>
                  </a:lnTo>
                  <a:lnTo>
                    <a:pt x="163" y="749"/>
                  </a:lnTo>
                  <a:lnTo>
                    <a:pt x="150" y="758"/>
                  </a:lnTo>
                  <a:lnTo>
                    <a:pt x="139" y="774"/>
                  </a:lnTo>
                  <a:lnTo>
                    <a:pt x="127" y="787"/>
                  </a:lnTo>
                  <a:lnTo>
                    <a:pt x="116" y="798"/>
                  </a:lnTo>
                  <a:lnTo>
                    <a:pt x="106" y="810"/>
                  </a:lnTo>
                  <a:lnTo>
                    <a:pt x="93" y="821"/>
                  </a:lnTo>
                  <a:lnTo>
                    <a:pt x="83" y="834"/>
                  </a:lnTo>
                  <a:lnTo>
                    <a:pt x="72" y="848"/>
                  </a:lnTo>
                  <a:lnTo>
                    <a:pt x="61" y="855"/>
                  </a:lnTo>
                  <a:lnTo>
                    <a:pt x="0" y="924"/>
                  </a:lnTo>
                  <a:lnTo>
                    <a:pt x="302" y="534"/>
                  </a:lnTo>
                  <a:lnTo>
                    <a:pt x="285" y="0"/>
                  </a:lnTo>
                  <a:lnTo>
                    <a:pt x="285" y="0"/>
                  </a:lnTo>
                  <a:close/>
                </a:path>
              </a:pathLst>
            </a:custGeom>
            <a:solidFill>
              <a:srgbClr val="666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062" y="1196"/>
              <a:ext cx="82" cy="286"/>
            </a:xfrm>
            <a:custGeom>
              <a:avLst/>
              <a:gdLst/>
              <a:ahLst/>
              <a:cxnLst>
                <a:cxn ang="0">
                  <a:pos x="45" y="0"/>
                </a:cxn>
                <a:cxn ang="0">
                  <a:pos x="0" y="34"/>
                </a:cxn>
                <a:cxn ang="0">
                  <a:pos x="163" y="572"/>
                </a:cxn>
                <a:cxn ang="0">
                  <a:pos x="45" y="0"/>
                </a:cxn>
                <a:cxn ang="0">
                  <a:pos x="45" y="0"/>
                </a:cxn>
              </a:cxnLst>
              <a:rect l="0" t="0" r="r" b="b"/>
              <a:pathLst>
                <a:path w="163" h="572">
                  <a:moveTo>
                    <a:pt x="45" y="0"/>
                  </a:moveTo>
                  <a:lnTo>
                    <a:pt x="0" y="34"/>
                  </a:lnTo>
                  <a:lnTo>
                    <a:pt x="163" y="572"/>
                  </a:lnTo>
                  <a:lnTo>
                    <a:pt x="45" y="0"/>
                  </a:lnTo>
                  <a:lnTo>
                    <a:pt x="45" y="0"/>
                  </a:lnTo>
                  <a:close/>
                </a:path>
              </a:pathLst>
            </a:custGeom>
            <a:solidFill>
              <a:srgbClr val="757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 name="Group 5"/>
          <p:cNvGrpSpPr>
            <a:grpSpLocks/>
          </p:cNvGrpSpPr>
          <p:nvPr/>
        </p:nvGrpSpPr>
        <p:grpSpPr bwMode="auto">
          <a:xfrm>
            <a:off x="7924800" y="0"/>
            <a:ext cx="1219200" cy="1047750"/>
            <a:chOff x="7086600" y="1009018"/>
            <a:chExt cx="1219200" cy="1048382"/>
          </a:xfrm>
        </p:grpSpPr>
        <p:pic>
          <p:nvPicPr>
            <p:cNvPr id="34"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35"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685800"/>
            <a:ext cx="8229600" cy="1143000"/>
          </a:xfrm>
        </p:spPr>
        <p:txBody>
          <a:bodyPr/>
          <a:lstStyle/>
          <a:p>
            <a:r>
              <a:rPr lang="en-US" dirty="0" smtClean="0"/>
              <a:t>A Task</a:t>
            </a:r>
            <a:endParaRPr lang="en-US" dirty="0"/>
          </a:p>
        </p:txBody>
      </p:sp>
      <p:grpSp>
        <p:nvGrpSpPr>
          <p:cNvPr id="3" name="Group 5"/>
          <p:cNvGrpSpPr>
            <a:grpSpLocks/>
          </p:cNvGrpSpPr>
          <p:nvPr/>
        </p:nvGrpSpPr>
        <p:grpSpPr bwMode="auto">
          <a:xfrm>
            <a:off x="8077200" y="0"/>
            <a:ext cx="1066800" cy="971550"/>
            <a:chOff x="7086600" y="1009018"/>
            <a:chExt cx="1219200" cy="1048382"/>
          </a:xfrm>
        </p:grpSpPr>
        <p:pic>
          <p:nvPicPr>
            <p:cNvPr id="4"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5"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pic>
        <p:nvPicPr>
          <p:cNvPr id="2050" name="Picture 2"/>
          <p:cNvPicPr>
            <a:picLocks noChangeAspect="1" noChangeArrowheads="1"/>
          </p:cNvPicPr>
          <p:nvPr/>
        </p:nvPicPr>
        <p:blipFill>
          <a:blip r:embed="rId4" cstate="print"/>
          <a:srcRect/>
          <a:stretch>
            <a:fillRect/>
          </a:stretch>
        </p:blipFill>
        <p:spPr bwMode="auto">
          <a:xfrm>
            <a:off x="3428999" y="1752600"/>
            <a:ext cx="5268685" cy="46100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14400"/>
            <a:ext cx="8229600" cy="856488"/>
          </a:xfrm>
        </p:spPr>
        <p:txBody>
          <a:bodyPr/>
          <a:lstStyle/>
          <a:p>
            <a:r>
              <a:rPr lang="en-US" dirty="0" smtClean="0"/>
              <a:t>Is it a Rich Mathematical Task?</a:t>
            </a:r>
            <a:endParaRPr lang="en-US" dirty="0"/>
          </a:p>
        </p:txBody>
      </p:sp>
      <p:sp>
        <p:nvSpPr>
          <p:cNvPr id="7" name="Content Placeholder 6"/>
          <p:cNvSpPr>
            <a:spLocks noGrp="1"/>
          </p:cNvSpPr>
          <p:nvPr>
            <p:ph idx="1"/>
          </p:nvPr>
        </p:nvSpPr>
        <p:spPr>
          <a:xfrm>
            <a:off x="457200" y="1752600"/>
            <a:ext cx="8229600" cy="4008120"/>
          </a:xfrm>
        </p:spPr>
        <p:txBody>
          <a:bodyPr>
            <a:normAutofit fontScale="92500"/>
          </a:bodyPr>
          <a:lstStyle/>
          <a:p>
            <a:pPr>
              <a:buNone/>
            </a:pPr>
            <a:r>
              <a:rPr lang="en-US" b="1" dirty="0" smtClean="0"/>
              <a:t>Rich mathematical tasks: </a:t>
            </a:r>
            <a:endParaRPr lang="en-US" dirty="0" smtClean="0"/>
          </a:p>
          <a:p>
            <a:pPr lvl="0"/>
            <a:r>
              <a:rPr lang="en-US" dirty="0" smtClean="0"/>
              <a:t>Emphasize connections across mathematical content areas, to other disciplines, and especially to the real world</a:t>
            </a:r>
          </a:p>
          <a:p>
            <a:pPr lvl="0"/>
            <a:r>
              <a:rPr lang="en-US" dirty="0" smtClean="0"/>
              <a:t>Are accessible yet challenging to all</a:t>
            </a:r>
          </a:p>
          <a:p>
            <a:pPr lvl="0"/>
            <a:r>
              <a:rPr lang="en-US" dirty="0" smtClean="0"/>
              <a:t>Can be solved in several ways</a:t>
            </a:r>
          </a:p>
          <a:p>
            <a:pPr lvl="0"/>
            <a:r>
              <a:rPr lang="en-US" dirty="0" smtClean="0"/>
              <a:t>Encourage student engagement and communication</a:t>
            </a:r>
          </a:p>
          <a:p>
            <a:pPr lvl="0"/>
            <a:r>
              <a:rPr lang="en-US" dirty="0" smtClean="0"/>
              <a:t>Encourage the use of connected multiple representations</a:t>
            </a:r>
          </a:p>
          <a:p>
            <a:pPr lvl="0"/>
            <a:r>
              <a:rPr lang="en-US" dirty="0" smtClean="0"/>
              <a:t>Encourage the appropriate use of intellectual, physical, and technological tools</a:t>
            </a:r>
          </a:p>
        </p:txBody>
      </p:sp>
      <p:grpSp>
        <p:nvGrpSpPr>
          <p:cNvPr id="3" name="Group 5"/>
          <p:cNvGrpSpPr>
            <a:grpSpLocks/>
          </p:cNvGrpSpPr>
          <p:nvPr/>
        </p:nvGrpSpPr>
        <p:grpSpPr bwMode="auto">
          <a:xfrm>
            <a:off x="8077200" y="0"/>
            <a:ext cx="1066800" cy="971550"/>
            <a:chOff x="7086600" y="1009018"/>
            <a:chExt cx="1219200" cy="1048382"/>
          </a:xfrm>
        </p:grpSpPr>
        <p:pic>
          <p:nvPicPr>
            <p:cNvPr id="4"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5"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
        <p:nvSpPr>
          <p:cNvPr id="8" name="TextBox 7"/>
          <p:cNvSpPr txBox="1"/>
          <p:nvPr/>
        </p:nvSpPr>
        <p:spPr>
          <a:xfrm>
            <a:off x="228600" y="5715000"/>
            <a:ext cx="8686800" cy="1446550"/>
          </a:xfrm>
          <a:prstGeom prst="rect">
            <a:avLst/>
          </a:prstGeom>
          <a:noFill/>
        </p:spPr>
        <p:txBody>
          <a:bodyPr wrap="square" rtlCol="0">
            <a:spAutoFit/>
          </a:bodyPr>
          <a:lstStyle/>
          <a:p>
            <a:r>
              <a:rPr lang="en-US" b="1" dirty="0" smtClean="0">
                <a:solidFill>
                  <a:srgbClr val="00B050"/>
                </a:solidFill>
              </a:rPr>
              <a:t>“Not all tasks are created equal, and </a:t>
            </a:r>
            <a:r>
              <a:rPr lang="en-US" b="1" i="1" dirty="0" smtClean="0">
                <a:solidFill>
                  <a:srgbClr val="00B050"/>
                </a:solidFill>
              </a:rPr>
              <a:t>different tasks will provoke different levels and kinds of student thinking</a:t>
            </a:r>
            <a:r>
              <a:rPr lang="en-US" b="1" dirty="0" smtClean="0">
                <a:solidFill>
                  <a:srgbClr val="00B050"/>
                </a:solidFill>
              </a:rPr>
              <a:t>.”</a:t>
            </a:r>
          </a:p>
          <a:p>
            <a:r>
              <a:rPr lang="en-US" sz="1600" b="1" dirty="0" smtClean="0">
                <a:solidFill>
                  <a:srgbClr val="00B050"/>
                </a:solidFill>
              </a:rPr>
              <a:t>					</a:t>
            </a:r>
            <a:r>
              <a:rPr lang="en-US" sz="1600" dirty="0" smtClean="0">
                <a:solidFill>
                  <a:srgbClr val="00B050"/>
                </a:solidFill>
              </a:rPr>
              <a:t>Stein, Smith, </a:t>
            </a:r>
            <a:r>
              <a:rPr lang="en-US" sz="1600" dirty="0" err="1" smtClean="0">
                <a:solidFill>
                  <a:srgbClr val="00B050"/>
                </a:solidFill>
              </a:rPr>
              <a:t>Henningsen</a:t>
            </a:r>
            <a:r>
              <a:rPr lang="en-US" sz="1600" dirty="0" smtClean="0">
                <a:solidFill>
                  <a:srgbClr val="00B050"/>
                </a:solidFill>
              </a:rPr>
              <a:t>, &amp; Silver, 2000</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does this fit within a unit?</a:t>
            </a:r>
            <a:endParaRPr lang="en-US" dirty="0"/>
          </a:p>
        </p:txBody>
      </p:sp>
      <p:sp>
        <p:nvSpPr>
          <p:cNvPr id="3" name="Content Placeholder 2"/>
          <p:cNvSpPr>
            <a:spLocks noGrp="1"/>
          </p:cNvSpPr>
          <p:nvPr>
            <p:ph idx="1"/>
          </p:nvPr>
        </p:nvSpPr>
        <p:spPr>
          <a:xfrm>
            <a:off x="609600" y="2590800"/>
            <a:ext cx="8229600" cy="3810000"/>
          </a:xfrm>
        </p:spPr>
        <p:txBody>
          <a:bodyPr>
            <a:normAutofit fontScale="92500" lnSpcReduction="20000"/>
          </a:bodyPr>
          <a:lstStyle/>
          <a:p>
            <a:pPr>
              <a:buNone/>
            </a:pPr>
            <a:r>
              <a:rPr lang="en-US" sz="3200" dirty="0" smtClean="0"/>
              <a:t>By teaching through rich mathematical tasks, students </a:t>
            </a:r>
            <a:r>
              <a:rPr lang="en-US" sz="3200" b="1" i="1" u="sng" dirty="0" smtClean="0"/>
              <a:t>develop </a:t>
            </a:r>
            <a:r>
              <a:rPr lang="en-US" sz="3200" b="1" dirty="0" smtClean="0"/>
              <a:t>deep conceptual understanding </a:t>
            </a:r>
            <a:r>
              <a:rPr lang="en-US" sz="3200" b="1" i="1" dirty="0" smtClean="0"/>
              <a:t>and</a:t>
            </a:r>
            <a:r>
              <a:rPr lang="en-US" sz="3200" b="1" dirty="0" smtClean="0"/>
              <a:t> skill proficiency. </a:t>
            </a:r>
          </a:p>
          <a:p>
            <a:pPr>
              <a:buNone/>
            </a:pPr>
            <a:endParaRPr lang="en-US" sz="3200" b="1" dirty="0" smtClean="0"/>
          </a:p>
          <a:p>
            <a:pPr>
              <a:buNone/>
            </a:pPr>
            <a:r>
              <a:rPr lang="en-US" sz="3200" dirty="0" smtClean="0"/>
              <a:t>Why is it important to let students work on  a math task without first showing them how to solve it?</a:t>
            </a:r>
          </a:p>
          <a:p>
            <a:pPr>
              <a:buNone/>
            </a:pPr>
            <a:r>
              <a:rPr lang="en-US" sz="3200" dirty="0" smtClean="0">
                <a:hlinkClick r:id="rId3"/>
              </a:rPr>
              <a:t>http://ifl.lrdc.pitt.edu/ifl/index.php/resources/ask_the_educator/ido_jamar/</a:t>
            </a:r>
            <a:endParaRPr lang="en-US" sz="3200" b="1" dirty="0" smtClean="0"/>
          </a:p>
        </p:txBody>
      </p:sp>
      <p:grpSp>
        <p:nvGrpSpPr>
          <p:cNvPr id="5" name="Group 5"/>
          <p:cNvGrpSpPr>
            <a:grpSpLocks/>
          </p:cNvGrpSpPr>
          <p:nvPr/>
        </p:nvGrpSpPr>
        <p:grpSpPr bwMode="auto">
          <a:xfrm>
            <a:off x="7924800" y="0"/>
            <a:ext cx="1219200" cy="1047750"/>
            <a:chOff x="7086600" y="1009018"/>
            <a:chExt cx="1219200" cy="1048382"/>
          </a:xfrm>
        </p:grpSpPr>
        <p:pic>
          <p:nvPicPr>
            <p:cNvPr id="6"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14400"/>
            <a:ext cx="8229600" cy="1847088"/>
          </a:xfrm>
        </p:spPr>
        <p:txBody>
          <a:bodyPr>
            <a:normAutofit fontScale="90000"/>
          </a:bodyPr>
          <a:lstStyle/>
          <a:p>
            <a:r>
              <a:rPr lang="en-US" dirty="0" smtClean="0"/>
              <a:t>How does the task connect with the Standards for Mathematical Practice?</a:t>
            </a:r>
            <a:endParaRPr lang="en-US" dirty="0"/>
          </a:p>
        </p:txBody>
      </p:sp>
      <p:grpSp>
        <p:nvGrpSpPr>
          <p:cNvPr id="3" name="Group 5"/>
          <p:cNvGrpSpPr>
            <a:grpSpLocks/>
          </p:cNvGrpSpPr>
          <p:nvPr/>
        </p:nvGrpSpPr>
        <p:grpSpPr bwMode="auto">
          <a:xfrm>
            <a:off x="8077200" y="0"/>
            <a:ext cx="1066800" cy="971550"/>
            <a:chOff x="7086600" y="1009018"/>
            <a:chExt cx="1219200" cy="1048382"/>
          </a:xfrm>
        </p:grpSpPr>
        <p:pic>
          <p:nvPicPr>
            <p:cNvPr id="4"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5"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pic>
        <p:nvPicPr>
          <p:cNvPr id="3075" name="Picture 3"/>
          <p:cNvPicPr>
            <a:picLocks noGrp="1" noChangeAspect="1" noChangeArrowheads="1"/>
          </p:cNvPicPr>
          <p:nvPr>
            <p:ph idx="1"/>
          </p:nvPr>
        </p:nvPicPr>
        <p:blipFill>
          <a:blip r:embed="rId4" cstate="print"/>
          <a:srcRect/>
          <a:stretch>
            <a:fillRect/>
          </a:stretch>
        </p:blipFill>
        <p:spPr bwMode="auto">
          <a:xfrm>
            <a:off x="180975" y="2819400"/>
            <a:ext cx="8810625" cy="2819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17</a:t>
            </a:fld>
            <a:endParaRPr lang="en-US" dirty="0"/>
          </a:p>
        </p:txBody>
      </p:sp>
      <p:sp>
        <p:nvSpPr>
          <p:cNvPr id="5" name="Slide Number Placeholder 3"/>
          <p:cNvSpPr txBox="1">
            <a:spLocks/>
          </p:cNvSpPr>
          <p:nvPr/>
        </p:nvSpPr>
        <p:spPr>
          <a:xfrm>
            <a:off x="7924800" y="6356350"/>
            <a:ext cx="762000" cy="365125"/>
          </a:xfrm>
          <a:prstGeom prst="rect">
            <a:avLst/>
          </a:prstGeom>
        </p:spPr>
        <p:txBody>
          <a:bodyPr vert="horz" lIns="0" tIns="0" rIns="0" bIns="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CA166D4-86D3-4EC3-842B-1003EBA96799}" type="slidenum">
              <a:rPr kumimoji="0" lang="en-US" sz="1200" b="0" i="0" u="none" strike="noStrike" kern="1200" cap="none" spc="0" normalizeH="0" baseline="0" noProof="0" smtClean="0">
                <a:ln>
                  <a:noFill/>
                </a:ln>
                <a:solidFill>
                  <a:schemeClr val="tx2">
                    <a:shade val="90000"/>
                  </a:schemeClr>
                </a:solidFill>
                <a:effectLst/>
                <a:uLnTx/>
                <a:uFillTx/>
                <a:latin typeface="Calibri" pitchFamily="34" charset="0"/>
                <a:ea typeface="ＭＳ Ｐゴシック"/>
                <a:cs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chemeClr val="tx2">
                  <a:shade val="90000"/>
                </a:schemeClr>
              </a:solidFill>
              <a:effectLst/>
              <a:uLnTx/>
              <a:uFillTx/>
              <a:latin typeface="Calibri" pitchFamily="34" charset="0"/>
              <a:ea typeface="ＭＳ Ｐゴシック"/>
              <a:cs typeface="ＭＳ Ｐゴシック"/>
            </a:endParaRPr>
          </a:p>
        </p:txBody>
      </p:sp>
      <p:sp>
        <p:nvSpPr>
          <p:cNvPr id="6" name="Slide Number Placeholder 8"/>
          <p:cNvSpPr txBox="1">
            <a:spLocks/>
          </p:cNvSpPr>
          <p:nvPr/>
        </p:nvSpPr>
        <p:spPr>
          <a:xfrm>
            <a:off x="7924800" y="6356350"/>
            <a:ext cx="762000" cy="365125"/>
          </a:xfrm>
          <a:prstGeom prst="rect">
            <a:avLst/>
          </a:prstGeom>
        </p:spPr>
        <p:txBody>
          <a:bodyPr vert="horz" lIns="0" tIns="0" rIns="0" bIns="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9485AAB-DDEE-4376-A1EB-344D1AE05B46}" type="slidenum">
              <a:rPr kumimoji="0" lang="en-US" sz="1200" b="0" i="0" u="none" strike="noStrike" kern="1200" cap="none" spc="0" normalizeH="0" baseline="0" noProof="0" smtClean="0">
                <a:ln>
                  <a:noFill/>
                </a:ln>
                <a:solidFill>
                  <a:schemeClr val="tx2">
                    <a:shade val="90000"/>
                  </a:schemeClr>
                </a:solidFill>
                <a:effectLst/>
                <a:uLnTx/>
                <a:uFillTx/>
                <a:latin typeface="Calibri" pitchFamily="34" charset="0"/>
                <a:ea typeface="ＭＳ Ｐゴシック"/>
                <a:cs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chemeClr val="tx2">
                  <a:shade val="90000"/>
                </a:schemeClr>
              </a:solidFill>
              <a:effectLst/>
              <a:uLnTx/>
              <a:uFillTx/>
              <a:latin typeface="Calibri" pitchFamily="34" charset="0"/>
              <a:ea typeface="ＭＳ Ｐゴシック"/>
              <a:cs typeface="ＭＳ Ｐゴシック"/>
            </a:endParaRPr>
          </a:p>
        </p:txBody>
      </p:sp>
      <p:sp>
        <p:nvSpPr>
          <p:cNvPr id="7" name="Rectangle 2"/>
          <p:cNvSpPr txBox="1">
            <a:spLocks/>
          </p:cNvSpPr>
          <p:nvPr/>
        </p:nvSpPr>
        <p:spPr>
          <a:xfrm>
            <a:off x="0" y="533400"/>
            <a:ext cx="8382000" cy="9144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rgbClr val="004F8A"/>
                </a:solidFill>
                <a:effectLst>
                  <a:outerShdw blurRad="38100" dist="38100" dir="2700000" algn="tl">
                    <a:srgbClr val="C0C0C0"/>
                  </a:outerShdw>
                </a:effectLst>
                <a:uLnTx/>
                <a:uFillTx/>
                <a:latin typeface="+mj-lt"/>
                <a:ea typeface="+mj-ea"/>
                <a:cs typeface="+mj-cs"/>
              </a:rPr>
              <a:t>Standards for Mathematical Practice</a:t>
            </a:r>
            <a:endParaRPr kumimoji="0" lang="en-US" sz="4400" b="0" i="0" u="none" strike="noStrike" kern="1200" cap="none" spc="0" normalizeH="0" baseline="0" noProof="0" dirty="0" smtClean="0">
              <a:ln>
                <a:noFill/>
              </a:ln>
              <a:solidFill>
                <a:srgbClr val="004F8A"/>
              </a:solidFill>
              <a:effectLst>
                <a:outerShdw blurRad="38100" dist="38100" dir="2700000" algn="tl">
                  <a:srgbClr val="C0C0C0"/>
                </a:outerShdw>
              </a:effectLst>
              <a:uLnTx/>
              <a:uFillTx/>
              <a:latin typeface="+mj-lt"/>
              <a:ea typeface="+mj-ea"/>
              <a:cs typeface="+mj-cs"/>
            </a:endParaRPr>
          </a:p>
        </p:txBody>
      </p:sp>
      <p:sp>
        <p:nvSpPr>
          <p:cNvPr id="8" name="Rectangle 3"/>
          <p:cNvSpPr txBox="1">
            <a:spLocks/>
          </p:cNvSpPr>
          <p:nvPr/>
        </p:nvSpPr>
        <p:spPr>
          <a:xfrm>
            <a:off x="304800" y="1524000"/>
            <a:ext cx="8305800" cy="4800600"/>
          </a:xfrm>
          <a:prstGeom prst="rect">
            <a:avLst/>
          </a:prstGeom>
        </p:spPr>
        <p:txBody>
          <a:bodyPr vert="horz">
            <a:normAutofit/>
          </a:bodyPr>
          <a:lstStyle/>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Make sense of problems and persevere in solving them</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Reason abstractly and quantitatively</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Construct viable arguments &amp; critique the reasoning of others</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Model with mathematics</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Use appropriate tools strategically</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Attend to precision</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Look for and make use of structure</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Look for and express regularity in repeated reasoning</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grpSp>
        <p:nvGrpSpPr>
          <p:cNvPr id="10" name="Group 5"/>
          <p:cNvGrpSpPr>
            <a:grpSpLocks/>
          </p:cNvGrpSpPr>
          <p:nvPr/>
        </p:nvGrpSpPr>
        <p:grpSpPr bwMode="auto">
          <a:xfrm>
            <a:off x="8229600" y="0"/>
            <a:ext cx="914400" cy="971550"/>
            <a:chOff x="7086600" y="1009018"/>
            <a:chExt cx="1219200" cy="1048382"/>
          </a:xfrm>
        </p:grpSpPr>
        <p:pic>
          <p:nvPicPr>
            <p:cNvPr id="11" name="Picture 14"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
        <p:nvSpPr>
          <p:cNvPr id="13" name="Rounded Rectangle 12"/>
          <p:cNvSpPr/>
          <p:nvPr/>
        </p:nvSpPr>
        <p:spPr>
          <a:xfrm>
            <a:off x="0" y="4724400"/>
            <a:ext cx="9144000" cy="990600"/>
          </a:xfrm>
          <a:prstGeom prst="roundRect">
            <a:avLst/>
          </a:prstGeom>
          <a:solidFill>
            <a:srgbClr val="FFFF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Think-Pair-Share</a:t>
            </a:r>
            <a:endParaRPr lang="en-US" dirty="0"/>
          </a:p>
        </p:txBody>
      </p:sp>
      <p:sp>
        <p:nvSpPr>
          <p:cNvPr id="6" name="Content Placeholder 5"/>
          <p:cNvSpPr>
            <a:spLocks noGrp="1"/>
          </p:cNvSpPr>
          <p:nvPr>
            <p:ph sz="half" idx="1"/>
          </p:nvPr>
        </p:nvSpPr>
        <p:spPr>
          <a:xfrm>
            <a:off x="457200" y="1920085"/>
            <a:ext cx="4038600" cy="2575715"/>
          </a:xfrm>
        </p:spPr>
        <p:txBody>
          <a:bodyPr/>
          <a:lstStyle/>
          <a:p>
            <a:pPr>
              <a:buNone/>
            </a:pPr>
            <a:r>
              <a:rPr lang="en-US" dirty="0" smtClean="0"/>
              <a:t>At your table, half of people will read Mathematical Practice 6, the other people will read Mathematical Practice 7</a:t>
            </a:r>
          </a:p>
          <a:p>
            <a:pPr>
              <a:buNone/>
            </a:pPr>
            <a:endParaRPr lang="en-US" dirty="0" smtClean="0"/>
          </a:p>
        </p:txBody>
      </p:sp>
      <p:sp>
        <p:nvSpPr>
          <p:cNvPr id="7" name="Content Placeholder 6"/>
          <p:cNvSpPr>
            <a:spLocks noGrp="1"/>
          </p:cNvSpPr>
          <p:nvPr>
            <p:ph sz="half" idx="2"/>
          </p:nvPr>
        </p:nvSpPr>
        <p:spPr/>
        <p:txBody>
          <a:bodyPr/>
          <a:lstStyle/>
          <a:p>
            <a:pPr marL="514350" indent="-514350">
              <a:buFont typeface="+mj-lt"/>
              <a:buAutoNum type="arabicPeriod"/>
            </a:pPr>
            <a:r>
              <a:rPr lang="en-US" dirty="0" smtClean="0"/>
              <a:t>Those reading the same Practice will discuss the big ideas from the reading</a:t>
            </a:r>
          </a:p>
          <a:p>
            <a:pPr marL="514350" indent="-514350">
              <a:buFont typeface="+mj-lt"/>
              <a:buAutoNum type="arabicPeriod"/>
            </a:pPr>
            <a:r>
              <a:rPr lang="en-US" dirty="0" smtClean="0"/>
              <a:t>Those reading the same Practice will discuss connections to the problem</a:t>
            </a:r>
          </a:p>
          <a:p>
            <a:pPr marL="514350" indent="-514350">
              <a:buFont typeface="+mj-lt"/>
              <a:buAutoNum type="arabicPeriod"/>
            </a:pPr>
            <a:r>
              <a:rPr lang="en-US" dirty="0" smtClean="0"/>
              <a:t>The whole table will share their findings</a:t>
            </a:r>
            <a:endParaRPr lang="en-US" dirty="0"/>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18</a:t>
            </a:fld>
            <a:endParaRPr lang="en-US" dirty="0"/>
          </a:p>
        </p:txBody>
      </p:sp>
      <p:pic>
        <p:nvPicPr>
          <p:cNvPr id="8" name="Picture 7" descr="book.JPG"/>
          <p:cNvPicPr>
            <a:picLocks noChangeAspect="1"/>
          </p:cNvPicPr>
          <p:nvPr/>
        </p:nvPicPr>
        <p:blipFill>
          <a:blip r:embed="rId2" cstate="print"/>
          <a:stretch>
            <a:fillRect/>
          </a:stretch>
        </p:blipFill>
        <p:spPr>
          <a:xfrm>
            <a:off x="1981200" y="4267200"/>
            <a:ext cx="2590800" cy="2590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610600" cy="1143000"/>
          </a:xfrm>
        </p:spPr>
        <p:txBody>
          <a:bodyPr>
            <a:noAutofit/>
          </a:bodyPr>
          <a:lstStyle/>
          <a:p>
            <a:r>
              <a:rPr lang="en-US" sz="4000" dirty="0" smtClean="0"/>
              <a:t>How can you scaffold understanding with questions?</a:t>
            </a:r>
            <a:endParaRPr lang="en-US" sz="4000" dirty="0"/>
          </a:p>
        </p:txBody>
      </p:sp>
      <p:sp>
        <p:nvSpPr>
          <p:cNvPr id="3" name="Content Placeholder 2"/>
          <p:cNvSpPr>
            <a:spLocks noGrp="1"/>
          </p:cNvSpPr>
          <p:nvPr>
            <p:ph idx="1"/>
          </p:nvPr>
        </p:nvSpPr>
        <p:spPr>
          <a:xfrm>
            <a:off x="457200" y="2209800"/>
            <a:ext cx="8229600" cy="4114800"/>
          </a:xfrm>
        </p:spPr>
        <p:txBody>
          <a:bodyPr>
            <a:normAutofit fontScale="92500"/>
          </a:bodyPr>
          <a:lstStyle/>
          <a:p>
            <a:pPr>
              <a:buNone/>
            </a:pPr>
            <a:r>
              <a:rPr lang="en-US" dirty="0" smtClean="0"/>
              <a:t>After having engaged in the task, write questions to use Before, During and After students engage in the task.</a:t>
            </a:r>
          </a:p>
          <a:p>
            <a:pPr>
              <a:buNone/>
            </a:pPr>
            <a:endParaRPr lang="en-US" dirty="0" smtClean="0"/>
          </a:p>
          <a:p>
            <a:pPr>
              <a:buNone/>
            </a:pPr>
            <a:r>
              <a:rPr lang="en-US" i="1" dirty="0" smtClean="0">
                <a:solidFill>
                  <a:srgbClr val="00B050"/>
                </a:solidFill>
              </a:rPr>
              <a:t>“In practice, students actual opportunities for learning depend, to a considerable degree, on the kind of discourse that the teacher orchestrates. The nature of the activity and talk in the classroom shapes each students’ opportunities to learn about particular topics as well as to develop her or his abilities to reason and communicate about those topics.”</a:t>
            </a:r>
          </a:p>
          <a:p>
            <a:pPr>
              <a:buNone/>
            </a:pPr>
            <a:r>
              <a:rPr lang="en-US" i="1" dirty="0" smtClean="0">
                <a:solidFill>
                  <a:srgbClr val="00B050"/>
                </a:solidFill>
              </a:rPr>
              <a:t>					</a:t>
            </a:r>
            <a:r>
              <a:rPr lang="en-US" dirty="0" smtClean="0">
                <a:solidFill>
                  <a:srgbClr val="00B050"/>
                </a:solidFill>
              </a:rPr>
              <a:t>-</a:t>
            </a:r>
            <a:r>
              <a:rPr lang="en-US" dirty="0" err="1" smtClean="0">
                <a:solidFill>
                  <a:srgbClr val="00B050"/>
                </a:solidFill>
              </a:rPr>
              <a:t>Henningsen</a:t>
            </a:r>
            <a:r>
              <a:rPr lang="en-US" dirty="0" smtClean="0">
                <a:solidFill>
                  <a:srgbClr val="00B050"/>
                </a:solidFill>
              </a:rPr>
              <a:t> &amp; Stein, 1997</a:t>
            </a:r>
            <a:endParaRPr lang="en-US" dirty="0">
              <a:solidFill>
                <a:srgbClr val="00B050"/>
              </a:solidFill>
            </a:endParaRPr>
          </a:p>
        </p:txBody>
      </p:sp>
      <p:grpSp>
        <p:nvGrpSpPr>
          <p:cNvPr id="5" name="Group 5"/>
          <p:cNvGrpSpPr>
            <a:grpSpLocks/>
          </p:cNvGrpSpPr>
          <p:nvPr/>
        </p:nvGrpSpPr>
        <p:grpSpPr bwMode="auto">
          <a:xfrm>
            <a:off x="8077200" y="0"/>
            <a:ext cx="1066800" cy="971550"/>
            <a:chOff x="7086600" y="1009018"/>
            <a:chExt cx="1219200" cy="1048382"/>
          </a:xfrm>
        </p:grpSpPr>
        <p:pic>
          <p:nvPicPr>
            <p:cNvPr id="6"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7200" dirty="0" smtClean="0"/>
              <a:t>Welcome…</a:t>
            </a:r>
            <a:endParaRPr lang="en-US" sz="7200" dirty="0"/>
          </a:p>
        </p:txBody>
      </p:sp>
      <p:sp>
        <p:nvSpPr>
          <p:cNvPr id="4" name="Text Placeholder 3"/>
          <p:cNvSpPr>
            <a:spLocks noGrp="1"/>
          </p:cNvSpPr>
          <p:nvPr>
            <p:ph type="body" idx="1"/>
          </p:nvPr>
        </p:nvSpPr>
        <p:spPr>
          <a:xfrm>
            <a:off x="381000" y="2704664"/>
            <a:ext cx="8229600" cy="1509712"/>
          </a:xfrm>
        </p:spPr>
        <p:txBody>
          <a:bodyPr>
            <a:normAutofit/>
          </a:bodyPr>
          <a:lstStyle/>
          <a:p>
            <a:pPr algn="r"/>
            <a:r>
              <a:rPr lang="en-US" sz="4000" dirty="0" smtClean="0"/>
              <a:t>… from your feedback last time…</a:t>
            </a:r>
            <a:endParaRPr lang="en-US" sz="4000" dirty="0"/>
          </a:p>
        </p:txBody>
      </p:sp>
      <p:grpSp>
        <p:nvGrpSpPr>
          <p:cNvPr id="5" name="Group 5"/>
          <p:cNvGrpSpPr>
            <a:grpSpLocks/>
          </p:cNvGrpSpPr>
          <p:nvPr/>
        </p:nvGrpSpPr>
        <p:grpSpPr bwMode="auto">
          <a:xfrm>
            <a:off x="8077200" y="0"/>
            <a:ext cx="1066800" cy="971550"/>
            <a:chOff x="7086600" y="1009018"/>
            <a:chExt cx="1219200" cy="1048382"/>
          </a:xfrm>
        </p:grpSpPr>
        <p:pic>
          <p:nvPicPr>
            <p:cNvPr id="6"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3" name="Content Placeholder 2"/>
          <p:cNvSpPr>
            <a:spLocks noGrp="1"/>
          </p:cNvSpPr>
          <p:nvPr>
            <p:ph idx="1"/>
          </p:nvPr>
        </p:nvSpPr>
        <p:spPr>
          <a:xfrm>
            <a:off x="457200" y="1935480"/>
            <a:ext cx="4953000" cy="4160520"/>
          </a:xfrm>
        </p:spPr>
        <p:txBody>
          <a:bodyPr/>
          <a:lstStyle/>
          <a:p>
            <a:pPr>
              <a:buNone/>
            </a:pPr>
            <a:endParaRPr lang="en-US" dirty="0" smtClean="0">
              <a:hlinkClick r:id="rId3"/>
            </a:endParaRPr>
          </a:p>
          <a:p>
            <a:pPr>
              <a:buNone/>
            </a:pPr>
            <a:endParaRPr lang="en-US" dirty="0" smtClean="0">
              <a:hlinkClick r:id="rId3"/>
            </a:endParaRPr>
          </a:p>
          <a:p>
            <a:pPr>
              <a:buNone/>
            </a:pPr>
            <a:endParaRPr lang="en-US" dirty="0" smtClean="0">
              <a:hlinkClick r:id="rId3"/>
            </a:endParaRPr>
          </a:p>
          <a:p>
            <a:pPr>
              <a:buNone/>
            </a:pPr>
            <a:r>
              <a:rPr lang="en-US" sz="3600" dirty="0" smtClean="0">
                <a:hlinkClick r:id="rId3"/>
              </a:rPr>
              <a:t>http://www.pd360.com/index.cfm?ContentId=6114</a:t>
            </a:r>
            <a:endParaRPr lang="en-US" sz="3600" dirty="0" smtClean="0"/>
          </a:p>
          <a:p>
            <a:pPr>
              <a:buNone/>
            </a:pPr>
            <a:endParaRPr lang="en-US" dirty="0" smtClean="0"/>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20</a:t>
            </a:fld>
            <a:endParaRPr lang="en-US" dirty="0"/>
          </a:p>
        </p:txBody>
      </p:sp>
      <p:pic>
        <p:nvPicPr>
          <p:cNvPr id="5" name="Picture 4" descr="movie reel.JPG"/>
          <p:cNvPicPr>
            <a:picLocks noChangeAspect="1"/>
          </p:cNvPicPr>
          <p:nvPr/>
        </p:nvPicPr>
        <p:blipFill>
          <a:blip r:embed="rId4" cstate="print"/>
          <a:stretch>
            <a:fillRect/>
          </a:stretch>
        </p:blipFill>
        <p:spPr>
          <a:xfrm>
            <a:off x="5181600" y="1371599"/>
            <a:ext cx="3481387" cy="521953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2133600" cy="3258312"/>
          </a:xfrm>
        </p:spPr>
        <p:txBody>
          <a:bodyPr>
            <a:normAutofit/>
          </a:bodyPr>
          <a:lstStyle/>
          <a:p>
            <a:r>
              <a:rPr lang="en-US" sz="4000" dirty="0" smtClean="0"/>
              <a:t>What’s the elephant in the room?</a:t>
            </a:r>
            <a:endParaRPr lang="en-US" sz="4000" dirty="0"/>
          </a:p>
        </p:txBody>
      </p:sp>
      <p:sp>
        <p:nvSpPr>
          <p:cNvPr id="3" name="Content Placeholder 2"/>
          <p:cNvSpPr>
            <a:spLocks noGrp="1"/>
          </p:cNvSpPr>
          <p:nvPr>
            <p:ph idx="1"/>
          </p:nvPr>
        </p:nvSpPr>
        <p:spPr>
          <a:xfrm>
            <a:off x="6705600" y="3124200"/>
            <a:ext cx="2209800" cy="3276600"/>
          </a:xfrm>
        </p:spPr>
        <p:txBody>
          <a:bodyPr/>
          <a:lstStyle/>
          <a:p>
            <a:pPr>
              <a:buNone/>
            </a:pPr>
            <a:r>
              <a:rPr lang="en-US" dirty="0" smtClean="0"/>
              <a:t> What are you wondering about implementation of what we’ve been talking about?</a:t>
            </a:r>
          </a:p>
          <a:p>
            <a:pPr>
              <a:buNone/>
            </a:pPr>
            <a:endParaRPr lang="en-US" dirty="0"/>
          </a:p>
        </p:txBody>
      </p:sp>
      <p:pic>
        <p:nvPicPr>
          <p:cNvPr id="5" name="Picture 4" descr="elephant.JPG"/>
          <p:cNvPicPr>
            <a:picLocks noChangeAspect="1"/>
          </p:cNvPicPr>
          <p:nvPr/>
        </p:nvPicPr>
        <p:blipFill>
          <a:blip r:embed="rId3" cstate="print"/>
          <a:stretch>
            <a:fillRect/>
          </a:stretch>
        </p:blipFill>
        <p:spPr>
          <a:xfrm>
            <a:off x="2438400" y="838200"/>
            <a:ext cx="4402765" cy="5696657"/>
          </a:xfrm>
          <a:prstGeom prst="rect">
            <a:avLst/>
          </a:prstGeom>
        </p:spPr>
      </p:pic>
      <p:grpSp>
        <p:nvGrpSpPr>
          <p:cNvPr id="6" name="Group 5"/>
          <p:cNvGrpSpPr>
            <a:grpSpLocks/>
          </p:cNvGrpSpPr>
          <p:nvPr/>
        </p:nvGrpSpPr>
        <p:grpSpPr bwMode="auto">
          <a:xfrm>
            <a:off x="8077200" y="0"/>
            <a:ext cx="1066800" cy="971550"/>
            <a:chOff x="7086600" y="1009018"/>
            <a:chExt cx="1219200" cy="1048382"/>
          </a:xfrm>
        </p:grpSpPr>
        <p:pic>
          <p:nvPicPr>
            <p:cNvPr id="7"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Poll Everywhere Check</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Content Placeholder 4"/>
          <p:cNvSpPr txBox="1">
            <a:spLocks/>
          </p:cNvSpPr>
          <p:nvPr/>
        </p:nvSpPr>
        <p:spPr>
          <a:xfrm>
            <a:off x="457200" y="1524000"/>
            <a:ext cx="8229600" cy="4572000"/>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4000" b="0" i="0" u="none" strike="noStrike" kern="1200" cap="none" spc="0" normalizeH="0" baseline="0" noProof="0" dirty="0" smtClean="0">
                <a:ln>
                  <a:noFill/>
                </a:ln>
                <a:solidFill>
                  <a:srgbClr val="7030A0"/>
                </a:solidFill>
                <a:effectLst/>
                <a:uLnTx/>
                <a:uFillTx/>
                <a:latin typeface="+mn-lt"/>
                <a:ea typeface="+mn-ea"/>
                <a:cs typeface="+mn-cs"/>
              </a:rPr>
              <a:t>To what degree do you feel able to describe </a:t>
            </a:r>
            <a:r>
              <a:rPr lang="en-US" sz="4000" dirty="0" smtClean="0">
                <a:solidFill>
                  <a:srgbClr val="7030A0"/>
                </a:solidFill>
                <a:latin typeface="+mn-lt"/>
                <a:ea typeface="+mn-ea"/>
                <a:cs typeface="+mn-cs"/>
              </a:rPr>
              <a:t>6</a:t>
            </a:r>
            <a:r>
              <a:rPr kumimoji="0" lang="en-US" sz="4000" b="0" i="0" u="none" strike="noStrike" kern="1200" cap="none" spc="0" normalizeH="0" baseline="0" noProof="0" dirty="0" smtClean="0">
                <a:ln>
                  <a:noFill/>
                </a:ln>
                <a:solidFill>
                  <a:srgbClr val="7030A0"/>
                </a:solidFill>
                <a:effectLst/>
                <a:uLnTx/>
                <a:uFillTx/>
                <a:latin typeface="+mn-lt"/>
                <a:ea typeface="+mn-ea"/>
                <a:cs typeface="+mn-cs"/>
              </a:rPr>
              <a:t> of the Standards for Mathematical Practice?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n-US" sz="4000" dirty="0" smtClean="0">
              <a:solidFill>
                <a:srgbClr val="7030A0"/>
              </a:solidFill>
              <a:latin typeface="+mn-lt"/>
              <a:ea typeface="+mn-ea"/>
              <a:cs typeface="+mn-cs"/>
            </a:endParaRPr>
          </a:p>
          <a:p>
            <a:pPr marL="274320" lvl="0" indent="-274320" fontAlgn="auto">
              <a:spcBef>
                <a:spcPct val="20000"/>
              </a:spcBef>
              <a:spcAft>
                <a:spcPts val="0"/>
              </a:spcAft>
              <a:buClr>
                <a:schemeClr val="accent3"/>
              </a:buClr>
              <a:buSzPct val="95000"/>
              <a:defRPr/>
            </a:pPr>
            <a:r>
              <a:rPr lang="en-US" sz="4000" dirty="0" smtClean="0">
                <a:hlinkClick r:id="rId2"/>
              </a:rPr>
              <a:t>http://www.polleverywhere.com/multiple_choice_polls/MjAyMTk5ODQxNQ</a:t>
            </a:r>
            <a:endParaRPr kumimoji="0" lang="en-US" sz="4000" b="0" i="0" u="none" strike="noStrike" kern="1200" cap="none" spc="0" normalizeH="0" baseline="0" noProof="0" dirty="0" smtClean="0">
              <a:ln>
                <a:noFill/>
              </a:ln>
              <a:solidFill>
                <a:srgbClr val="7030A0"/>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4000" b="0" i="0" u="none" strike="noStrike" kern="1200" cap="none" spc="0" normalizeH="0" baseline="0" noProof="0" dirty="0" smtClean="0">
              <a:ln>
                <a:noFill/>
              </a:ln>
              <a:solidFill>
                <a:schemeClr val="tx1"/>
              </a:solidFill>
              <a:effectLst/>
              <a:uLnTx/>
              <a:uFillTx/>
              <a:latin typeface="+mn-lt"/>
              <a:ea typeface="+mn-ea"/>
              <a:cs typeface="+mn-cs"/>
              <a:hlinkClick r:id="rId3"/>
            </a:endParaRPr>
          </a:p>
        </p:txBody>
      </p:sp>
      <p:grpSp>
        <p:nvGrpSpPr>
          <p:cNvPr id="9" name="Group 8"/>
          <p:cNvGrpSpPr>
            <a:grpSpLocks/>
          </p:cNvGrpSpPr>
          <p:nvPr/>
        </p:nvGrpSpPr>
        <p:grpSpPr bwMode="auto">
          <a:xfrm>
            <a:off x="8077200" y="0"/>
            <a:ext cx="1066800" cy="971550"/>
            <a:chOff x="7086600" y="1009018"/>
            <a:chExt cx="1219200" cy="1048382"/>
          </a:xfrm>
        </p:grpSpPr>
        <p:pic>
          <p:nvPicPr>
            <p:cNvPr id="10"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Poll Everywhere Check</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6"/>
          <p:cNvSpPr txBox="1">
            <a:spLocks/>
          </p:cNvSpPr>
          <p:nvPr/>
        </p:nvSpPr>
        <p:spPr>
          <a:xfrm>
            <a:off x="457200" y="1600200"/>
            <a:ext cx="8229600" cy="5257800"/>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4000" b="0" i="0" u="none" strike="noStrike" kern="1200" cap="none" spc="0" normalizeH="0" baseline="0" noProof="0" dirty="0" smtClean="0">
                <a:ln>
                  <a:noFill/>
                </a:ln>
                <a:solidFill>
                  <a:srgbClr val="7030A0"/>
                </a:solidFill>
                <a:effectLst/>
                <a:uLnTx/>
                <a:uFillTx/>
                <a:latin typeface="+mn-lt"/>
                <a:ea typeface="+mn-ea"/>
                <a:cs typeface="+mn-cs"/>
              </a:rPr>
              <a:t>To what degree are you able to describe the role of teacher questioning in building mathematical understanding?</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n-US" sz="4000" dirty="0" smtClean="0">
              <a:solidFill>
                <a:srgbClr val="7030A0"/>
              </a:solidFill>
              <a:latin typeface="+mn-lt"/>
              <a:ea typeface="+mn-ea"/>
              <a:cs typeface="+mn-cs"/>
              <a:hlinkClick r:id="rId3"/>
            </a:endParaRPr>
          </a:p>
          <a:p>
            <a:pPr marL="274320" lvl="0" indent="-274320" fontAlgn="auto">
              <a:spcBef>
                <a:spcPct val="20000"/>
              </a:spcBef>
              <a:spcAft>
                <a:spcPts val="0"/>
              </a:spcAft>
              <a:buClr>
                <a:schemeClr val="accent3"/>
              </a:buClr>
              <a:buSzPct val="95000"/>
              <a:defRPr/>
            </a:pPr>
            <a:r>
              <a:rPr lang="en-US" sz="4000" dirty="0" smtClean="0">
                <a:hlinkClick r:id="rId4"/>
              </a:rPr>
              <a:t>http://www.polleverywhere.com/multiple_choice_polls/MTk3ODM2Mjc2Nw</a:t>
            </a:r>
            <a:endParaRPr kumimoji="0" lang="en-US" sz="4000" b="0" i="0" u="none" strike="noStrike" kern="1200" cap="none" spc="0" normalizeH="0" baseline="0" noProof="0" dirty="0" smtClean="0">
              <a:ln>
                <a:noFill/>
              </a:ln>
              <a:solidFill>
                <a:srgbClr val="7030A0"/>
              </a:solidFill>
              <a:effectLst/>
              <a:uLnTx/>
              <a:uFillTx/>
              <a:latin typeface="+mn-lt"/>
              <a:ea typeface="+mn-ea"/>
              <a:cs typeface="+mn-cs"/>
              <a:hlinkClick r:id="rId3"/>
            </a:endParaRPr>
          </a:p>
        </p:txBody>
      </p:sp>
      <p:grpSp>
        <p:nvGrpSpPr>
          <p:cNvPr id="11" name="Group 5"/>
          <p:cNvGrpSpPr>
            <a:grpSpLocks/>
          </p:cNvGrpSpPr>
          <p:nvPr/>
        </p:nvGrpSpPr>
        <p:grpSpPr bwMode="auto">
          <a:xfrm>
            <a:off x="7924800" y="0"/>
            <a:ext cx="1219200" cy="1047750"/>
            <a:chOff x="7086600" y="1009018"/>
            <a:chExt cx="1219200" cy="1048382"/>
          </a:xfrm>
        </p:grpSpPr>
        <p:pic>
          <p:nvPicPr>
            <p:cNvPr id="12" name="Picture 14" descr="ICCSystemGraphicWhole 2008 08 05"/>
            <p:cNvPicPr>
              <a:picLocks noChangeAspect="1" noChangeArrowheads="1"/>
            </p:cNvPicPr>
            <p:nvPr/>
          </p:nvPicPr>
          <p:blipFill>
            <a:blip r:embed="rId5" cstate="print"/>
            <a:srcRect/>
            <a:stretch>
              <a:fillRect/>
            </a:stretch>
          </p:blipFill>
          <p:spPr bwMode="auto">
            <a:xfrm>
              <a:off x="7086600" y="1009018"/>
              <a:ext cx="1219200" cy="1048382"/>
            </a:xfrm>
            <a:prstGeom prst="rect">
              <a:avLst/>
            </a:prstGeom>
            <a:noFill/>
            <a:ln w="9525">
              <a:noFill/>
              <a:miter lim="800000"/>
              <a:headEnd/>
              <a:tailEnd/>
            </a:ln>
          </p:spPr>
        </p:pic>
        <p:sp>
          <p:nvSpPr>
            <p:cNvPr id="13"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fontScale="90000"/>
          </a:bodyPr>
          <a:lstStyle/>
          <a:p>
            <a:pPr lvl="0"/>
            <a:r>
              <a:rPr lang="en-US" dirty="0" smtClean="0"/>
              <a:t>Your turn</a:t>
            </a:r>
            <a:br>
              <a:rPr lang="en-US" dirty="0" smtClean="0"/>
            </a:br>
            <a:endParaRPr lang="en-US" dirty="0"/>
          </a:p>
        </p:txBody>
      </p:sp>
      <p:sp>
        <p:nvSpPr>
          <p:cNvPr id="6" name="Content Placeholder 3"/>
          <p:cNvSpPr>
            <a:spLocks noGrp="1"/>
          </p:cNvSpPr>
          <p:nvPr>
            <p:ph idx="1"/>
          </p:nvPr>
        </p:nvSpPr>
        <p:spPr>
          <a:xfrm>
            <a:off x="304800" y="1447800"/>
            <a:ext cx="8153400" cy="4724400"/>
          </a:xfrm>
        </p:spPr>
        <p:txBody>
          <a:bodyPr/>
          <a:lstStyle/>
          <a:p>
            <a:r>
              <a:rPr lang="en-US" dirty="0" smtClean="0"/>
              <a:t>Choose standards which are connected in your curriculum</a:t>
            </a:r>
          </a:p>
          <a:p>
            <a:r>
              <a:rPr lang="en-US" dirty="0" smtClean="0"/>
              <a:t>Determine the intent of the standards</a:t>
            </a:r>
          </a:p>
          <a:p>
            <a:r>
              <a:rPr lang="en-US" dirty="0" smtClean="0"/>
              <a:t>Find task(s)</a:t>
            </a:r>
          </a:p>
          <a:p>
            <a:r>
              <a:rPr lang="en-US" dirty="0" smtClean="0"/>
              <a:t>Judge whether it is a rich task</a:t>
            </a:r>
          </a:p>
          <a:p>
            <a:r>
              <a:rPr lang="en-US" dirty="0" smtClean="0"/>
              <a:t>Link to Standards for Mathematical Practices</a:t>
            </a:r>
          </a:p>
          <a:p>
            <a:r>
              <a:rPr lang="en-US" dirty="0" smtClean="0"/>
              <a:t>Create questions that help to foster deep understanding</a:t>
            </a:r>
          </a:p>
        </p:txBody>
      </p:sp>
      <p:grpSp>
        <p:nvGrpSpPr>
          <p:cNvPr id="5"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914400"/>
            <a:ext cx="7924800" cy="923330"/>
          </a:xfrm>
          <a:prstGeom prst="rect">
            <a:avLst/>
          </a:prstGeom>
          <a:noFill/>
        </p:spPr>
        <p:txBody>
          <a:bodyPr wrap="square" rtlCol="0">
            <a:spAutoFit/>
          </a:bodyPr>
          <a:lstStyle/>
          <a:p>
            <a:r>
              <a:rPr lang="en-US" sz="3000" b="1" dirty="0" smtClean="0">
                <a:latin typeface="+mj-lt"/>
              </a:rPr>
              <a:t>Resources to use</a:t>
            </a:r>
            <a:endParaRPr lang="en-US" sz="2000" dirty="0" smtClean="0"/>
          </a:p>
          <a:p>
            <a:endParaRPr lang="en-US" dirty="0"/>
          </a:p>
        </p:txBody>
      </p:sp>
      <p:sp>
        <p:nvSpPr>
          <p:cNvPr id="7" name="Content Placeholder 6"/>
          <p:cNvSpPr>
            <a:spLocks noGrp="1"/>
          </p:cNvSpPr>
          <p:nvPr>
            <p:ph idx="1"/>
          </p:nvPr>
        </p:nvSpPr>
        <p:spPr>
          <a:xfrm>
            <a:off x="304800" y="1524000"/>
            <a:ext cx="8458200" cy="5105400"/>
          </a:xfrm>
        </p:spPr>
        <p:txBody>
          <a:bodyPr>
            <a:normAutofit/>
          </a:bodyPr>
          <a:lstStyle/>
          <a:p>
            <a:pPr>
              <a:buNone/>
            </a:pPr>
            <a:r>
              <a:rPr lang="en-US" sz="3200" dirty="0" smtClean="0">
                <a:hlinkClick r:id="rId3"/>
              </a:rPr>
              <a:t>Finding  Tasks:</a:t>
            </a:r>
          </a:p>
          <a:p>
            <a:pPr lvl="1"/>
            <a:r>
              <a:rPr lang="en-US" sz="3200" dirty="0" smtClean="0">
                <a:hlinkClick r:id="rId4"/>
              </a:rPr>
              <a:t>www.nctm.org</a:t>
            </a:r>
            <a:endParaRPr lang="en-US" sz="3200" dirty="0" smtClean="0"/>
          </a:p>
          <a:p>
            <a:pPr lvl="1"/>
            <a:r>
              <a:rPr lang="en-US" sz="3200" dirty="0" smtClean="0">
                <a:hlinkClick r:id="rId5"/>
              </a:rPr>
              <a:t>http://illustrativemathematics.org/</a:t>
            </a:r>
            <a:endParaRPr lang="en-US" sz="3200" dirty="0" smtClean="0"/>
          </a:p>
          <a:p>
            <a:pPr lvl="1"/>
            <a:r>
              <a:rPr lang="en-US" sz="3200" dirty="0" smtClean="0">
                <a:hlinkClick r:id="rId6"/>
              </a:rPr>
              <a:t>http://insidemathematics.org/</a:t>
            </a:r>
            <a:endParaRPr lang="en-US" sz="3200" dirty="0" smtClean="0"/>
          </a:p>
          <a:p>
            <a:pPr lvl="1"/>
            <a:r>
              <a:rPr lang="en-US" sz="3200" dirty="0" smtClean="0">
                <a:hlinkClick r:id="rId7"/>
              </a:rPr>
              <a:t>http://nctm.illuminations.org/</a:t>
            </a:r>
            <a:endParaRPr lang="en-US" sz="3200" dirty="0" smtClean="0"/>
          </a:p>
          <a:p>
            <a:pPr lvl="1"/>
            <a:r>
              <a:rPr lang="en-US" sz="3200" dirty="0" smtClean="0">
                <a:hlinkClick r:id="rId8"/>
              </a:rPr>
              <a:t>http://www.smarterbalanced.org/</a:t>
            </a:r>
            <a:endParaRPr lang="en-US" sz="3200" dirty="0" smtClean="0"/>
          </a:p>
          <a:p>
            <a:r>
              <a:rPr lang="en-US" sz="3200" dirty="0" smtClean="0"/>
              <a:t>Google the standard notation you are interested in (ex. 8.NS.2)</a:t>
            </a:r>
          </a:p>
          <a:p>
            <a:endParaRPr lang="en-US" dirty="0" smtClean="0"/>
          </a:p>
          <a:p>
            <a:endParaRPr lang="en-US" dirty="0" smtClean="0"/>
          </a:p>
          <a:p>
            <a:endParaRPr lang="en-US" dirty="0" smtClean="0"/>
          </a:p>
        </p:txBody>
      </p:sp>
      <p:grpSp>
        <p:nvGrpSpPr>
          <p:cNvPr id="6" name="Group 5"/>
          <p:cNvGrpSpPr>
            <a:grpSpLocks/>
          </p:cNvGrpSpPr>
          <p:nvPr/>
        </p:nvGrpSpPr>
        <p:grpSpPr bwMode="auto">
          <a:xfrm>
            <a:off x="7924800" y="0"/>
            <a:ext cx="1219200" cy="1047750"/>
            <a:chOff x="7086600" y="1009018"/>
            <a:chExt cx="1219200" cy="1048382"/>
          </a:xfrm>
        </p:grpSpPr>
        <p:pic>
          <p:nvPicPr>
            <p:cNvPr id="8" name="Picture 14" descr="ICCSystemGraphicWhole 2008 08 05"/>
            <p:cNvPicPr>
              <a:picLocks noChangeAspect="1" noChangeArrowheads="1"/>
            </p:cNvPicPr>
            <p:nvPr/>
          </p:nvPicPr>
          <p:blipFill>
            <a:blip r:embed="rId9" cstate="print"/>
            <a:srcRect/>
            <a:stretch>
              <a:fillRect/>
            </a:stretch>
          </p:blipFill>
          <p:spPr bwMode="auto">
            <a:xfrm>
              <a:off x="7086600" y="1009018"/>
              <a:ext cx="1219200" cy="1048382"/>
            </a:xfrm>
            <a:prstGeom prst="rect">
              <a:avLst/>
            </a:prstGeom>
            <a:noFill/>
            <a:ln w="9525">
              <a:noFill/>
              <a:miter lim="800000"/>
              <a:headEnd/>
              <a:tailEnd/>
            </a:ln>
          </p:spPr>
        </p:pic>
        <p:sp>
          <p:nvSpPr>
            <p:cNvPr id="9"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9485AAB-DDEE-4376-A1EB-344D1AE05B46}" type="slidenum">
              <a:rPr lang="en-US" smtClean="0"/>
              <a:pPr>
                <a:defRPr/>
              </a:pPr>
              <a:t>26</a:t>
            </a:fld>
            <a:endParaRPr lang="en-US" dirty="0"/>
          </a:p>
        </p:txBody>
      </p:sp>
      <p:sp>
        <p:nvSpPr>
          <p:cNvPr id="3" name="Slide Number Placeholder 4"/>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8A7FFDC8-3EBD-4F3C-98E0-B4A7D0B39E38}" type="slidenum">
              <a:rPr lang="en-US" sz="1200">
                <a:solidFill>
                  <a:schemeClr val="tx2">
                    <a:shade val="90000"/>
                  </a:schemeClr>
                </a:solidFill>
                <a:latin typeface="+mn-lt"/>
                <a:ea typeface="ＭＳ Ｐゴシック" pitchFamily="34" charset="-128"/>
              </a:rPr>
              <a:pPr algn="r" fontAlgn="auto">
                <a:spcBef>
                  <a:spcPts val="0"/>
                </a:spcBef>
                <a:spcAft>
                  <a:spcPts val="0"/>
                </a:spcAft>
                <a:defRPr/>
              </a:pPr>
              <a:t>26</a:t>
            </a:fld>
            <a:endParaRPr lang="en-US" sz="1200" dirty="0">
              <a:solidFill>
                <a:schemeClr val="tx2">
                  <a:shade val="90000"/>
                </a:schemeClr>
              </a:solidFill>
              <a:latin typeface="+mn-lt"/>
              <a:ea typeface="ＭＳ Ｐゴシック" pitchFamily="34" charset="-128"/>
            </a:endParaRPr>
          </a:p>
        </p:txBody>
      </p:sp>
      <p:sp>
        <p:nvSpPr>
          <p:cNvPr id="4" name="Slide Number Placeholder 2"/>
          <p:cNvSpPr txBox="1">
            <a:spLocks/>
          </p:cNvSpPr>
          <p:nvPr/>
        </p:nvSpPr>
        <p:spPr>
          <a:xfrm>
            <a:off x="7924800" y="6356350"/>
            <a:ext cx="762000" cy="365125"/>
          </a:xfrm>
          <a:prstGeom prst="rect">
            <a:avLst/>
          </a:prstGeom>
        </p:spPr>
        <p:txBody>
          <a:bodyPr lIns="0" tIns="0" rIns="0" bIns="0" anchor="b"/>
          <a:lstStyle/>
          <a:p>
            <a:pPr algn="r" fontAlgn="auto">
              <a:spcBef>
                <a:spcPts val="0"/>
              </a:spcBef>
              <a:spcAft>
                <a:spcPts val="0"/>
              </a:spcAft>
              <a:defRPr/>
            </a:pPr>
            <a:fld id="{6F1590B9-08F7-4A2E-B35A-B71A481E5004}" type="slidenum">
              <a:rPr lang="en-US" sz="1200">
                <a:solidFill>
                  <a:schemeClr val="tx2">
                    <a:shade val="90000"/>
                  </a:schemeClr>
                </a:solidFill>
                <a:latin typeface="+mn-lt"/>
                <a:ea typeface="ＭＳ Ｐゴシック" pitchFamily="34" charset="-128"/>
              </a:rPr>
              <a:pPr algn="r" fontAlgn="auto">
                <a:spcBef>
                  <a:spcPts val="0"/>
                </a:spcBef>
                <a:spcAft>
                  <a:spcPts val="0"/>
                </a:spcAft>
                <a:defRPr/>
              </a:pPr>
              <a:t>26</a:t>
            </a:fld>
            <a:endParaRPr lang="en-US" sz="1200" dirty="0">
              <a:solidFill>
                <a:schemeClr val="tx2">
                  <a:shade val="90000"/>
                </a:schemeClr>
              </a:solidFill>
              <a:latin typeface="+mn-lt"/>
              <a:ea typeface="ＭＳ Ｐゴシック" pitchFamily="34" charset="-128"/>
            </a:endParaRPr>
          </a:p>
        </p:txBody>
      </p:sp>
      <p:graphicFrame>
        <p:nvGraphicFramePr>
          <p:cNvPr id="5" name="Content Placeholder 3"/>
          <p:cNvGraphicFramePr>
            <a:graphicFrameLocks/>
          </p:cNvGraphicFramePr>
          <p:nvPr/>
        </p:nvGraphicFramePr>
        <p:xfrm>
          <a:off x="0" y="685800"/>
          <a:ext cx="9448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p:cNvSpPr txBox="1">
            <a:spLocks/>
          </p:cNvSpPr>
          <p:nvPr/>
        </p:nvSpPr>
        <p:spPr>
          <a:xfrm>
            <a:off x="2209800" y="228600"/>
            <a:ext cx="4800600" cy="685800"/>
          </a:xfrm>
          <a:prstGeom prst="rect">
            <a:avLst/>
          </a:prstGeom>
        </p:spPr>
        <p:txBody>
          <a:bodyPr>
            <a:normAutofit/>
          </a:bodyPr>
          <a:lstStyle/>
          <a:p>
            <a:pPr algn="ctr" fontAlgn="auto">
              <a:lnSpc>
                <a:spcPct val="80000"/>
              </a:lnSpc>
              <a:spcBef>
                <a:spcPts val="0"/>
              </a:spcBef>
              <a:spcAft>
                <a:spcPts val="0"/>
              </a:spcAft>
              <a:defRPr/>
            </a:pPr>
            <a:r>
              <a:rPr lang="en-US" sz="4100" dirty="0">
                <a:solidFill>
                  <a:srgbClr val="993300"/>
                </a:solidFill>
                <a:latin typeface="+mn-lt"/>
              </a:rPr>
              <a:t> </a:t>
            </a:r>
            <a:r>
              <a:rPr lang="en-US" sz="4100" dirty="0" smtClean="0">
                <a:solidFill>
                  <a:srgbClr val="993300"/>
                </a:solidFill>
                <a:effectLst>
                  <a:outerShdw blurRad="38100" dist="38100" dir="2700000" algn="tl">
                    <a:srgbClr val="C0C0C0"/>
                  </a:outerShdw>
                </a:effectLst>
                <a:latin typeface="+mn-lt"/>
              </a:rPr>
              <a:t>K-12 </a:t>
            </a:r>
            <a:r>
              <a:rPr lang="en-US" sz="4100" dirty="0">
                <a:solidFill>
                  <a:srgbClr val="993300"/>
                </a:solidFill>
                <a:effectLst>
                  <a:outerShdw blurRad="38100" dist="38100" dir="2700000" algn="tl">
                    <a:srgbClr val="C0C0C0"/>
                  </a:outerShdw>
                </a:effectLst>
                <a:latin typeface="+mn-lt"/>
              </a:rPr>
              <a:t>Domains</a:t>
            </a:r>
          </a:p>
        </p:txBody>
      </p:sp>
      <p:sp>
        <p:nvSpPr>
          <p:cNvPr id="7" name="Rectangle 6"/>
          <p:cNvSpPr/>
          <p:nvPr/>
        </p:nvSpPr>
        <p:spPr>
          <a:xfrm>
            <a:off x="-152400" y="1905000"/>
            <a:ext cx="990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0" fontAlgn="auto" hangingPunct="0">
              <a:spcBef>
                <a:spcPts val="0"/>
              </a:spcBef>
              <a:spcAft>
                <a:spcPts val="0"/>
              </a:spcAft>
              <a:defRPr/>
            </a:pPr>
            <a:r>
              <a:rPr lang="en-US" sz="1200" dirty="0">
                <a:solidFill>
                  <a:schemeClr val="tx1"/>
                </a:solidFill>
              </a:rPr>
              <a:t>Counting &amp; Cardinality</a:t>
            </a:r>
          </a:p>
        </p:txBody>
      </p:sp>
      <p:sp>
        <p:nvSpPr>
          <p:cNvPr id="8" name="Rectangle 7"/>
          <p:cNvSpPr/>
          <p:nvPr/>
        </p:nvSpPr>
        <p:spPr>
          <a:xfrm>
            <a:off x="0" y="3429000"/>
            <a:ext cx="4343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Operations &amp; Algebraic Thinking</a:t>
            </a:r>
          </a:p>
        </p:txBody>
      </p:sp>
      <p:sp>
        <p:nvSpPr>
          <p:cNvPr id="9" name="Rectangle 8"/>
          <p:cNvSpPr/>
          <p:nvPr/>
        </p:nvSpPr>
        <p:spPr>
          <a:xfrm>
            <a:off x="0" y="2743200"/>
            <a:ext cx="4343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Number &amp; Operations in Base 10</a:t>
            </a:r>
          </a:p>
        </p:txBody>
      </p:sp>
      <p:sp>
        <p:nvSpPr>
          <p:cNvPr id="10" name="Rectangle 9"/>
          <p:cNvSpPr/>
          <p:nvPr/>
        </p:nvSpPr>
        <p:spPr>
          <a:xfrm>
            <a:off x="0" y="5334000"/>
            <a:ext cx="4343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Measurement &amp; Data</a:t>
            </a:r>
          </a:p>
        </p:txBody>
      </p:sp>
      <p:sp>
        <p:nvSpPr>
          <p:cNvPr id="11" name="Rectangle 10"/>
          <p:cNvSpPr/>
          <p:nvPr/>
        </p:nvSpPr>
        <p:spPr>
          <a:xfrm>
            <a:off x="2133600" y="4191000"/>
            <a:ext cx="2133600" cy="6858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Number Operations – Fractions</a:t>
            </a:r>
          </a:p>
        </p:txBody>
      </p:sp>
      <p:sp>
        <p:nvSpPr>
          <p:cNvPr id="12" name="Rectangle 11"/>
          <p:cNvSpPr/>
          <p:nvPr/>
        </p:nvSpPr>
        <p:spPr>
          <a:xfrm>
            <a:off x="0" y="5943600"/>
            <a:ext cx="91440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Geometry </a:t>
            </a:r>
          </a:p>
        </p:txBody>
      </p:sp>
      <p:sp>
        <p:nvSpPr>
          <p:cNvPr id="13" name="Rectangle 12"/>
          <p:cNvSpPr/>
          <p:nvPr/>
        </p:nvSpPr>
        <p:spPr>
          <a:xfrm>
            <a:off x="4419600" y="2743200"/>
            <a:ext cx="21336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sz="1600" dirty="0">
                <a:solidFill>
                  <a:schemeClr val="tx1"/>
                </a:solidFill>
              </a:rPr>
              <a:t>The Number System</a:t>
            </a:r>
          </a:p>
        </p:txBody>
      </p:sp>
      <p:sp>
        <p:nvSpPr>
          <p:cNvPr id="14" name="Rectangle 13"/>
          <p:cNvSpPr/>
          <p:nvPr/>
        </p:nvSpPr>
        <p:spPr>
          <a:xfrm>
            <a:off x="4419600" y="3429000"/>
            <a:ext cx="22098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sz="1600" dirty="0">
                <a:solidFill>
                  <a:schemeClr val="tx1"/>
                </a:solidFill>
              </a:rPr>
              <a:t>Expressions &amp; Equations</a:t>
            </a:r>
          </a:p>
        </p:txBody>
      </p:sp>
      <p:sp>
        <p:nvSpPr>
          <p:cNvPr id="15" name="Rectangle 14"/>
          <p:cNvSpPr/>
          <p:nvPr/>
        </p:nvSpPr>
        <p:spPr>
          <a:xfrm>
            <a:off x="4343400" y="4191000"/>
            <a:ext cx="1447800"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sz="1600" dirty="0">
                <a:solidFill>
                  <a:schemeClr val="tx1"/>
                </a:solidFill>
              </a:rPr>
              <a:t>Ratios &amp; Proportional Relationships</a:t>
            </a:r>
          </a:p>
        </p:txBody>
      </p:sp>
      <p:sp>
        <p:nvSpPr>
          <p:cNvPr id="16" name="Rectangle 15"/>
          <p:cNvSpPr/>
          <p:nvPr/>
        </p:nvSpPr>
        <p:spPr>
          <a:xfrm>
            <a:off x="4419600" y="5334000"/>
            <a:ext cx="4724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Statistics &amp; Probability</a:t>
            </a:r>
          </a:p>
        </p:txBody>
      </p:sp>
      <p:sp>
        <p:nvSpPr>
          <p:cNvPr id="17" name="Rectangle 16"/>
          <p:cNvSpPr/>
          <p:nvPr/>
        </p:nvSpPr>
        <p:spPr>
          <a:xfrm>
            <a:off x="5867400" y="4191000"/>
            <a:ext cx="3276600"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Functions </a:t>
            </a:r>
          </a:p>
        </p:txBody>
      </p:sp>
      <p:sp>
        <p:nvSpPr>
          <p:cNvPr id="18" name="TextBox 19"/>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latin typeface="Constantia" pitchFamily="18" charset="0"/>
              </a:rPr>
              <a:t>©2011 Cooperative Educational Service Agency (CESA) 7 School Improvement Services</a:t>
            </a:r>
            <a:br>
              <a:rPr lang="en-US" sz="900">
                <a:latin typeface="Constantia" pitchFamily="18" charset="0"/>
              </a:rPr>
            </a:br>
            <a:r>
              <a:rPr lang="en-US" sz="900">
                <a:latin typeface="Constantia" pitchFamily="18" charset="0"/>
              </a:rPr>
              <a:t>Permission is granted to the Iowa State Department of Education for dissemination and use in any whole or part in any form within the state of Iowa region.</a:t>
            </a:r>
          </a:p>
        </p:txBody>
      </p:sp>
      <p:sp>
        <p:nvSpPr>
          <p:cNvPr id="22" name="Rectangle 21"/>
          <p:cNvSpPr/>
          <p:nvPr/>
        </p:nvSpPr>
        <p:spPr>
          <a:xfrm>
            <a:off x="6705600" y="3429000"/>
            <a:ext cx="2438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smtClean="0">
                <a:solidFill>
                  <a:schemeClr val="tx1"/>
                </a:solidFill>
              </a:rPr>
              <a:t>Algebra</a:t>
            </a:r>
            <a:endParaRPr lang="en-US" sz="1600" dirty="0">
              <a:solidFill>
                <a:schemeClr val="tx1"/>
              </a:solidFill>
            </a:endParaRPr>
          </a:p>
        </p:txBody>
      </p:sp>
      <p:sp>
        <p:nvSpPr>
          <p:cNvPr id="24" name="Rectangle 23"/>
          <p:cNvSpPr/>
          <p:nvPr/>
        </p:nvSpPr>
        <p:spPr>
          <a:xfrm>
            <a:off x="6705600" y="2667000"/>
            <a:ext cx="24384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smtClean="0">
                <a:solidFill>
                  <a:schemeClr val="tx1"/>
                </a:solidFill>
              </a:rPr>
              <a:t>Number &amp; </a:t>
            </a:r>
          </a:p>
          <a:p>
            <a:pPr algn="ctr" eaLnBrk="0" fontAlgn="auto" hangingPunct="0">
              <a:spcBef>
                <a:spcPts val="0"/>
              </a:spcBef>
              <a:spcAft>
                <a:spcPts val="0"/>
              </a:spcAft>
              <a:defRPr/>
            </a:pPr>
            <a:r>
              <a:rPr lang="en-US" sz="1600" dirty="0" smtClean="0">
                <a:solidFill>
                  <a:schemeClr val="tx1"/>
                </a:solidFill>
              </a:rPr>
              <a:t>Quantity</a:t>
            </a:r>
            <a:endParaRPr lang="en-US" sz="1600" dirty="0">
              <a:solidFill>
                <a:schemeClr val="tx1"/>
              </a:solidFill>
            </a:endParaRPr>
          </a:p>
        </p:txBody>
      </p:sp>
      <p:sp>
        <p:nvSpPr>
          <p:cNvPr id="25" name="Rectangle 24"/>
          <p:cNvSpPr/>
          <p:nvPr/>
        </p:nvSpPr>
        <p:spPr>
          <a:xfrm rot="5400000">
            <a:off x="6591300" y="4229100"/>
            <a:ext cx="4343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smtClean="0">
                <a:solidFill>
                  <a:schemeClr val="tx1"/>
                </a:solidFill>
              </a:rPr>
              <a:t>Modeling</a:t>
            </a:r>
            <a:endParaRPr lang="en-US" sz="1600" dirty="0">
              <a:solidFill>
                <a:schemeClr val="tx1"/>
              </a:solidFill>
            </a:endParaRPr>
          </a:p>
        </p:txBody>
      </p:sp>
      <p:grpSp>
        <p:nvGrpSpPr>
          <p:cNvPr id="26" name="Group 5"/>
          <p:cNvGrpSpPr>
            <a:grpSpLocks/>
          </p:cNvGrpSpPr>
          <p:nvPr/>
        </p:nvGrpSpPr>
        <p:grpSpPr bwMode="auto">
          <a:xfrm>
            <a:off x="8077200" y="0"/>
            <a:ext cx="1066800" cy="971550"/>
            <a:chOff x="7086600" y="1009018"/>
            <a:chExt cx="1219200" cy="1048382"/>
          </a:xfrm>
        </p:grpSpPr>
        <p:pic>
          <p:nvPicPr>
            <p:cNvPr id="27" name="Picture 14" descr="ICCSystemGraphicWhole 2008 08 05"/>
            <p:cNvPicPr>
              <a:picLocks noChangeAspect="1" noChangeArrowheads="1"/>
            </p:cNvPicPr>
            <p:nvPr/>
          </p:nvPicPr>
          <p:blipFill>
            <a:blip r:embed="rId8" cstate="print"/>
            <a:srcRect/>
            <a:stretch>
              <a:fillRect/>
            </a:stretch>
          </p:blipFill>
          <p:spPr bwMode="auto">
            <a:xfrm>
              <a:off x="7086600" y="1009018"/>
              <a:ext cx="1219200" cy="1048382"/>
            </a:xfrm>
            <a:prstGeom prst="rect">
              <a:avLst/>
            </a:prstGeom>
            <a:noFill/>
            <a:ln w="9525">
              <a:noFill/>
              <a:miter lim="800000"/>
              <a:headEnd/>
              <a:tailEnd/>
            </a:ln>
          </p:spPr>
        </p:pic>
        <p:sp>
          <p:nvSpPr>
            <p:cNvPr id="28"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
        <p:nvSpPr>
          <p:cNvPr id="29" name="Rectangle 28"/>
          <p:cNvSpPr/>
          <p:nvPr/>
        </p:nvSpPr>
        <p:spPr>
          <a:xfrm>
            <a:off x="0" y="1752600"/>
            <a:ext cx="9144000" cy="48768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0" fontAlgn="auto" hangingPunct="0">
              <a:spcBef>
                <a:spcPts val="0"/>
              </a:spcBef>
              <a:spcAft>
                <a:spcPts val="0"/>
              </a:spcAft>
              <a:defRPr/>
            </a:pPr>
            <a:endParaRPr lang="en-US" sz="1200" dirty="0">
              <a:solidFill>
                <a:schemeClr val="tx1"/>
              </a:solidFill>
            </a:endParaRPr>
          </a:p>
        </p:txBody>
      </p:sp>
      <p:sp>
        <p:nvSpPr>
          <p:cNvPr id="30" name="TextBox 29"/>
          <p:cNvSpPr txBox="1"/>
          <p:nvPr/>
        </p:nvSpPr>
        <p:spPr>
          <a:xfrm>
            <a:off x="3657600" y="1905000"/>
            <a:ext cx="4800600" cy="461665"/>
          </a:xfrm>
          <a:prstGeom prst="rect">
            <a:avLst/>
          </a:prstGeom>
          <a:noFill/>
        </p:spPr>
        <p:txBody>
          <a:bodyPr wrap="square" rtlCol="0">
            <a:spAutoFit/>
          </a:bodyPr>
          <a:lstStyle/>
          <a:p>
            <a:r>
              <a:rPr lang="en-US" b="1" dirty="0" smtClean="0">
                <a:solidFill>
                  <a:srgbClr val="FFFF00"/>
                </a:solidFill>
              </a:rPr>
              <a:t>Standards for Mathematical Practice</a:t>
            </a: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0" presetClass="path" presetSubtype="0" accel="50000" decel="50000" fill="hold" nodeType="withEffect">
                                  <p:stCondLst>
                                    <p:cond delay="0"/>
                                  </p:stCondLst>
                                  <p:iterate type="lt">
                                    <p:tmPct val="0"/>
                                  </p:iterate>
                                  <p:childTnLst>
                                    <p:animMotion origin="layout" path="M -0.84045 0.65148 C -0.77951 0.57378 -0.71858 0.49653 -0.65851 0.46184 C -0.59861 0.42715 -0.52639 0.47202 -0.48055 0.44311 C -0.43472 0.41397 -0.42743 0.31869 -0.38351 0.28701 C -0.33993 0.25532 -0.25868 0.28631 -0.21771 0.25324 C -0.17656 0.21994 -0.17535 0.12859 -0.13663 0.08812 C -0.09774 0.04764 -0.01042 0.02382 0.01493 0.0111 " pathEditMode="relative" rAng="0" ptsTypes="aaaaaaA">
                                      <p:cBhvr>
                                        <p:cTn id="8" dur="5000" fill="hold"/>
                                        <p:tgtEl>
                                          <p:spTgt spid="30">
                                            <p:txEl>
                                              <p:pRg st="0" end="0"/>
                                            </p:txEl>
                                          </p:spTgt>
                                        </p:tgtEl>
                                        <p:attrNameLst>
                                          <p:attrName>ppt_x</p:attrName>
                                          <p:attrName>ppt_y</p:attrName>
                                        </p:attrNameLst>
                                      </p:cBhvr>
                                      <p:rCtr x="428" y="-3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457200" y="457200"/>
            <a:ext cx="38862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Functions</a:t>
            </a:r>
          </a:p>
        </p:txBody>
      </p:sp>
      <p:grpSp>
        <p:nvGrpSpPr>
          <p:cNvPr id="5" name="Group 5"/>
          <p:cNvGrpSpPr>
            <a:grpSpLocks/>
          </p:cNvGrpSpPr>
          <p:nvPr/>
        </p:nvGrpSpPr>
        <p:grpSpPr bwMode="auto">
          <a:xfrm>
            <a:off x="7924800" y="0"/>
            <a:ext cx="1219200" cy="1047750"/>
            <a:chOff x="7086600" y="1009018"/>
            <a:chExt cx="1219200" cy="1048382"/>
          </a:xfrm>
        </p:grpSpPr>
        <p:pic>
          <p:nvPicPr>
            <p:cNvPr id="6" name="Picture 14"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graphicFrame>
        <p:nvGraphicFramePr>
          <p:cNvPr id="9" name="Group 46"/>
          <p:cNvGraphicFramePr>
            <a:graphicFrameLocks noGrp="1"/>
          </p:cNvGraphicFramePr>
          <p:nvPr/>
        </p:nvGraphicFramePr>
        <p:xfrm>
          <a:off x="762000" y="2438400"/>
          <a:ext cx="3429000" cy="3175000"/>
        </p:xfrm>
        <a:graphic>
          <a:graphicData uri="http://schemas.openxmlformats.org/drawingml/2006/table">
            <a:tbl>
              <a:tblPr/>
              <a:tblGrid>
                <a:gridCol w="1117600"/>
                <a:gridCol w="1117600"/>
                <a:gridCol w="1193800"/>
              </a:tblGrid>
              <a:tr h="635000">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smtClean="0">
                          <a:ln>
                            <a:noFill/>
                          </a:ln>
                          <a:solidFill>
                            <a:srgbClr val="FF0000"/>
                          </a:solidFill>
                          <a:effectLst/>
                          <a:latin typeface="Constantia" pitchFamily="18" charset="0"/>
                        </a:rPr>
                        <a:t>Input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n-US" sz="2200" b="0" i="0" u="none" strike="noStrike" cap="none" normalizeH="0" baseline="0" smtClean="0">
                        <a:ln>
                          <a:noFill/>
                        </a:ln>
                        <a:solidFill>
                          <a:schemeClr val="tx1"/>
                        </a:solidFill>
                        <a:effectLst/>
                        <a:latin typeface="Constantia" pitchFamily="18" charset="0"/>
                      </a:endParaRP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n-US" sz="2200" b="0" i="0" u="none" strike="noStrike" cap="none" normalizeH="0" baseline="0" smtClean="0">
                        <a:ln>
                          <a:noFill/>
                        </a:ln>
                        <a:solidFill>
                          <a:schemeClr val="tx1"/>
                        </a:solidFill>
                        <a:effectLst/>
                        <a:latin typeface="Constantia" pitchFamily="18" charset="0"/>
                      </a:endParaRP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n-US" sz="2200" b="0" i="0" u="none" strike="noStrike" cap="none" normalizeH="0" baseline="0" smtClean="0">
                        <a:ln>
                          <a:noFill/>
                        </a:ln>
                        <a:solidFill>
                          <a:schemeClr val="tx1"/>
                        </a:solidFill>
                        <a:effectLst/>
                        <a:latin typeface="Constantia" pitchFamily="18" charset="0"/>
                      </a:endParaRP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Add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smtClean="0">
                          <a:ln>
                            <a:noFill/>
                          </a:ln>
                          <a:solidFill>
                            <a:srgbClr val="FF0000"/>
                          </a:solidFill>
                          <a:effectLst/>
                          <a:latin typeface="Constantia" pitchFamily="18" charset="0"/>
                        </a:rPr>
                        <a:t>Output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53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n + 2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0" name="Group 47"/>
          <p:cNvGrpSpPr>
            <a:grpSpLocks noChangeAspect="1"/>
          </p:cNvGrpSpPr>
          <p:nvPr/>
        </p:nvGrpSpPr>
        <p:grpSpPr bwMode="auto">
          <a:xfrm>
            <a:off x="4800600" y="2057400"/>
            <a:ext cx="3667125" cy="3565525"/>
            <a:chOff x="3404" y="1860"/>
            <a:chExt cx="4442" cy="4320"/>
          </a:xfrm>
        </p:grpSpPr>
        <p:sp>
          <p:nvSpPr>
            <p:cNvPr id="11" name="AutoShape 48"/>
            <p:cNvSpPr>
              <a:spLocks noChangeAspect="1" noChangeArrowheads="1"/>
            </p:cNvSpPr>
            <p:nvPr/>
          </p:nvSpPr>
          <p:spPr bwMode="auto">
            <a:xfrm>
              <a:off x="3404" y="1860"/>
              <a:ext cx="4442" cy="4320"/>
            </a:xfrm>
            <a:prstGeom prst="rect">
              <a:avLst/>
            </a:prstGeom>
            <a:noFill/>
            <a:ln w="9525">
              <a:noFill/>
              <a:miter lim="800000"/>
              <a:headEnd/>
              <a:tailEnd/>
            </a:ln>
          </p:spPr>
          <p:txBody>
            <a:bodyPr/>
            <a:lstStyle/>
            <a:p>
              <a:endParaRPr lang="en-US"/>
            </a:p>
          </p:txBody>
        </p:sp>
        <p:sp>
          <p:nvSpPr>
            <p:cNvPr id="12" name="Line 49"/>
            <p:cNvSpPr>
              <a:spLocks noChangeShapeType="1"/>
            </p:cNvSpPr>
            <p:nvPr/>
          </p:nvSpPr>
          <p:spPr bwMode="auto">
            <a:xfrm>
              <a:off x="4454" y="2197"/>
              <a:ext cx="0" cy="3819"/>
            </a:xfrm>
            <a:prstGeom prst="line">
              <a:avLst/>
            </a:prstGeom>
            <a:noFill/>
            <a:ln w="38100">
              <a:solidFill>
                <a:srgbClr val="000000"/>
              </a:solidFill>
              <a:round/>
              <a:headEnd type="triangle" w="med" len="med"/>
              <a:tailEnd type="triangle" w="med" len="med"/>
            </a:ln>
          </p:spPr>
          <p:txBody>
            <a:bodyPr/>
            <a:lstStyle/>
            <a:p>
              <a:endParaRPr lang="en-US"/>
            </a:p>
          </p:txBody>
        </p:sp>
        <p:sp>
          <p:nvSpPr>
            <p:cNvPr id="13" name="Line 50"/>
            <p:cNvSpPr>
              <a:spLocks noChangeShapeType="1"/>
            </p:cNvSpPr>
            <p:nvPr/>
          </p:nvSpPr>
          <p:spPr bwMode="auto">
            <a:xfrm>
              <a:off x="3612" y="5232"/>
              <a:ext cx="3900" cy="2"/>
            </a:xfrm>
            <a:prstGeom prst="line">
              <a:avLst/>
            </a:prstGeom>
            <a:noFill/>
            <a:ln w="38100">
              <a:solidFill>
                <a:srgbClr val="000000"/>
              </a:solidFill>
              <a:round/>
              <a:headEnd type="triangle" w="med" len="med"/>
              <a:tailEnd type="triangle" w="med" len="med"/>
            </a:ln>
          </p:spPr>
          <p:txBody>
            <a:bodyPr/>
            <a:lstStyle/>
            <a:p>
              <a:endParaRPr lang="en-US"/>
            </a:p>
          </p:txBody>
        </p:sp>
        <p:sp>
          <p:nvSpPr>
            <p:cNvPr id="14" name="Line 51"/>
            <p:cNvSpPr>
              <a:spLocks noChangeShapeType="1"/>
            </p:cNvSpPr>
            <p:nvPr/>
          </p:nvSpPr>
          <p:spPr bwMode="auto">
            <a:xfrm flipV="1">
              <a:off x="3692" y="2139"/>
              <a:ext cx="3312" cy="3289"/>
            </a:xfrm>
            <a:prstGeom prst="line">
              <a:avLst/>
            </a:prstGeom>
            <a:noFill/>
            <a:ln w="38100">
              <a:solidFill>
                <a:srgbClr val="FF0000"/>
              </a:solidFill>
              <a:round/>
              <a:headEnd type="triangle" w="med" len="me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685800"/>
            <a:ext cx="8839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rgbClr val="004F8A"/>
                </a:solidFill>
                <a:effectLst>
                  <a:outerShdw blurRad="38100" dist="38100" dir="2700000" algn="tl">
                    <a:srgbClr val="C0C0C0"/>
                  </a:outerShdw>
                </a:effectLst>
                <a:uLnTx/>
                <a:uFillTx/>
                <a:latin typeface="+mj-lt"/>
                <a:ea typeface="+mj-ea"/>
                <a:cs typeface="+mj-cs"/>
              </a:rPr>
              <a:t>Finding Priorities through Critical Areas</a:t>
            </a:r>
            <a:endParaRPr kumimoji="0" lang="en-US" sz="40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7" name="Content Placeholder 2"/>
          <p:cNvSpPr txBox="1">
            <a:spLocks/>
          </p:cNvSpPr>
          <p:nvPr/>
        </p:nvSpPr>
        <p:spPr bwMode="auto">
          <a:xfrm>
            <a:off x="304800" y="1981200"/>
            <a:ext cx="39624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r>
              <a:rPr kumimoji="0" lang="en-US" sz="2100" b="0" i="0" u="none" strike="noStrike" kern="1200" cap="none" spc="0" normalizeH="0" baseline="0" noProof="0" smtClean="0">
                <a:ln>
                  <a:noFill/>
                </a:ln>
                <a:solidFill>
                  <a:srgbClr val="7030A0"/>
                </a:solidFill>
                <a:effectLst/>
                <a:uLnTx/>
                <a:uFillTx/>
                <a:latin typeface="+mn-lt"/>
                <a:ea typeface="+mn-ea"/>
                <a:cs typeface="+mn-cs"/>
              </a:rPr>
              <a:t>    </a:t>
            </a:r>
            <a:endParaRPr kumimoji="0" lang="en-US" sz="2100" b="0" i="0" u="none" strike="noStrike" kern="1200" cap="none" spc="0" normalizeH="0" baseline="0" noProof="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Char char=""/>
              <a:tabLst/>
              <a:defRPr/>
            </a:pPr>
            <a:endParaRPr kumimoji="0" lang="en-US" sz="2100" b="0" i="0" u="none" strike="noStrike" kern="1200" cap="none" spc="0" normalizeH="0" baseline="0" noProof="0" smtClean="0">
              <a:ln>
                <a:noFill/>
              </a:ln>
              <a:solidFill>
                <a:schemeClr val="tx1"/>
              </a:solidFill>
              <a:effectLst/>
              <a:uLnTx/>
              <a:uFillTx/>
              <a:latin typeface="+mn-lt"/>
              <a:ea typeface="+mn-ea"/>
              <a:cs typeface="+mn-cs"/>
            </a:endParaRPr>
          </a:p>
        </p:txBody>
      </p:sp>
      <p:sp>
        <p:nvSpPr>
          <p:cNvPr id="8" name="Content Placeholder 3"/>
          <p:cNvSpPr txBox="1">
            <a:spLocks/>
          </p:cNvSpPr>
          <p:nvPr/>
        </p:nvSpPr>
        <p:spPr bwMode="auto">
          <a:xfrm>
            <a:off x="304800" y="1828800"/>
            <a:ext cx="5105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 Highlight the words or phrases  in</a:t>
            </a:r>
            <a:r>
              <a:rPr kumimoji="0" lang="en-US" sz="2400" b="0" i="0" u="none" strike="noStrike" kern="1200" cap="none" spc="0" normalizeH="0" noProof="0" dirty="0" smtClean="0">
                <a:ln>
                  <a:noFill/>
                </a:ln>
                <a:solidFill>
                  <a:schemeClr val="tx1"/>
                </a:solidFill>
                <a:effectLst/>
                <a:uLnTx/>
                <a:uFillTx/>
                <a:latin typeface="+mn-lt"/>
                <a:ea typeface="+mn-ea"/>
                <a:cs typeface="+mn-cs"/>
              </a:rPr>
              <a:t> the standards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which represent the important mathematics</a:t>
            </a: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 Turn to the standards and highlight the standards which support this Critical Area</a:t>
            </a: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r>
              <a:rPr lang="en-US" dirty="0" smtClean="0">
                <a:latin typeface="+mn-lt"/>
                <a:ea typeface="+mn-ea"/>
                <a:cs typeface="+mn-cs"/>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You will do this activity multiple times to learn about each Critical Area, using a different color of highlighting for each one)</a:t>
            </a:r>
          </a:p>
        </p:txBody>
      </p:sp>
      <p:pic>
        <p:nvPicPr>
          <p:cNvPr id="9" name="Picture 4" descr="priorities.BMP"/>
          <p:cNvPicPr>
            <a:picLocks noChangeAspect="1"/>
          </p:cNvPicPr>
          <p:nvPr/>
        </p:nvPicPr>
        <p:blipFill>
          <a:blip r:embed="rId2" cstate="print"/>
          <a:srcRect/>
          <a:stretch>
            <a:fillRect/>
          </a:stretch>
        </p:blipFill>
        <p:spPr bwMode="auto">
          <a:xfrm>
            <a:off x="5507037" y="1981200"/>
            <a:ext cx="3636963" cy="4038600"/>
          </a:xfrm>
          <a:prstGeom prst="rect">
            <a:avLst/>
          </a:prstGeom>
          <a:noFill/>
          <a:ln w="9525">
            <a:noFill/>
            <a:miter lim="800000"/>
            <a:headEnd/>
            <a:tailEnd/>
          </a:ln>
        </p:spPr>
      </p:pic>
      <p:pic>
        <p:nvPicPr>
          <p:cNvPr id="11" name="Picture 14" descr="ICCSystemGraphicWhole 2008 08 05"/>
          <p:cNvPicPr>
            <a:picLocks noChangeAspect="1" noChangeArrowheads="1"/>
          </p:cNvPicPr>
          <p:nvPr/>
        </p:nvPicPr>
        <p:blipFill>
          <a:blip r:embed="rId3" cstate="print"/>
          <a:srcRect/>
          <a:stretch>
            <a:fillRect/>
          </a:stretch>
        </p:blipFill>
        <p:spPr bwMode="auto">
          <a:xfrm>
            <a:off x="7924800" y="0"/>
            <a:ext cx="1219200" cy="104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0"/>
            <a:ext cx="8229600" cy="704088"/>
          </a:xfrm>
        </p:spPr>
        <p:txBody>
          <a:bodyPr>
            <a:normAutofit fontScale="90000"/>
          </a:bodyPr>
          <a:lstStyle/>
          <a:p>
            <a:r>
              <a:rPr lang="en-US" dirty="0" smtClean="0"/>
              <a:t>A Task Example</a:t>
            </a:r>
            <a:endParaRPr lang="en-US" dirty="0"/>
          </a:p>
        </p:txBody>
      </p:sp>
      <p:sp>
        <p:nvSpPr>
          <p:cNvPr id="4" name="Content Placeholder 3"/>
          <p:cNvSpPr>
            <a:spLocks noGrp="1"/>
          </p:cNvSpPr>
          <p:nvPr>
            <p:ph idx="1"/>
          </p:nvPr>
        </p:nvSpPr>
        <p:spPr>
          <a:xfrm>
            <a:off x="304800" y="1752600"/>
            <a:ext cx="8382000" cy="4800600"/>
          </a:xfrm>
        </p:spPr>
        <p:txBody>
          <a:bodyPr>
            <a:normAutofit lnSpcReduction="10000"/>
          </a:bodyPr>
          <a:lstStyle/>
          <a:p>
            <a:pPr>
              <a:buNone/>
            </a:pPr>
            <a:endParaRPr lang="en-US" sz="3600" dirty="0" smtClean="0"/>
          </a:p>
          <a:p>
            <a:pPr>
              <a:buNone/>
            </a:pPr>
            <a:r>
              <a:rPr lang="en-US" sz="3600" dirty="0" smtClean="0"/>
              <a:t>Comparing Linear </a:t>
            </a:r>
          </a:p>
          <a:p>
            <a:pPr>
              <a:buNone/>
            </a:pPr>
            <a:r>
              <a:rPr lang="en-US" sz="3600" dirty="0" smtClean="0"/>
              <a:t>Functions</a:t>
            </a:r>
          </a:p>
          <a:p>
            <a:pPr>
              <a:buNone/>
            </a:pPr>
            <a:endParaRPr lang="en-US" sz="3600" dirty="0" smtClean="0"/>
          </a:p>
          <a:p>
            <a:pPr>
              <a:buNone/>
            </a:pPr>
            <a:r>
              <a:rPr lang="en-US" sz="2800" dirty="0" smtClean="0">
                <a:hlinkClick r:id="rId3"/>
              </a:rPr>
              <a:t>http://www.insidemathematics.org/index.php/classroom-video-visits/public-lessons-comparing-linear-functions/269-comparing-linear-functions-problem-2-part-a?</a:t>
            </a:r>
            <a:endParaRPr lang="en-US" sz="2800" dirty="0" smtClean="0"/>
          </a:p>
          <a:p>
            <a:pPr>
              <a:buNone/>
            </a:pPr>
            <a:r>
              <a:rPr lang="en-US" sz="3600" dirty="0" smtClean="0"/>
              <a:t> </a:t>
            </a:r>
          </a:p>
          <a:p>
            <a:pPr>
              <a:buNone/>
            </a:pPr>
            <a:endParaRPr lang="en-US" dirty="0" smtClean="0"/>
          </a:p>
        </p:txBody>
      </p:sp>
      <p:grpSp>
        <p:nvGrpSpPr>
          <p:cNvPr id="5" name="Group 5"/>
          <p:cNvGrpSpPr>
            <a:grpSpLocks/>
          </p:cNvGrpSpPr>
          <p:nvPr/>
        </p:nvGrpSpPr>
        <p:grpSpPr bwMode="auto">
          <a:xfrm>
            <a:off x="7924800" y="0"/>
            <a:ext cx="1219200" cy="1047750"/>
            <a:chOff x="7086600" y="1009018"/>
            <a:chExt cx="1219200" cy="1048382"/>
          </a:xfrm>
        </p:grpSpPr>
        <p:pic>
          <p:nvPicPr>
            <p:cNvPr id="6"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pic>
        <p:nvPicPr>
          <p:cNvPr id="8" name="Picture 7" descr="Fxn_1.png"/>
          <p:cNvPicPr>
            <a:picLocks noChangeAspect="1"/>
          </p:cNvPicPr>
          <p:nvPr/>
        </p:nvPicPr>
        <p:blipFill>
          <a:blip r:embed="rId5" cstate="print"/>
          <a:stretch>
            <a:fillRect/>
          </a:stretch>
        </p:blipFill>
        <p:spPr>
          <a:xfrm>
            <a:off x="4648200" y="1752600"/>
            <a:ext cx="3566160" cy="2286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66800"/>
            <a:ext cx="8229600" cy="1143000"/>
          </a:xfrm>
        </p:spPr>
        <p:txBody>
          <a:bodyPr>
            <a:normAutofit fontScale="90000"/>
          </a:bodyPr>
          <a:lstStyle/>
          <a:p>
            <a:r>
              <a:rPr lang="en-US" dirty="0" smtClean="0"/>
              <a:t>Things you never hear about Reading and Writing…..</a:t>
            </a:r>
            <a:endParaRPr lang="en-US" dirty="0"/>
          </a:p>
        </p:txBody>
      </p:sp>
      <p:sp>
        <p:nvSpPr>
          <p:cNvPr id="6" name="Content Placeholder 5"/>
          <p:cNvSpPr>
            <a:spLocks noGrp="1"/>
          </p:cNvSpPr>
          <p:nvPr>
            <p:ph sz="half" idx="1"/>
          </p:nvPr>
        </p:nvSpPr>
        <p:spPr>
          <a:xfrm>
            <a:off x="4648200" y="2209800"/>
            <a:ext cx="4038600" cy="4434840"/>
          </a:xfrm>
        </p:spPr>
        <p:txBody>
          <a:bodyPr/>
          <a:lstStyle/>
          <a:p>
            <a:endParaRPr lang="en-US" dirty="0"/>
          </a:p>
        </p:txBody>
      </p:sp>
      <p:pic>
        <p:nvPicPr>
          <p:cNvPr id="10" name="Content Placeholder 9" descr="hear.BMP"/>
          <p:cNvPicPr>
            <a:picLocks noGrp="1" noChangeAspect="1"/>
          </p:cNvPicPr>
          <p:nvPr>
            <p:ph sz="half" idx="2"/>
          </p:nvPr>
        </p:nvPicPr>
        <p:blipFill>
          <a:blip r:embed="rId3" cstate="print"/>
          <a:stretch>
            <a:fillRect/>
          </a:stretch>
        </p:blipFill>
        <p:spPr>
          <a:xfrm>
            <a:off x="457200" y="2590800"/>
            <a:ext cx="4829062" cy="2897436"/>
          </a:xfrm>
        </p:spPr>
      </p:pic>
      <p:grpSp>
        <p:nvGrpSpPr>
          <p:cNvPr id="11" name="Group 5"/>
          <p:cNvGrpSpPr>
            <a:grpSpLocks/>
          </p:cNvGrpSpPr>
          <p:nvPr/>
        </p:nvGrpSpPr>
        <p:grpSpPr bwMode="auto">
          <a:xfrm>
            <a:off x="8077200" y="0"/>
            <a:ext cx="1066800" cy="971550"/>
            <a:chOff x="7086600" y="1009018"/>
            <a:chExt cx="1219200" cy="1048382"/>
          </a:xfrm>
        </p:grpSpPr>
        <p:pic>
          <p:nvPicPr>
            <p:cNvPr id="12"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3"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704088"/>
            <a:ext cx="85344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2"/>
                </a:solidFill>
                <a:effectLst/>
                <a:uLnTx/>
                <a:uFillTx/>
                <a:latin typeface="+mj-lt"/>
                <a:ea typeface="+mj-ea"/>
                <a:cs typeface="+mj-cs"/>
              </a:rPr>
              <a:t>Vertical Connections between Grades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7" name="Content Placeholder 4"/>
          <p:cNvGraphicFramePr>
            <a:graphicFrameLocks/>
          </p:cNvGraphicFramePr>
          <p:nvPr/>
        </p:nvGraphicFramePr>
        <p:xfrm>
          <a:off x="457200" y="2362200"/>
          <a:ext cx="8229600" cy="37490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Grade</a:t>
                      </a:r>
                      <a:r>
                        <a:rPr lang="en-US" baseline="0" dirty="0" smtClean="0"/>
                        <a:t> 6 , 7  &amp; 8 Connection s to E&amp;E</a:t>
                      </a:r>
                      <a:endParaRPr lang="en-US" dirty="0"/>
                    </a:p>
                  </a:txBody>
                  <a:tcPr/>
                </a:tc>
                <a:tc>
                  <a:txBody>
                    <a:bodyPr/>
                    <a:lstStyle/>
                    <a:p>
                      <a:pPr algn="ctr"/>
                      <a:r>
                        <a:rPr lang="en-US" dirty="0" smtClean="0"/>
                        <a:t>Grade 8</a:t>
                      </a:r>
                      <a:endParaRPr lang="en-US" dirty="0"/>
                    </a:p>
                  </a:txBody>
                  <a:tcPr/>
                </a:tc>
                <a:tc>
                  <a:txBody>
                    <a:bodyPr/>
                    <a:lstStyle/>
                    <a:p>
                      <a:pPr algn="ctr"/>
                      <a:r>
                        <a:rPr lang="en-US" dirty="0" smtClean="0"/>
                        <a:t>HS connections</a:t>
                      </a:r>
                      <a:r>
                        <a:rPr lang="en-US" baseline="0" dirty="0" smtClean="0"/>
                        <a:t> to the functions domain</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grpSp>
        <p:nvGrpSpPr>
          <p:cNvPr id="9" name="Group 8"/>
          <p:cNvGrpSpPr>
            <a:grpSpLocks/>
          </p:cNvGrpSpPr>
          <p:nvPr/>
        </p:nvGrpSpPr>
        <p:grpSpPr bwMode="auto">
          <a:xfrm>
            <a:off x="8077200" y="0"/>
            <a:ext cx="1066800" cy="971550"/>
            <a:chOff x="7086600" y="1009018"/>
            <a:chExt cx="1219200" cy="1048382"/>
          </a:xfrm>
        </p:grpSpPr>
        <p:pic>
          <p:nvPicPr>
            <p:cNvPr id="10" name="Picture 14"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9485AAB-DDEE-4376-A1EB-344D1AE05B46}" type="slidenum">
              <a:rPr lang="en-US" smtClean="0"/>
              <a:pPr>
                <a:defRPr/>
              </a:pPr>
              <a:t>31</a:t>
            </a:fld>
            <a:endParaRPr lang="en-US" dirty="0"/>
          </a:p>
        </p:txBody>
      </p:sp>
      <p:sp>
        <p:nvSpPr>
          <p:cNvPr id="4" name="Title 3"/>
          <p:cNvSpPr txBox="1">
            <a:spLocks/>
          </p:cNvSpPr>
          <p:nvPr/>
        </p:nvSpPr>
        <p:spPr bwMode="auto">
          <a:xfrm>
            <a:off x="228600" y="38100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Connections  between the Domains</a:t>
            </a:r>
          </a:p>
        </p:txBody>
      </p:sp>
      <p:sp>
        <p:nvSpPr>
          <p:cNvPr id="5" name="Content Placeholder 4"/>
          <p:cNvSpPr txBox="1">
            <a:spLocks/>
          </p:cNvSpPr>
          <p:nvPr/>
        </p:nvSpPr>
        <p:spPr bwMode="auto">
          <a:xfrm>
            <a:off x="1066800" y="4648200"/>
            <a:ext cx="7010400" cy="1951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If we think of the domains as being like rails, then we also have to be able to see the ties or “Big Ideas "that bind the rails together.</a:t>
            </a:r>
          </a:p>
        </p:txBody>
      </p:sp>
      <p:sp>
        <p:nvSpPr>
          <p:cNvPr id="6" name="Footer Placeholder 1"/>
          <p:cNvSpPr txBox="1">
            <a:spLocks noGrp="1"/>
          </p:cNvSpPr>
          <p:nvPr/>
        </p:nvSpPr>
        <p:spPr>
          <a:xfrm>
            <a:off x="2667000" y="6356350"/>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grpSp>
        <p:nvGrpSpPr>
          <p:cNvPr id="8" name="Group 5"/>
          <p:cNvGrpSpPr>
            <a:grpSpLocks/>
          </p:cNvGrpSpPr>
          <p:nvPr/>
        </p:nvGrpSpPr>
        <p:grpSpPr bwMode="auto">
          <a:xfrm>
            <a:off x="7924800" y="0"/>
            <a:ext cx="1219200" cy="1047750"/>
            <a:chOff x="7086600" y="1009018"/>
            <a:chExt cx="1219200" cy="1048382"/>
          </a:xfrm>
        </p:grpSpPr>
        <p:pic>
          <p:nvPicPr>
            <p:cNvPr id="9"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0" name="TextBox 15"/>
            <p:cNvSpPr txBox="1">
              <a:spLocks noChangeArrowheads="1"/>
            </p:cNvSpPr>
            <p:nvPr/>
          </p:nvSpPr>
          <p:spPr bwMode="auto">
            <a:xfrm>
              <a:off x="7467600" y="1504890"/>
              <a:ext cx="533400" cy="400110"/>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pic>
        <p:nvPicPr>
          <p:cNvPr id="11" name="Picture 8" descr="tracks.JPG"/>
          <p:cNvPicPr>
            <a:picLocks noChangeAspect="1"/>
          </p:cNvPicPr>
          <p:nvPr/>
        </p:nvPicPr>
        <p:blipFill>
          <a:blip r:embed="rId4" cstate="print"/>
          <a:srcRect/>
          <a:stretch>
            <a:fillRect/>
          </a:stretch>
        </p:blipFill>
        <p:spPr bwMode="auto">
          <a:xfrm>
            <a:off x="2286000" y="1676400"/>
            <a:ext cx="4419600" cy="293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9485AAB-DDEE-4376-A1EB-344D1AE05B46}" type="slidenum">
              <a:rPr lang="en-US" smtClean="0"/>
              <a:pPr>
                <a:defRPr/>
              </a:pPr>
              <a:t>32</a:t>
            </a:fld>
            <a:endParaRPr lang="en-US" dirty="0"/>
          </a:p>
        </p:txBody>
      </p:sp>
      <p:sp>
        <p:nvSpPr>
          <p:cNvPr id="3" name="Title 3"/>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Poll Everywhere Check</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4"/>
          <p:cNvSpPr txBox="1">
            <a:spLocks/>
          </p:cNvSpPr>
          <p:nvPr/>
        </p:nvSpPr>
        <p:spPr>
          <a:xfrm>
            <a:off x="304800" y="1935480"/>
            <a:ext cx="7772400" cy="4617720"/>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4000" b="0" i="0" u="none" strike="noStrike" kern="1200" cap="none" spc="0" normalizeH="0" baseline="0" noProof="0" dirty="0" smtClean="0">
                <a:ln>
                  <a:noFill/>
                </a:ln>
                <a:solidFill>
                  <a:srgbClr val="7030A0"/>
                </a:solidFill>
                <a:effectLst/>
                <a:uLnTx/>
                <a:uFillTx/>
                <a:latin typeface="+mn-lt"/>
                <a:ea typeface="+mn-ea"/>
                <a:cs typeface="+mn-cs"/>
              </a:rPr>
              <a:t>To what degree do you feel confident with the content of the Functions domain?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n-US" sz="4000" dirty="0" smtClean="0">
              <a:solidFill>
                <a:srgbClr val="7030A0"/>
              </a:solidFill>
              <a:latin typeface="+mn-lt"/>
              <a:ea typeface="+mn-ea"/>
              <a:cs typeface="+mn-cs"/>
            </a:endParaRPr>
          </a:p>
          <a:p>
            <a:pPr marL="274320" lvl="0" indent="-274320" fontAlgn="auto">
              <a:spcBef>
                <a:spcPct val="20000"/>
              </a:spcBef>
              <a:spcAft>
                <a:spcPts val="0"/>
              </a:spcAft>
              <a:buClr>
                <a:schemeClr val="accent3"/>
              </a:buClr>
              <a:buSzPct val="95000"/>
              <a:defRPr/>
            </a:pPr>
            <a:r>
              <a:rPr lang="en-US" sz="4000" dirty="0" smtClean="0">
                <a:hlinkClick r:id="rId2"/>
              </a:rPr>
              <a:t>http://www.polleverywhere.com/multiple_choice_polls/NDQ4MDE5NTkx</a:t>
            </a:r>
            <a:endParaRPr kumimoji="0" lang="en-US" sz="4000" b="0" i="0" u="none" strike="noStrike" kern="1200" cap="none" spc="0" normalizeH="0" baseline="0" noProof="0" dirty="0" smtClean="0">
              <a:ln>
                <a:noFill/>
              </a:ln>
              <a:solidFill>
                <a:srgbClr val="7030A0"/>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4000" b="0" i="0" u="none" strike="noStrike" kern="1200" cap="none" spc="0" normalizeH="0" baseline="0" noProof="0" dirty="0" smtClean="0">
              <a:ln>
                <a:noFill/>
              </a:ln>
              <a:solidFill>
                <a:srgbClr val="7030A0"/>
              </a:solidFill>
              <a:effectLst/>
              <a:uLnTx/>
              <a:uFillTx/>
              <a:latin typeface="+mn-lt"/>
              <a:ea typeface="+mn-ea"/>
              <a:cs typeface="+mn-cs"/>
              <a:hlinkClick r:id="rId3"/>
            </a:endParaRPr>
          </a:p>
        </p:txBody>
      </p:sp>
      <p:grpSp>
        <p:nvGrpSpPr>
          <p:cNvPr id="6" name="Group 5"/>
          <p:cNvGrpSpPr>
            <a:grpSpLocks/>
          </p:cNvGrpSpPr>
          <p:nvPr/>
        </p:nvGrpSpPr>
        <p:grpSpPr bwMode="auto">
          <a:xfrm>
            <a:off x="8077200" y="0"/>
            <a:ext cx="1066800" cy="971550"/>
            <a:chOff x="7086600" y="1009018"/>
            <a:chExt cx="1219200" cy="1048382"/>
          </a:xfrm>
        </p:grpSpPr>
        <p:pic>
          <p:nvPicPr>
            <p:cNvPr id="7"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7696200" cy="1143000"/>
          </a:xfrm>
        </p:spPr>
        <p:txBody>
          <a:bodyPr>
            <a:normAutofit/>
          </a:bodyPr>
          <a:lstStyle/>
          <a:p>
            <a:r>
              <a:rPr lang="en-US" dirty="0" smtClean="0"/>
              <a:t>Algebra I	</a:t>
            </a:r>
            <a:endParaRPr lang="en-US" dirty="0"/>
          </a:p>
        </p:txBody>
      </p:sp>
      <p:sp>
        <p:nvSpPr>
          <p:cNvPr id="4" name="Content Placeholder 3"/>
          <p:cNvSpPr>
            <a:spLocks noGrp="1"/>
          </p:cNvSpPr>
          <p:nvPr>
            <p:ph idx="1"/>
          </p:nvPr>
        </p:nvSpPr>
        <p:spPr/>
        <p:txBody>
          <a:bodyPr/>
          <a:lstStyle/>
          <a:p>
            <a:pPr>
              <a:buNone/>
            </a:pPr>
            <a:r>
              <a:rPr lang="en-US" dirty="0" smtClean="0"/>
              <a:t>8</a:t>
            </a:r>
            <a:r>
              <a:rPr lang="en-US" baseline="30000" dirty="0" smtClean="0"/>
              <a:t>th</a:t>
            </a:r>
            <a:r>
              <a:rPr lang="en-US" dirty="0" smtClean="0"/>
              <a:t> grade looks a lot like Algebra I, so what </a:t>
            </a:r>
            <a:r>
              <a:rPr lang="en-US" smtClean="0"/>
              <a:t>is Algebra I now?</a:t>
            </a:r>
            <a:endParaRPr lang="en-US" dirty="0"/>
          </a:p>
        </p:txBody>
      </p:sp>
      <p:grpSp>
        <p:nvGrpSpPr>
          <p:cNvPr id="5" name="Group 5"/>
          <p:cNvGrpSpPr>
            <a:grpSpLocks/>
          </p:cNvGrpSpPr>
          <p:nvPr/>
        </p:nvGrpSpPr>
        <p:grpSpPr bwMode="auto">
          <a:xfrm>
            <a:off x="8077200" y="0"/>
            <a:ext cx="1066800" cy="971550"/>
            <a:chOff x="7086600" y="1009018"/>
            <a:chExt cx="1219200" cy="1048382"/>
          </a:xfrm>
        </p:grpSpPr>
        <p:pic>
          <p:nvPicPr>
            <p:cNvPr id="6" name="Picture 14"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38600" y="21336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4038600" y="2667000"/>
            <a:ext cx="1371600" cy="381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3"/>
          <p:cNvSpPr txBox="1">
            <a:spLocks/>
          </p:cNvSpPr>
          <p:nvPr/>
        </p:nvSpPr>
        <p:spPr>
          <a:xfrm>
            <a:off x="228600" y="762000"/>
            <a:ext cx="8458200" cy="685800"/>
          </a:xfrm>
          <a:prstGeom prst="rect">
            <a:avLst/>
          </a:prstGeom>
        </p:spPr>
        <p:txBody>
          <a:bodyPr rtlCol="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Iowa Core Mathematics Transition for Algebra I</a:t>
            </a:r>
          </a:p>
        </p:txBody>
      </p:sp>
      <p:sp>
        <p:nvSpPr>
          <p:cNvPr id="8" name="Content Placeholder 4"/>
          <p:cNvSpPr txBox="1">
            <a:spLocks/>
          </p:cNvSpPr>
          <p:nvPr/>
        </p:nvSpPr>
        <p:spPr>
          <a:xfrm>
            <a:off x="457200" y="1524000"/>
            <a:ext cx="8458200" cy="510540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charset="0"/>
              <a:buNone/>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Traditional Curriculum in Iowa</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charset="0"/>
              <a:buNone/>
              <a:tabLst/>
              <a:defRPr/>
            </a:pPr>
            <a:endParaRPr kumimoji="0" lang="en-US"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charset="0"/>
              <a:buNone/>
              <a:tabLst/>
              <a:defRPr/>
            </a:pPr>
            <a:endParaRPr kumimoji="0" lang="en-US"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charset="0"/>
              <a:buNone/>
              <a:tabLst/>
              <a:defRPr/>
            </a:pPr>
            <a:endParaRPr kumimoji="0" lang="en-US"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charset="0"/>
              <a:buNone/>
              <a:tabLst/>
              <a:defRPr/>
            </a:pPr>
            <a:endParaRPr kumimoji="0" lang="en-US" sz="1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charset="0"/>
              <a:buNone/>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Iowa Core Curriculum</a:t>
            </a:r>
          </a:p>
        </p:txBody>
      </p:sp>
      <p:sp>
        <p:nvSpPr>
          <p:cNvPr id="9" name="Rectangle 8"/>
          <p:cNvSpPr/>
          <p:nvPr/>
        </p:nvSpPr>
        <p:spPr>
          <a:xfrm>
            <a:off x="685800" y="21336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2362200" y="21336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5715000" y="21336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391400" y="21336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7620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24384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41148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57912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74676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5"/>
          <p:cNvSpPr txBox="1">
            <a:spLocks noChangeArrowheads="1"/>
          </p:cNvSpPr>
          <p:nvPr/>
        </p:nvSpPr>
        <p:spPr bwMode="auto">
          <a:xfrm>
            <a:off x="838200" y="2514600"/>
            <a:ext cx="1098550" cy="381000"/>
          </a:xfrm>
          <a:prstGeom prst="rect">
            <a:avLst/>
          </a:prstGeom>
          <a:noFill/>
          <a:ln w="9525">
            <a:noFill/>
            <a:miter lim="800000"/>
            <a:headEnd/>
            <a:tailEnd/>
          </a:ln>
        </p:spPr>
        <p:txBody>
          <a:bodyPr>
            <a:spAutoFit/>
          </a:bodyPr>
          <a:lstStyle/>
          <a:p>
            <a:r>
              <a:rPr lang="en-US">
                <a:latin typeface="Calibri" pitchFamily="34" charset="0"/>
              </a:rPr>
              <a:t>7</a:t>
            </a:r>
            <a:r>
              <a:rPr lang="en-US" baseline="30000">
                <a:latin typeface="Calibri" pitchFamily="34" charset="0"/>
              </a:rPr>
              <a:t>th</a:t>
            </a:r>
            <a:r>
              <a:rPr lang="en-US">
                <a:latin typeface="Calibri" pitchFamily="34" charset="0"/>
              </a:rPr>
              <a:t> Grade</a:t>
            </a:r>
          </a:p>
        </p:txBody>
      </p:sp>
      <p:sp>
        <p:nvSpPr>
          <p:cNvPr id="19" name="TextBox 16"/>
          <p:cNvSpPr txBox="1">
            <a:spLocks noChangeArrowheads="1"/>
          </p:cNvSpPr>
          <p:nvPr/>
        </p:nvSpPr>
        <p:spPr bwMode="auto">
          <a:xfrm>
            <a:off x="2514600" y="2514600"/>
            <a:ext cx="1098550" cy="381000"/>
          </a:xfrm>
          <a:prstGeom prst="rect">
            <a:avLst/>
          </a:prstGeom>
          <a:noFill/>
          <a:ln w="9525">
            <a:noFill/>
            <a:miter lim="800000"/>
            <a:headEnd/>
            <a:tailEnd/>
          </a:ln>
        </p:spPr>
        <p:txBody>
          <a:bodyPr>
            <a:spAutoFit/>
          </a:bodyPr>
          <a:lstStyle/>
          <a:p>
            <a:r>
              <a:rPr lang="en-US">
                <a:latin typeface="Calibri" pitchFamily="34" charset="0"/>
              </a:rPr>
              <a:t>8</a:t>
            </a:r>
            <a:r>
              <a:rPr lang="en-US" baseline="30000">
                <a:latin typeface="Calibri" pitchFamily="34" charset="0"/>
              </a:rPr>
              <a:t>th</a:t>
            </a:r>
            <a:r>
              <a:rPr lang="en-US">
                <a:latin typeface="Calibri" pitchFamily="34" charset="0"/>
              </a:rPr>
              <a:t> Grade</a:t>
            </a:r>
          </a:p>
        </p:txBody>
      </p:sp>
      <p:sp>
        <p:nvSpPr>
          <p:cNvPr id="20" name="TextBox 18"/>
          <p:cNvSpPr txBox="1">
            <a:spLocks noChangeArrowheads="1"/>
          </p:cNvSpPr>
          <p:nvPr/>
        </p:nvSpPr>
        <p:spPr bwMode="auto">
          <a:xfrm>
            <a:off x="7467600" y="2514600"/>
            <a:ext cx="1219200" cy="400110"/>
          </a:xfrm>
          <a:prstGeom prst="rect">
            <a:avLst/>
          </a:prstGeom>
          <a:noFill/>
          <a:ln w="9525">
            <a:noFill/>
            <a:miter lim="800000"/>
            <a:headEnd/>
            <a:tailEnd/>
          </a:ln>
        </p:spPr>
        <p:txBody>
          <a:bodyPr wrap="square">
            <a:spAutoFit/>
          </a:bodyPr>
          <a:lstStyle/>
          <a:p>
            <a:r>
              <a:rPr lang="en-US" sz="2000" dirty="0">
                <a:latin typeface="Calibri" pitchFamily="34" charset="0"/>
              </a:rPr>
              <a:t>Algebra 2</a:t>
            </a:r>
          </a:p>
        </p:txBody>
      </p:sp>
      <p:sp>
        <p:nvSpPr>
          <p:cNvPr id="21" name="TextBox 19"/>
          <p:cNvSpPr txBox="1">
            <a:spLocks noChangeArrowheads="1"/>
          </p:cNvSpPr>
          <p:nvPr/>
        </p:nvSpPr>
        <p:spPr bwMode="auto">
          <a:xfrm>
            <a:off x="5715000" y="2514600"/>
            <a:ext cx="1371600" cy="400110"/>
          </a:xfrm>
          <a:prstGeom prst="rect">
            <a:avLst/>
          </a:prstGeom>
          <a:noFill/>
          <a:ln w="9525">
            <a:noFill/>
            <a:miter lim="800000"/>
            <a:headEnd/>
            <a:tailEnd/>
          </a:ln>
        </p:spPr>
        <p:txBody>
          <a:bodyPr wrap="square">
            <a:spAutoFit/>
          </a:bodyPr>
          <a:lstStyle/>
          <a:p>
            <a:r>
              <a:rPr lang="en-US" sz="2000" dirty="0">
                <a:latin typeface="Calibri" pitchFamily="34" charset="0"/>
              </a:rPr>
              <a:t>Geometry</a:t>
            </a:r>
          </a:p>
        </p:txBody>
      </p:sp>
      <p:sp>
        <p:nvSpPr>
          <p:cNvPr id="22" name="Teardrop 21"/>
          <p:cNvSpPr/>
          <p:nvPr/>
        </p:nvSpPr>
        <p:spPr>
          <a:xfrm rot="19482499">
            <a:off x="4373563" y="3517900"/>
            <a:ext cx="473075" cy="520700"/>
          </a:xfrm>
          <a:prstGeom prst="teardrop">
            <a:avLst>
              <a:gd name="adj" fmla="val 18358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extBox 18"/>
          <p:cNvSpPr txBox="1">
            <a:spLocks noChangeArrowheads="1"/>
          </p:cNvSpPr>
          <p:nvPr/>
        </p:nvSpPr>
        <p:spPr bwMode="auto">
          <a:xfrm>
            <a:off x="7467600" y="5257800"/>
            <a:ext cx="1250950" cy="400110"/>
          </a:xfrm>
          <a:prstGeom prst="rect">
            <a:avLst/>
          </a:prstGeom>
          <a:noFill/>
          <a:ln w="9525">
            <a:noFill/>
            <a:miter lim="800000"/>
            <a:headEnd/>
            <a:tailEnd/>
          </a:ln>
        </p:spPr>
        <p:txBody>
          <a:bodyPr wrap="square">
            <a:spAutoFit/>
          </a:bodyPr>
          <a:lstStyle/>
          <a:p>
            <a:r>
              <a:rPr lang="en-US" sz="2000" dirty="0">
                <a:latin typeface="Calibri" pitchFamily="34" charset="0"/>
              </a:rPr>
              <a:t>Algebra 2</a:t>
            </a:r>
          </a:p>
        </p:txBody>
      </p:sp>
      <p:sp>
        <p:nvSpPr>
          <p:cNvPr id="24" name="TextBox 19"/>
          <p:cNvSpPr txBox="1">
            <a:spLocks noChangeArrowheads="1"/>
          </p:cNvSpPr>
          <p:nvPr/>
        </p:nvSpPr>
        <p:spPr bwMode="auto">
          <a:xfrm>
            <a:off x="5867400" y="5334000"/>
            <a:ext cx="1295400" cy="400110"/>
          </a:xfrm>
          <a:prstGeom prst="rect">
            <a:avLst/>
          </a:prstGeom>
          <a:noFill/>
          <a:ln w="9525">
            <a:noFill/>
            <a:miter lim="800000"/>
            <a:headEnd/>
            <a:tailEnd/>
          </a:ln>
        </p:spPr>
        <p:txBody>
          <a:bodyPr wrap="square">
            <a:spAutoFit/>
          </a:bodyPr>
          <a:lstStyle/>
          <a:p>
            <a:r>
              <a:rPr lang="en-US" sz="2000" dirty="0">
                <a:latin typeface="Calibri" pitchFamily="34" charset="0"/>
              </a:rPr>
              <a:t>Geometry</a:t>
            </a:r>
          </a:p>
        </p:txBody>
      </p:sp>
      <p:sp>
        <p:nvSpPr>
          <p:cNvPr id="25" name="TextBox 17"/>
          <p:cNvSpPr txBox="1">
            <a:spLocks noChangeArrowheads="1"/>
          </p:cNvSpPr>
          <p:nvPr/>
        </p:nvSpPr>
        <p:spPr bwMode="auto">
          <a:xfrm>
            <a:off x="4267200" y="5334000"/>
            <a:ext cx="1219200" cy="400110"/>
          </a:xfrm>
          <a:prstGeom prst="rect">
            <a:avLst/>
          </a:prstGeom>
          <a:noFill/>
          <a:ln w="9525">
            <a:noFill/>
            <a:miter lim="800000"/>
            <a:headEnd/>
            <a:tailEnd/>
          </a:ln>
        </p:spPr>
        <p:txBody>
          <a:bodyPr wrap="square">
            <a:spAutoFit/>
          </a:bodyPr>
          <a:lstStyle/>
          <a:p>
            <a:r>
              <a:rPr lang="en-US" sz="2000" dirty="0">
                <a:latin typeface="Calibri" pitchFamily="34" charset="0"/>
              </a:rPr>
              <a:t>Algebra 1</a:t>
            </a:r>
          </a:p>
        </p:txBody>
      </p:sp>
      <p:sp>
        <p:nvSpPr>
          <p:cNvPr id="26" name="TextBox 16"/>
          <p:cNvSpPr txBox="1">
            <a:spLocks noChangeArrowheads="1"/>
          </p:cNvSpPr>
          <p:nvPr/>
        </p:nvSpPr>
        <p:spPr bwMode="auto">
          <a:xfrm>
            <a:off x="2590800" y="5257800"/>
            <a:ext cx="1098550" cy="381000"/>
          </a:xfrm>
          <a:prstGeom prst="rect">
            <a:avLst/>
          </a:prstGeom>
          <a:noFill/>
          <a:ln w="9525">
            <a:noFill/>
            <a:miter lim="800000"/>
            <a:headEnd/>
            <a:tailEnd/>
          </a:ln>
        </p:spPr>
        <p:txBody>
          <a:bodyPr>
            <a:spAutoFit/>
          </a:bodyPr>
          <a:lstStyle/>
          <a:p>
            <a:r>
              <a:rPr lang="en-US">
                <a:latin typeface="Calibri" pitchFamily="34" charset="0"/>
              </a:rPr>
              <a:t>8</a:t>
            </a:r>
            <a:r>
              <a:rPr lang="en-US" baseline="30000">
                <a:latin typeface="Calibri" pitchFamily="34" charset="0"/>
              </a:rPr>
              <a:t>th</a:t>
            </a:r>
            <a:r>
              <a:rPr lang="en-US">
                <a:latin typeface="Calibri" pitchFamily="34" charset="0"/>
              </a:rPr>
              <a:t> Grade</a:t>
            </a:r>
          </a:p>
        </p:txBody>
      </p:sp>
      <p:sp>
        <p:nvSpPr>
          <p:cNvPr id="27" name="TextBox 15"/>
          <p:cNvSpPr txBox="1">
            <a:spLocks noChangeArrowheads="1"/>
          </p:cNvSpPr>
          <p:nvPr/>
        </p:nvSpPr>
        <p:spPr bwMode="auto">
          <a:xfrm>
            <a:off x="914400" y="5257800"/>
            <a:ext cx="1098550" cy="381000"/>
          </a:xfrm>
          <a:prstGeom prst="rect">
            <a:avLst/>
          </a:prstGeom>
          <a:noFill/>
          <a:ln w="9525">
            <a:noFill/>
            <a:miter lim="800000"/>
            <a:headEnd/>
            <a:tailEnd/>
          </a:ln>
        </p:spPr>
        <p:txBody>
          <a:bodyPr>
            <a:spAutoFit/>
          </a:bodyPr>
          <a:lstStyle/>
          <a:p>
            <a:r>
              <a:rPr lang="en-US">
                <a:latin typeface="Calibri" pitchFamily="34" charset="0"/>
              </a:rPr>
              <a:t>7</a:t>
            </a:r>
            <a:r>
              <a:rPr lang="en-US" baseline="30000">
                <a:latin typeface="Calibri" pitchFamily="34" charset="0"/>
              </a:rPr>
              <a:t>th</a:t>
            </a:r>
            <a:r>
              <a:rPr lang="en-US">
                <a:latin typeface="Calibri" pitchFamily="34" charset="0"/>
              </a:rPr>
              <a:t> Grade</a:t>
            </a:r>
          </a:p>
        </p:txBody>
      </p:sp>
      <p:sp>
        <p:nvSpPr>
          <p:cNvPr id="28" name="Rectangle 27"/>
          <p:cNvSpPr/>
          <p:nvPr/>
        </p:nvSpPr>
        <p:spPr>
          <a:xfrm>
            <a:off x="4038600" y="2133600"/>
            <a:ext cx="1371600" cy="304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762000" y="5867400"/>
            <a:ext cx="13716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ardrop 29"/>
          <p:cNvSpPr/>
          <p:nvPr/>
        </p:nvSpPr>
        <p:spPr>
          <a:xfrm rot="9048153">
            <a:off x="4252913" y="2503488"/>
            <a:ext cx="1028700" cy="523875"/>
          </a:xfrm>
          <a:prstGeom prst="teardrop">
            <a:avLst>
              <a:gd name="adj" fmla="val 14263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ardrop 30"/>
          <p:cNvSpPr/>
          <p:nvPr/>
        </p:nvSpPr>
        <p:spPr>
          <a:xfrm rot="19381386">
            <a:off x="3614738" y="3852863"/>
            <a:ext cx="871537" cy="657225"/>
          </a:xfrm>
          <a:prstGeom prst="teardrop">
            <a:avLst>
              <a:gd name="adj" fmla="val 192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ounded Rectangle 31"/>
          <p:cNvSpPr/>
          <p:nvPr/>
        </p:nvSpPr>
        <p:spPr>
          <a:xfrm>
            <a:off x="2438400" y="5791200"/>
            <a:ext cx="1371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4038600" y="2133600"/>
            <a:ext cx="1371600" cy="6096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Teardrop 33"/>
          <p:cNvSpPr/>
          <p:nvPr/>
        </p:nvSpPr>
        <p:spPr>
          <a:xfrm rot="17640247">
            <a:off x="4187826" y="2589212"/>
            <a:ext cx="463550" cy="460375"/>
          </a:xfrm>
          <a:prstGeom prst="teardrop">
            <a:avLst>
              <a:gd name="adj" fmla="val 2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4114800" y="55626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35"/>
          <p:cNvSpPr/>
          <p:nvPr/>
        </p:nvSpPr>
        <p:spPr>
          <a:xfrm>
            <a:off x="4114800" y="3352800"/>
            <a:ext cx="1697038" cy="3429000"/>
          </a:xfrm>
          <a:custGeom>
            <a:avLst/>
            <a:gdLst>
              <a:gd name="connsiteX0" fmla="*/ 1248770 w 1696872"/>
              <a:gd name="connsiteY0" fmla="*/ 0 h 3889612"/>
              <a:gd name="connsiteX1" fmla="*/ 1603612 w 1696872"/>
              <a:gd name="connsiteY1" fmla="*/ 750627 h 3889612"/>
              <a:gd name="connsiteX2" fmla="*/ 1603612 w 1696872"/>
              <a:gd name="connsiteY2" fmla="*/ 1433015 h 3889612"/>
              <a:gd name="connsiteX3" fmla="*/ 1480782 w 1696872"/>
              <a:gd name="connsiteY3" fmla="*/ 1746913 h 3889612"/>
              <a:gd name="connsiteX4" fmla="*/ 1617260 w 1696872"/>
              <a:gd name="connsiteY4" fmla="*/ 2524836 h 3889612"/>
              <a:gd name="connsiteX5" fmla="*/ 1467135 w 1696872"/>
              <a:gd name="connsiteY5" fmla="*/ 3507475 h 3889612"/>
              <a:gd name="connsiteX6" fmla="*/ 238836 w 1696872"/>
              <a:gd name="connsiteY6" fmla="*/ 3480179 h 3889612"/>
              <a:gd name="connsiteX7" fmla="*/ 34120 w 1696872"/>
              <a:gd name="connsiteY7" fmla="*/ 3889612 h 3889612"/>
              <a:gd name="connsiteX8" fmla="*/ 34120 w 1696872"/>
              <a:gd name="connsiteY8" fmla="*/ 3889612 h 388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872" h="3889612">
                <a:moveTo>
                  <a:pt x="1248770" y="0"/>
                </a:moveTo>
                <a:cubicBezTo>
                  <a:pt x="1396621" y="255895"/>
                  <a:pt x="1544472" y="511791"/>
                  <a:pt x="1603612" y="750627"/>
                </a:cubicBezTo>
                <a:cubicBezTo>
                  <a:pt x="1662752" y="989463"/>
                  <a:pt x="1624084" y="1266967"/>
                  <a:pt x="1603612" y="1433015"/>
                </a:cubicBezTo>
                <a:cubicBezTo>
                  <a:pt x="1583140" y="1599063"/>
                  <a:pt x="1478507" y="1564943"/>
                  <a:pt x="1480782" y="1746913"/>
                </a:cubicBezTo>
                <a:cubicBezTo>
                  <a:pt x="1483057" y="1928883"/>
                  <a:pt x="1619534" y="2231409"/>
                  <a:pt x="1617260" y="2524836"/>
                </a:cubicBezTo>
                <a:cubicBezTo>
                  <a:pt x="1614986" y="2818263"/>
                  <a:pt x="1696872" y="3348251"/>
                  <a:pt x="1467135" y="3507475"/>
                </a:cubicBezTo>
                <a:cubicBezTo>
                  <a:pt x="1237398" y="3666699"/>
                  <a:pt x="477672" y="3416490"/>
                  <a:pt x="238836" y="3480179"/>
                </a:cubicBezTo>
                <a:cubicBezTo>
                  <a:pt x="0" y="3543868"/>
                  <a:pt x="34120" y="3889612"/>
                  <a:pt x="34120" y="3889612"/>
                </a:cubicBezTo>
                <a:lnTo>
                  <a:pt x="34120" y="3889612"/>
                </a:lnTo>
              </a:path>
            </a:pathLst>
          </a:cu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 name="Flowchart: Connector 36"/>
          <p:cNvSpPr/>
          <p:nvPr/>
        </p:nvSpPr>
        <p:spPr>
          <a:xfrm>
            <a:off x="5334000" y="3048000"/>
            <a:ext cx="152400" cy="1524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Flowchart: Connector 37"/>
          <p:cNvSpPr/>
          <p:nvPr/>
        </p:nvSpPr>
        <p:spPr>
          <a:xfrm>
            <a:off x="5257800" y="2819400"/>
            <a:ext cx="152400" cy="1524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lowchart: Connector 38"/>
          <p:cNvSpPr/>
          <p:nvPr/>
        </p:nvSpPr>
        <p:spPr>
          <a:xfrm>
            <a:off x="5181600" y="2819400"/>
            <a:ext cx="152400" cy="1524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Flowchart: Connector 39"/>
          <p:cNvSpPr/>
          <p:nvPr/>
        </p:nvSpPr>
        <p:spPr>
          <a:xfrm>
            <a:off x="5257800" y="2971800"/>
            <a:ext cx="152400" cy="1524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17"/>
          <p:cNvSpPr txBox="1">
            <a:spLocks noChangeArrowheads="1"/>
          </p:cNvSpPr>
          <p:nvPr/>
        </p:nvSpPr>
        <p:spPr bwMode="auto">
          <a:xfrm>
            <a:off x="4114800" y="2514600"/>
            <a:ext cx="1219200" cy="400110"/>
          </a:xfrm>
          <a:prstGeom prst="rect">
            <a:avLst/>
          </a:prstGeom>
          <a:noFill/>
          <a:ln w="9525">
            <a:noFill/>
            <a:miter lim="800000"/>
            <a:headEnd/>
            <a:tailEnd/>
          </a:ln>
        </p:spPr>
        <p:txBody>
          <a:bodyPr wrap="square">
            <a:spAutoFit/>
          </a:bodyPr>
          <a:lstStyle/>
          <a:p>
            <a:r>
              <a:rPr lang="en-US" sz="2000" dirty="0">
                <a:latin typeface="Calibri" pitchFamily="34" charset="0"/>
              </a:rPr>
              <a:t>Algebra 1</a:t>
            </a:r>
          </a:p>
        </p:txBody>
      </p:sp>
      <p:sp>
        <p:nvSpPr>
          <p:cNvPr id="42" name="Rectangle 41"/>
          <p:cNvSpPr/>
          <p:nvPr/>
        </p:nvSpPr>
        <p:spPr>
          <a:xfrm>
            <a:off x="4038600" y="3048000"/>
            <a:ext cx="1371600" cy="381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3" name="Group 5"/>
          <p:cNvGrpSpPr>
            <a:grpSpLocks/>
          </p:cNvGrpSpPr>
          <p:nvPr/>
        </p:nvGrpSpPr>
        <p:grpSpPr bwMode="auto">
          <a:xfrm>
            <a:off x="8077200" y="0"/>
            <a:ext cx="1066800" cy="971550"/>
            <a:chOff x="7086600" y="1009018"/>
            <a:chExt cx="1219200" cy="1048382"/>
          </a:xfrm>
        </p:grpSpPr>
        <p:pic>
          <p:nvPicPr>
            <p:cNvPr id="44"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45"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150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0" fill="hold"/>
                                        <p:tgtEl>
                                          <p:spTgt spid="28"/>
                                        </p:tgtEl>
                                        <p:attrNameLst>
                                          <p:attrName>ppt_x</p:attrName>
                                        </p:attrNameLst>
                                      </p:cBhvr>
                                      <p:tavLst>
                                        <p:tav tm="0">
                                          <p:val>
                                            <p:strVal val="#ppt_x"/>
                                          </p:val>
                                        </p:tav>
                                        <p:tav tm="100000">
                                          <p:val>
                                            <p:strVal val="#ppt_x"/>
                                          </p:val>
                                        </p:tav>
                                      </p:tavLst>
                                    </p:anim>
                                    <p:anim calcmode="lin" valueType="num">
                                      <p:cBhvr>
                                        <p:cTn id="8" dur="5000" fill="hold"/>
                                        <p:tgtEl>
                                          <p:spTgt spid="28"/>
                                        </p:tgtEl>
                                        <p:attrNameLst>
                                          <p:attrName>ppt_y</p:attrName>
                                        </p:attrNameLst>
                                      </p:cBhvr>
                                      <p:tavLst>
                                        <p:tav tm="0">
                                          <p:val>
                                            <p:strVal val="#ppt_y-#ppt_h/2"/>
                                          </p:val>
                                        </p:tav>
                                        <p:tav tm="100000">
                                          <p:val>
                                            <p:strVal val="#ppt_y"/>
                                          </p:val>
                                        </p:tav>
                                      </p:tavLst>
                                    </p:anim>
                                    <p:anim calcmode="lin" valueType="num">
                                      <p:cBhvr>
                                        <p:cTn id="9" dur="5000" fill="hold"/>
                                        <p:tgtEl>
                                          <p:spTgt spid="28"/>
                                        </p:tgtEl>
                                        <p:attrNameLst>
                                          <p:attrName>ppt_w</p:attrName>
                                        </p:attrNameLst>
                                      </p:cBhvr>
                                      <p:tavLst>
                                        <p:tav tm="0">
                                          <p:val>
                                            <p:strVal val="#ppt_w"/>
                                          </p:val>
                                        </p:tav>
                                        <p:tav tm="100000">
                                          <p:val>
                                            <p:strVal val="#ppt_w"/>
                                          </p:val>
                                        </p:tav>
                                      </p:tavLst>
                                    </p:anim>
                                    <p:anim calcmode="lin" valueType="num">
                                      <p:cBhvr>
                                        <p:cTn id="10" dur="5000" fill="hold"/>
                                        <p:tgtEl>
                                          <p:spTgt spid="28"/>
                                        </p:tgtEl>
                                        <p:attrNameLst>
                                          <p:attrName>ppt_h</p:attrName>
                                        </p:attrNameLst>
                                      </p:cBhvr>
                                      <p:tavLst>
                                        <p:tav tm="0">
                                          <p:val>
                                            <p:fltVal val="0"/>
                                          </p:val>
                                        </p:tav>
                                        <p:tav tm="100000">
                                          <p:val>
                                            <p:strVal val="#ppt_h"/>
                                          </p:val>
                                        </p:tav>
                                      </p:tavLst>
                                    </p:anim>
                                  </p:childTnLst>
                                </p:cTn>
                              </p:par>
                              <p:par>
                                <p:cTn id="11" presetID="17" presetClass="entr" presetSubtype="2"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0" fill="hold"/>
                                        <p:tgtEl>
                                          <p:spTgt spid="22"/>
                                        </p:tgtEl>
                                        <p:attrNameLst>
                                          <p:attrName>ppt_x</p:attrName>
                                        </p:attrNameLst>
                                      </p:cBhvr>
                                      <p:tavLst>
                                        <p:tav tm="0">
                                          <p:val>
                                            <p:strVal val="#ppt_x+#ppt_w/2"/>
                                          </p:val>
                                        </p:tav>
                                        <p:tav tm="100000">
                                          <p:val>
                                            <p:strVal val="#ppt_x"/>
                                          </p:val>
                                        </p:tav>
                                      </p:tavLst>
                                    </p:anim>
                                    <p:anim calcmode="lin" valueType="num">
                                      <p:cBhvr>
                                        <p:cTn id="14" dur="5000" fill="hold"/>
                                        <p:tgtEl>
                                          <p:spTgt spid="22"/>
                                        </p:tgtEl>
                                        <p:attrNameLst>
                                          <p:attrName>ppt_y</p:attrName>
                                        </p:attrNameLst>
                                      </p:cBhvr>
                                      <p:tavLst>
                                        <p:tav tm="0">
                                          <p:val>
                                            <p:strVal val="#ppt_y"/>
                                          </p:val>
                                        </p:tav>
                                        <p:tav tm="100000">
                                          <p:val>
                                            <p:strVal val="#ppt_y"/>
                                          </p:val>
                                        </p:tav>
                                      </p:tavLst>
                                    </p:anim>
                                    <p:anim calcmode="lin" valueType="num">
                                      <p:cBhvr>
                                        <p:cTn id="15" dur="5000" fill="hold"/>
                                        <p:tgtEl>
                                          <p:spTgt spid="22"/>
                                        </p:tgtEl>
                                        <p:attrNameLst>
                                          <p:attrName>ppt_w</p:attrName>
                                        </p:attrNameLst>
                                      </p:cBhvr>
                                      <p:tavLst>
                                        <p:tav tm="0">
                                          <p:val>
                                            <p:fltVal val="0"/>
                                          </p:val>
                                        </p:tav>
                                        <p:tav tm="100000">
                                          <p:val>
                                            <p:strVal val="#ppt_w"/>
                                          </p:val>
                                        </p:tav>
                                      </p:tavLst>
                                    </p:anim>
                                    <p:anim calcmode="lin" valueType="num">
                                      <p:cBhvr>
                                        <p:cTn id="16" dur="5000" fill="hold"/>
                                        <p:tgtEl>
                                          <p:spTgt spid="22"/>
                                        </p:tgtEl>
                                        <p:attrNameLst>
                                          <p:attrName>ppt_h</p:attrName>
                                        </p:attrNameLst>
                                      </p:cBhvr>
                                      <p:tavLst>
                                        <p:tav tm="0">
                                          <p:val>
                                            <p:strVal val="#ppt_h"/>
                                          </p:val>
                                        </p:tav>
                                        <p:tav tm="100000">
                                          <p:val>
                                            <p:strVal val="#ppt_h"/>
                                          </p:val>
                                        </p:tav>
                                      </p:tavLst>
                                    </p:anim>
                                  </p:childTnLst>
                                </p:cTn>
                              </p:par>
                              <p:par>
                                <p:cTn id="17" presetID="0" presetClass="path" presetSubtype="0" accel="50000" decel="50000" fill="hold" nodeType="withEffect">
                                  <p:stCondLst>
                                    <p:cond delay="0"/>
                                  </p:stCondLst>
                                  <p:childTnLst>
                                    <p:animMotion origin="layout" path="M 0.00173 -0.04741 C -0.15122 0.04324 -0.30417 0.1339 -0.36528 0.19125 C -0.42639 0.24861 -0.39584 0.27243 -0.36528 0.29648 " pathEditMode="relative" ptsTypes="aaA">
                                      <p:cBhvr>
                                        <p:cTn id="18" dur="7000" fill="hold"/>
                                        <p:tgtEl>
                                          <p:spTgt spid="22"/>
                                        </p:tgtEl>
                                        <p:attrNameLst>
                                          <p:attrName>ppt_x</p:attrName>
                                          <p:attrName>ppt_y</p:attrName>
                                        </p:attrNameLst>
                                      </p:cBhvr>
                                    </p:animMotion>
                                  </p:childTnLst>
                                </p:cTn>
                              </p:par>
                            </p:childTnLst>
                          </p:cTn>
                        </p:par>
                        <p:par>
                          <p:cTn id="19" fill="hold">
                            <p:stCondLst>
                              <p:cond delay="7000"/>
                            </p:stCondLst>
                            <p:childTnLst>
                              <p:par>
                                <p:cTn id="20" presetID="17" presetClass="entr" presetSubtype="4"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3000" fill="hold"/>
                                        <p:tgtEl>
                                          <p:spTgt spid="29"/>
                                        </p:tgtEl>
                                        <p:attrNameLst>
                                          <p:attrName>ppt_x</p:attrName>
                                        </p:attrNameLst>
                                      </p:cBhvr>
                                      <p:tavLst>
                                        <p:tav tm="0">
                                          <p:val>
                                            <p:strVal val="#ppt_x"/>
                                          </p:val>
                                        </p:tav>
                                        <p:tav tm="100000">
                                          <p:val>
                                            <p:strVal val="#ppt_x"/>
                                          </p:val>
                                        </p:tav>
                                      </p:tavLst>
                                    </p:anim>
                                    <p:anim calcmode="lin" valueType="num">
                                      <p:cBhvr>
                                        <p:cTn id="23" dur="3000" fill="hold"/>
                                        <p:tgtEl>
                                          <p:spTgt spid="29"/>
                                        </p:tgtEl>
                                        <p:attrNameLst>
                                          <p:attrName>ppt_y</p:attrName>
                                        </p:attrNameLst>
                                      </p:cBhvr>
                                      <p:tavLst>
                                        <p:tav tm="0">
                                          <p:val>
                                            <p:strVal val="#ppt_y+#ppt_h/2"/>
                                          </p:val>
                                        </p:tav>
                                        <p:tav tm="100000">
                                          <p:val>
                                            <p:strVal val="#ppt_y"/>
                                          </p:val>
                                        </p:tav>
                                      </p:tavLst>
                                    </p:anim>
                                    <p:anim calcmode="lin" valueType="num">
                                      <p:cBhvr>
                                        <p:cTn id="24" dur="3000" fill="hold"/>
                                        <p:tgtEl>
                                          <p:spTgt spid="29"/>
                                        </p:tgtEl>
                                        <p:attrNameLst>
                                          <p:attrName>ppt_w</p:attrName>
                                        </p:attrNameLst>
                                      </p:cBhvr>
                                      <p:tavLst>
                                        <p:tav tm="0">
                                          <p:val>
                                            <p:strVal val="#ppt_w"/>
                                          </p:val>
                                        </p:tav>
                                        <p:tav tm="100000">
                                          <p:val>
                                            <p:strVal val="#ppt_w"/>
                                          </p:val>
                                        </p:tav>
                                      </p:tavLst>
                                    </p:anim>
                                    <p:anim calcmode="lin" valueType="num">
                                      <p:cBhvr>
                                        <p:cTn id="25" dur="3000" fill="hold"/>
                                        <p:tgtEl>
                                          <p:spTgt spid="29"/>
                                        </p:tgtEl>
                                        <p:attrNameLst>
                                          <p:attrName>ppt_h</p:attrName>
                                        </p:attrNameLst>
                                      </p:cBhvr>
                                      <p:tavLst>
                                        <p:tav tm="0">
                                          <p:val>
                                            <p:fltVal val="0"/>
                                          </p:val>
                                        </p:tav>
                                        <p:tav tm="100000">
                                          <p:val>
                                            <p:strVal val="#ppt_h"/>
                                          </p:val>
                                        </p:tav>
                                      </p:tavLst>
                                    </p:anim>
                                  </p:childTnLst>
                                </p:cTn>
                              </p:par>
                              <p:par>
                                <p:cTn id="26" presetID="5" presetClass="entr" presetSubtype="10" fill="hold" nodeType="withEffect">
                                  <p:stCondLst>
                                    <p:cond delay="1500"/>
                                  </p:stCondLst>
                                  <p:childTnLst>
                                    <p:set>
                                      <p:cBhvr>
                                        <p:cTn id="27" dur="1" fill="hold">
                                          <p:stCondLst>
                                            <p:cond delay="0"/>
                                          </p:stCondLst>
                                        </p:cTn>
                                        <p:tgtEl>
                                          <p:spTgt spid="30"/>
                                        </p:tgtEl>
                                        <p:attrNameLst>
                                          <p:attrName>style.visibility</p:attrName>
                                        </p:attrNameLst>
                                      </p:cBhvr>
                                      <p:to>
                                        <p:strVal val="visible"/>
                                      </p:to>
                                    </p:set>
                                    <p:animEffect transition="in" filter="checkerboard(across)">
                                      <p:cBhvr>
                                        <p:cTn id="28" dur="3000"/>
                                        <p:tgtEl>
                                          <p:spTgt spid="30"/>
                                        </p:tgtEl>
                                      </p:cBhvr>
                                    </p:animEffect>
                                  </p:childTnLst>
                                </p:cTn>
                              </p:par>
                              <p:par>
                                <p:cTn id="29" presetID="17" presetClass="exit" presetSubtype="10" fill="hold" nodeType="withEffect">
                                  <p:stCondLst>
                                    <p:cond delay="0"/>
                                  </p:stCondLst>
                                  <p:childTnLst>
                                    <p:anim calcmode="lin" valueType="num">
                                      <p:cBhvr>
                                        <p:cTn id="30" dur="500"/>
                                        <p:tgtEl>
                                          <p:spTgt spid="22"/>
                                        </p:tgtEl>
                                        <p:attrNameLst>
                                          <p:attrName>ppt_w</p:attrName>
                                        </p:attrNameLst>
                                      </p:cBhvr>
                                      <p:tavLst>
                                        <p:tav tm="0">
                                          <p:val>
                                            <p:strVal val="ppt_w"/>
                                          </p:val>
                                        </p:tav>
                                        <p:tav tm="100000">
                                          <p:val>
                                            <p:fltVal val="0"/>
                                          </p:val>
                                        </p:tav>
                                      </p:tavLst>
                                    </p:anim>
                                    <p:anim calcmode="lin" valueType="num">
                                      <p:cBhvr>
                                        <p:cTn id="31" dur="500"/>
                                        <p:tgtEl>
                                          <p:spTgt spid="22"/>
                                        </p:tgtEl>
                                        <p:attrNameLst>
                                          <p:attrName>ppt_h</p:attrName>
                                        </p:attrNameLst>
                                      </p:cBhvr>
                                      <p:tavLst>
                                        <p:tav tm="0">
                                          <p:val>
                                            <p:strVal val="ppt_h"/>
                                          </p:val>
                                        </p:tav>
                                        <p:tav tm="100000">
                                          <p:val>
                                            <p:strVal val="ppt_h"/>
                                          </p:val>
                                        </p:tav>
                                      </p:tavLst>
                                    </p:anim>
                                    <p:set>
                                      <p:cBhvr>
                                        <p:cTn id="32" dur="1" fill="hold">
                                          <p:stCondLst>
                                            <p:cond delay="499"/>
                                          </p:stCondLst>
                                        </p:cTn>
                                        <p:tgtEl>
                                          <p:spTgt spid="22"/>
                                        </p:tgtEl>
                                        <p:attrNameLst>
                                          <p:attrName>style.visibility</p:attrName>
                                        </p:attrNameLst>
                                      </p:cBhvr>
                                      <p:to>
                                        <p:strVal val="hidden"/>
                                      </p:to>
                                    </p:set>
                                  </p:childTnLst>
                                </p:cTn>
                              </p:par>
                            </p:childTnLst>
                          </p:cTn>
                        </p:par>
                        <p:par>
                          <p:cTn id="33" fill="hold">
                            <p:stCondLst>
                              <p:cond delay="11500"/>
                            </p:stCondLst>
                            <p:childTnLst>
                              <p:par>
                                <p:cTn id="34" presetID="1" presetClass="entr" presetSubtype="0" fill="hold" nodeType="afterEffect">
                                  <p:stCondLst>
                                    <p:cond delay="1500"/>
                                  </p:stCondLst>
                                  <p:childTnLst>
                                    <p:set>
                                      <p:cBhvr>
                                        <p:cTn id="35" dur="1" fill="hold">
                                          <p:stCondLst>
                                            <p:cond delay="0"/>
                                          </p:stCondLst>
                                        </p:cTn>
                                        <p:tgtEl>
                                          <p:spTgt spid="31"/>
                                        </p:tgtEl>
                                        <p:attrNameLst>
                                          <p:attrName>style.visibility</p:attrName>
                                        </p:attrNameLst>
                                      </p:cBhvr>
                                      <p:to>
                                        <p:strVal val="visible"/>
                                      </p:to>
                                    </p:set>
                                  </p:childTnLst>
                                </p:cTn>
                              </p:par>
                            </p:childTnLst>
                          </p:cTn>
                        </p:par>
                        <p:par>
                          <p:cTn id="36" fill="hold">
                            <p:stCondLst>
                              <p:cond delay="13000"/>
                            </p:stCondLst>
                            <p:childTnLst>
                              <p:par>
                                <p:cTn id="37" presetID="5" presetClass="exit" presetSubtype="10" fill="hold" nodeType="afterEffect">
                                  <p:stCondLst>
                                    <p:cond delay="1500"/>
                                  </p:stCondLst>
                                  <p:childTnLst>
                                    <p:animEffect transition="out" filter="checkerboard(across)">
                                      <p:cBhvr>
                                        <p:cTn id="38" dur="3000"/>
                                        <p:tgtEl>
                                          <p:spTgt spid="30"/>
                                        </p:tgtEl>
                                      </p:cBhvr>
                                    </p:animEffect>
                                    <p:set>
                                      <p:cBhvr>
                                        <p:cTn id="39" dur="1" fill="hold">
                                          <p:stCondLst>
                                            <p:cond delay="2999"/>
                                          </p:stCondLst>
                                        </p:cTn>
                                        <p:tgtEl>
                                          <p:spTgt spid="30"/>
                                        </p:tgtEl>
                                        <p:attrNameLst>
                                          <p:attrName>style.visibility</p:attrName>
                                        </p:attrNameLst>
                                      </p:cBhvr>
                                      <p:to>
                                        <p:strVal val="hidden"/>
                                      </p:to>
                                    </p:set>
                                  </p:childTnLst>
                                </p:cTn>
                              </p:par>
                              <p:par>
                                <p:cTn id="40" presetID="0" presetClass="path" presetSubtype="0" accel="50000" decel="50000" fill="hold" nodeType="withEffect">
                                  <p:stCondLst>
                                    <p:cond delay="0"/>
                                  </p:stCondLst>
                                  <p:childTnLst>
                                    <p:animMotion origin="layout" path="M 0 0 C -0.04583 0.01804 -0.09166 0.03608 -0.11336 0.07354 C -0.13507 0.11101 -0.12708 0.19773 -0.12986 0.22479 C -0.13263 0.25185 -0.13125 0.24422 -0.12986 0.23658 " pathEditMode="relative" ptsTypes="aaaA">
                                      <p:cBhvr>
                                        <p:cTn id="41" dur="5000" fill="hold"/>
                                        <p:tgtEl>
                                          <p:spTgt spid="31"/>
                                        </p:tgtEl>
                                        <p:attrNameLst>
                                          <p:attrName>ppt_x</p:attrName>
                                          <p:attrName>ppt_y</p:attrName>
                                        </p:attrNameLst>
                                      </p:cBhvr>
                                    </p:animMotion>
                                  </p:childTnLst>
                                </p:cTn>
                              </p:par>
                            </p:childTnLst>
                          </p:cTn>
                        </p:par>
                        <p:par>
                          <p:cTn id="42" fill="hold">
                            <p:stCondLst>
                              <p:cond delay="18000"/>
                            </p:stCondLst>
                            <p:childTnLst>
                              <p:par>
                                <p:cTn id="43" presetID="17" presetClass="entr" presetSubtype="4" fill="hold" grpId="0" nodeType="afterEffect">
                                  <p:stCondLst>
                                    <p:cond delay="150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0" fill="hold"/>
                                        <p:tgtEl>
                                          <p:spTgt spid="32"/>
                                        </p:tgtEl>
                                        <p:attrNameLst>
                                          <p:attrName>ppt_x</p:attrName>
                                        </p:attrNameLst>
                                      </p:cBhvr>
                                      <p:tavLst>
                                        <p:tav tm="0">
                                          <p:val>
                                            <p:strVal val="#ppt_x"/>
                                          </p:val>
                                        </p:tav>
                                        <p:tav tm="100000">
                                          <p:val>
                                            <p:strVal val="#ppt_x"/>
                                          </p:val>
                                        </p:tav>
                                      </p:tavLst>
                                    </p:anim>
                                    <p:anim calcmode="lin" valueType="num">
                                      <p:cBhvr>
                                        <p:cTn id="46" dur="5000" fill="hold"/>
                                        <p:tgtEl>
                                          <p:spTgt spid="32"/>
                                        </p:tgtEl>
                                        <p:attrNameLst>
                                          <p:attrName>ppt_y</p:attrName>
                                        </p:attrNameLst>
                                      </p:cBhvr>
                                      <p:tavLst>
                                        <p:tav tm="0">
                                          <p:val>
                                            <p:strVal val="#ppt_y+#ppt_h/2"/>
                                          </p:val>
                                        </p:tav>
                                        <p:tav tm="100000">
                                          <p:val>
                                            <p:strVal val="#ppt_y"/>
                                          </p:val>
                                        </p:tav>
                                      </p:tavLst>
                                    </p:anim>
                                    <p:anim calcmode="lin" valueType="num">
                                      <p:cBhvr>
                                        <p:cTn id="47" dur="5000" fill="hold"/>
                                        <p:tgtEl>
                                          <p:spTgt spid="32"/>
                                        </p:tgtEl>
                                        <p:attrNameLst>
                                          <p:attrName>ppt_w</p:attrName>
                                        </p:attrNameLst>
                                      </p:cBhvr>
                                      <p:tavLst>
                                        <p:tav tm="0">
                                          <p:val>
                                            <p:strVal val="#ppt_w"/>
                                          </p:val>
                                        </p:tav>
                                        <p:tav tm="100000">
                                          <p:val>
                                            <p:strVal val="#ppt_w"/>
                                          </p:val>
                                        </p:tav>
                                      </p:tavLst>
                                    </p:anim>
                                    <p:anim calcmode="lin" valueType="num">
                                      <p:cBhvr>
                                        <p:cTn id="48" dur="50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24500"/>
                            </p:stCondLst>
                            <p:childTnLst>
                              <p:par>
                                <p:cTn id="50" presetID="1" presetClass="entr" presetSubtype="0" fill="hold" grpId="0" nodeType="afterEffect">
                                  <p:stCondLst>
                                    <p:cond delay="1500"/>
                                  </p:stCondLst>
                                  <p:childTnLst>
                                    <p:set>
                                      <p:cBhvr>
                                        <p:cTn id="51" dur="1" fill="hold">
                                          <p:stCondLst>
                                            <p:cond delay="0"/>
                                          </p:stCondLst>
                                        </p:cTn>
                                        <p:tgtEl>
                                          <p:spTgt spid="33"/>
                                        </p:tgtEl>
                                        <p:attrNameLst>
                                          <p:attrName>style.visibility</p:attrName>
                                        </p:attrNameLst>
                                      </p:cBhvr>
                                      <p:to>
                                        <p:strVal val="visible"/>
                                      </p:to>
                                    </p:set>
                                  </p:childTnLst>
                                </p:cTn>
                              </p:par>
                            </p:childTnLst>
                          </p:cTn>
                        </p:par>
                        <p:par>
                          <p:cTn id="52" fill="hold">
                            <p:stCondLst>
                              <p:cond delay="26000"/>
                            </p:stCondLst>
                            <p:childTnLst>
                              <p:par>
                                <p:cTn id="53" presetID="17" presetClass="exit" presetSubtype="4" fill="hold" nodeType="afterEffect">
                                  <p:stCondLst>
                                    <p:cond delay="500"/>
                                  </p:stCondLst>
                                  <p:childTnLst>
                                    <p:anim calcmode="lin" valueType="num">
                                      <p:cBhvr>
                                        <p:cTn id="54" dur="5000"/>
                                        <p:tgtEl>
                                          <p:spTgt spid="31"/>
                                        </p:tgtEl>
                                        <p:attrNameLst>
                                          <p:attrName>ppt_x</p:attrName>
                                        </p:attrNameLst>
                                      </p:cBhvr>
                                      <p:tavLst>
                                        <p:tav tm="0">
                                          <p:val>
                                            <p:strVal val="ppt_x"/>
                                          </p:val>
                                        </p:tav>
                                        <p:tav tm="100000">
                                          <p:val>
                                            <p:strVal val="ppt_x"/>
                                          </p:val>
                                        </p:tav>
                                      </p:tavLst>
                                    </p:anim>
                                    <p:anim calcmode="lin" valueType="num">
                                      <p:cBhvr>
                                        <p:cTn id="55" dur="5000"/>
                                        <p:tgtEl>
                                          <p:spTgt spid="31"/>
                                        </p:tgtEl>
                                        <p:attrNameLst>
                                          <p:attrName>ppt_y</p:attrName>
                                        </p:attrNameLst>
                                      </p:cBhvr>
                                      <p:tavLst>
                                        <p:tav tm="0">
                                          <p:val>
                                            <p:strVal val="ppt_y"/>
                                          </p:val>
                                        </p:tav>
                                        <p:tav tm="100000">
                                          <p:val>
                                            <p:strVal val="ppt_y+ppt_h/2"/>
                                          </p:val>
                                        </p:tav>
                                      </p:tavLst>
                                    </p:anim>
                                    <p:anim calcmode="lin" valueType="num">
                                      <p:cBhvr>
                                        <p:cTn id="56" dur="5000"/>
                                        <p:tgtEl>
                                          <p:spTgt spid="31"/>
                                        </p:tgtEl>
                                        <p:attrNameLst>
                                          <p:attrName>ppt_w</p:attrName>
                                        </p:attrNameLst>
                                      </p:cBhvr>
                                      <p:tavLst>
                                        <p:tav tm="0">
                                          <p:val>
                                            <p:strVal val="ppt_w"/>
                                          </p:val>
                                        </p:tav>
                                        <p:tav tm="100000">
                                          <p:val>
                                            <p:strVal val="ppt_w"/>
                                          </p:val>
                                        </p:tav>
                                      </p:tavLst>
                                    </p:anim>
                                    <p:anim calcmode="lin" valueType="num">
                                      <p:cBhvr>
                                        <p:cTn id="57" dur="5000"/>
                                        <p:tgtEl>
                                          <p:spTgt spid="31"/>
                                        </p:tgtEl>
                                        <p:attrNameLst>
                                          <p:attrName>ppt_h</p:attrName>
                                        </p:attrNameLst>
                                      </p:cBhvr>
                                      <p:tavLst>
                                        <p:tav tm="0">
                                          <p:val>
                                            <p:strVal val="ppt_h"/>
                                          </p:val>
                                        </p:tav>
                                        <p:tav tm="100000">
                                          <p:val>
                                            <p:fltVal val="0"/>
                                          </p:val>
                                        </p:tav>
                                      </p:tavLst>
                                    </p:anim>
                                    <p:set>
                                      <p:cBhvr>
                                        <p:cTn id="58" dur="1" fill="hold">
                                          <p:stCondLst>
                                            <p:cond delay="4999"/>
                                          </p:stCondLst>
                                        </p:cTn>
                                        <p:tgtEl>
                                          <p:spTgt spid="31"/>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54" presetClass="path" presetSubtype="0" accel="50000" decel="50000" fill="hold" nodeType="withEffect">
                                  <p:stCondLst>
                                    <p:cond delay="0"/>
                                  </p:stCondLst>
                                  <p:childTnLst>
                                    <p:animMotion origin="layout" path="M -3.33333E-6 0.00046 C 0.00139 -0.01551 0.00834 -0.03055 0.01094 -0.03055 C 0.02674 -0.03055 0.04289 0.21736 0.04289 0.46667 C 0.04289 0.34051 0.05105 0.21736 0.05868 0.21736 C 0.06684 0.21736 0.07448 0.34283 0.07448 0.46667 C 0.07448 0.4037 0.07865 0.34051 0.0823 0.34051 C 0.08664 0.34051 0.09063 0.40208 0.09063 0.46667 C 0.09063 0.4338 0.09254 0.4037 0.0948 0.4037 C 0.0967 0.4037 0.09896 0.43542 0.09896 0.46667 C 0.09896 0.45 0.1 0.4338 0.10087 0.4338 C 0.10157 0.4338 0.10295 0.45 0.10295 0.46667 C 0.10295 0.45787 0.1033 0.45 0.10382 0.45 C 0.10382 0.45208 0.10521 0.45787 0.10521 0.46667 C 0.10521 0.46134 0.10521 0.45787 0.10556 0.45787 C 0.10556 0.45972 0.10608 0.46158 0.10608 0.46667 C 0.10608 0.46366 0.10608 0.46134 0.10608 0.45972 C 0.10677 0.45972 0.10677 0.46158 0.10677 0.46389 C 0.10712 0.46389 0.10712 0.46158 0.10712 0.45972 C 0.10834 0.45972 0.10834 0.46158 0.10834 0.46389 " pathEditMode="relative" rAng="0" ptsTypes="fffffffffffffffffff">
                                      <p:cBhvr>
                                        <p:cTn id="62" dur="8000" fill="hold"/>
                                        <p:tgtEl>
                                          <p:spTgt spid="34"/>
                                        </p:tgtEl>
                                        <p:attrNameLst>
                                          <p:attrName>ppt_x</p:attrName>
                                          <p:attrName>ppt_y</p:attrName>
                                        </p:attrNameLst>
                                      </p:cBhvr>
                                      <p:rCtr x="54" y="218"/>
                                    </p:animMotion>
                                  </p:childTnLst>
                                </p:cTn>
                              </p:par>
                              <p:par>
                                <p:cTn id="63" presetID="17" presetClass="entr" presetSubtype="4"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0" fill="hold"/>
                                        <p:tgtEl>
                                          <p:spTgt spid="35"/>
                                        </p:tgtEl>
                                        <p:attrNameLst>
                                          <p:attrName>ppt_x</p:attrName>
                                        </p:attrNameLst>
                                      </p:cBhvr>
                                      <p:tavLst>
                                        <p:tav tm="0">
                                          <p:val>
                                            <p:strVal val="#ppt_x"/>
                                          </p:val>
                                        </p:tav>
                                        <p:tav tm="100000">
                                          <p:val>
                                            <p:strVal val="#ppt_x"/>
                                          </p:val>
                                        </p:tav>
                                      </p:tavLst>
                                    </p:anim>
                                    <p:anim calcmode="lin" valueType="num">
                                      <p:cBhvr>
                                        <p:cTn id="66" dur="5000" fill="hold"/>
                                        <p:tgtEl>
                                          <p:spTgt spid="35"/>
                                        </p:tgtEl>
                                        <p:attrNameLst>
                                          <p:attrName>ppt_y</p:attrName>
                                        </p:attrNameLst>
                                      </p:cBhvr>
                                      <p:tavLst>
                                        <p:tav tm="0">
                                          <p:val>
                                            <p:strVal val="#ppt_y+#ppt_h/2"/>
                                          </p:val>
                                        </p:tav>
                                        <p:tav tm="100000">
                                          <p:val>
                                            <p:strVal val="#ppt_y"/>
                                          </p:val>
                                        </p:tav>
                                      </p:tavLst>
                                    </p:anim>
                                    <p:anim calcmode="lin" valueType="num">
                                      <p:cBhvr>
                                        <p:cTn id="67" dur="5000" fill="hold"/>
                                        <p:tgtEl>
                                          <p:spTgt spid="35"/>
                                        </p:tgtEl>
                                        <p:attrNameLst>
                                          <p:attrName>ppt_w</p:attrName>
                                        </p:attrNameLst>
                                      </p:cBhvr>
                                      <p:tavLst>
                                        <p:tav tm="0">
                                          <p:val>
                                            <p:strVal val="#ppt_w"/>
                                          </p:val>
                                        </p:tav>
                                        <p:tav tm="100000">
                                          <p:val>
                                            <p:strVal val="#ppt_w"/>
                                          </p:val>
                                        </p:tav>
                                      </p:tavLst>
                                    </p:anim>
                                    <p:anim calcmode="lin" valueType="num">
                                      <p:cBhvr>
                                        <p:cTn id="68" dur="5000" fill="hold"/>
                                        <p:tgtEl>
                                          <p:spTgt spid="35"/>
                                        </p:tgtEl>
                                        <p:attrNameLst>
                                          <p:attrName>ppt_h</p:attrName>
                                        </p:attrNameLst>
                                      </p:cBhvr>
                                      <p:tavLst>
                                        <p:tav tm="0">
                                          <p:val>
                                            <p:fltVal val="0"/>
                                          </p:val>
                                        </p:tav>
                                        <p:tav tm="100000">
                                          <p:val>
                                            <p:strVal val="#ppt_h"/>
                                          </p:val>
                                        </p:tav>
                                      </p:tavLst>
                                    </p:anim>
                                  </p:childTnLst>
                                </p:cTn>
                              </p:par>
                            </p:childTnLst>
                          </p:cTn>
                        </p:par>
                        <p:par>
                          <p:cTn id="69" fill="hold">
                            <p:stCondLst>
                              <p:cond delay="34000"/>
                            </p:stCondLst>
                            <p:childTnLst>
                              <p:par>
                                <p:cTn id="70" presetID="1" presetClass="exit" presetSubtype="0" fill="hold" nodeType="afterEffect">
                                  <p:stCondLst>
                                    <p:cond delay="0"/>
                                  </p:stCondLst>
                                  <p:childTnLst>
                                    <p:set>
                                      <p:cBhvr>
                                        <p:cTn id="71" dur="1" fill="hold">
                                          <p:stCondLst>
                                            <p:cond delay="0"/>
                                          </p:stCondLst>
                                        </p:cTn>
                                        <p:tgtEl>
                                          <p:spTgt spid="34"/>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childTnLst>
                                </p:cTn>
                              </p:par>
                              <p:par>
                                <p:cTn id="74" presetID="1" presetClass="entr" presetSubtype="0" fill="hold" grpId="2" nodeType="withEffect">
                                  <p:stCondLst>
                                    <p:cond delay="0"/>
                                  </p:stCondLst>
                                  <p:childTnLst>
                                    <p:set>
                                      <p:cBhvr>
                                        <p:cTn id="75" dur="1" fill="hold">
                                          <p:stCondLst>
                                            <p:cond delay="0"/>
                                          </p:stCondLst>
                                        </p:cTn>
                                        <p:tgtEl>
                                          <p:spTgt spid="37"/>
                                        </p:tgtEl>
                                        <p:attrNameLst>
                                          <p:attrName>style.visibility</p:attrName>
                                        </p:attrNameLst>
                                      </p:cBhvr>
                                      <p:to>
                                        <p:strVal val="visible"/>
                                      </p:to>
                                    </p:set>
                                  </p:childTnLst>
                                </p:cTn>
                              </p:par>
                              <p:par>
                                <p:cTn id="76" presetID="17" presetClass="entr" presetSubtype="10"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5000" fill="hold"/>
                                        <p:tgtEl>
                                          <p:spTgt spid="6"/>
                                        </p:tgtEl>
                                        <p:attrNameLst>
                                          <p:attrName>ppt_w</p:attrName>
                                        </p:attrNameLst>
                                      </p:cBhvr>
                                      <p:tavLst>
                                        <p:tav tm="0">
                                          <p:val>
                                            <p:fltVal val="0"/>
                                          </p:val>
                                        </p:tav>
                                        <p:tav tm="100000">
                                          <p:val>
                                            <p:strVal val="#ppt_w"/>
                                          </p:val>
                                        </p:tav>
                                      </p:tavLst>
                                    </p:anim>
                                    <p:anim calcmode="lin" valueType="num">
                                      <p:cBhvr>
                                        <p:cTn id="79" dur="5000" fill="hold"/>
                                        <p:tgtEl>
                                          <p:spTgt spid="6"/>
                                        </p:tgtEl>
                                        <p:attrNameLst>
                                          <p:attrName>ppt_h</p:attrName>
                                        </p:attrNameLst>
                                      </p:cBhvr>
                                      <p:tavLst>
                                        <p:tav tm="0">
                                          <p:val>
                                            <p:strVal val="#ppt_h"/>
                                          </p:val>
                                        </p:tav>
                                        <p:tav tm="100000">
                                          <p:val>
                                            <p:strVal val="#ppt_h"/>
                                          </p:val>
                                        </p:tav>
                                      </p:tavLst>
                                    </p:anim>
                                  </p:childTnLst>
                                </p:cTn>
                              </p:par>
                              <p:par>
                                <p:cTn id="80" presetID="0" presetClass="path" presetSubtype="0" accel="50000" decel="50000" fill="hold" grpId="0" nodeType="withEffect">
                                  <p:stCondLst>
                                    <p:cond delay="0"/>
                                  </p:stCondLst>
                                  <p:childTnLst>
                                    <p:animMotion origin="layout" path="M -0.00504 0.03333 C 0.01041 0.0574 0.02639 0.08148 0.03385 0.10347 C 0.04166 0.12546 0.03958 0.14421 0.03993 0.16458 C 0.04027 0.18518 0.03871 0.21157 0.03541 0.22592 C 0.03211 0.24004 0.02239 0.24004 0.02083 0.25 C 0.01961 0.25995 0.02378 0.26944 0.02673 0.28518 C 0.02968 0.30092 0.03611 0.32592 0.03836 0.34444 C 0.04062 0.36296 0.04062 0.37592 0.03993 0.39629 C 0.03923 0.41666 0.03784 0.45 0.03385 0.46643 C 0.03021 0.4831 0.02552 0.49004 0.01666 0.49629 C 0.00781 0.50254 -0.00573 0.50347 -0.01962 0.5037 C -0.03351 0.5037 -0.05122 0.49976 -0.06598 0.49814 C -0.08039 0.49652 -0.09723 0.48958 -0.10782 0.49236 C -0.11841 0.49537 -0.12535 0.5081 -0.12952 0.51643 C -0.13334 0.52523 -0.13316 0.53472 -0.13247 0.54444 " pathEditMode="relative" rAng="0" ptsTypes="aaaaaaaaaaaaaaA">
                                      <p:cBhvr>
                                        <p:cTn id="81" dur="8000" fill="hold"/>
                                        <p:tgtEl>
                                          <p:spTgt spid="37"/>
                                        </p:tgtEl>
                                        <p:attrNameLst>
                                          <p:attrName>ppt_x</p:attrName>
                                          <p:attrName>ppt_y</p:attrName>
                                        </p:attrNameLst>
                                      </p:cBhvr>
                                      <p:rCtr x="-41" y="256"/>
                                    </p:animMotion>
                                  </p:childTnLst>
                                </p:cTn>
                              </p:par>
                            </p:childTnLst>
                          </p:cTn>
                        </p:par>
                        <p:par>
                          <p:cTn id="82" fill="hold">
                            <p:stCondLst>
                              <p:cond delay="42000"/>
                            </p:stCondLst>
                            <p:childTnLst>
                              <p:par>
                                <p:cTn id="83" presetID="1" presetClass="exit" presetSubtype="0" fill="hold" grpId="1" nodeType="afterEffect">
                                  <p:stCondLst>
                                    <p:cond delay="0"/>
                                  </p:stCondLst>
                                  <p:childTnLst>
                                    <p:set>
                                      <p:cBhvr>
                                        <p:cTn id="84" dur="1" fill="hold">
                                          <p:stCondLst>
                                            <p:cond delay="0"/>
                                          </p:stCondLst>
                                        </p:cTn>
                                        <p:tgtEl>
                                          <p:spTgt spid="37"/>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par>
                                <p:cTn id="87" presetID="0" presetClass="path" presetSubtype="0" accel="50000" decel="50000" fill="hold" grpId="1" nodeType="withEffect">
                                  <p:stCondLst>
                                    <p:cond delay="0"/>
                                  </p:stCondLst>
                                  <p:childTnLst>
                                    <p:animMotion origin="layout" path="M 0.00313 0.04441 C 0.01563 0.07795 0.02865 0.11196 0.03334 0.1411 C 0.03837 0.17002 0.0349 0.19824 0.0323 0.21836 C 0.03004 0.23872 0.01962 0.2489 0.01823 0.26231 C 0.01702 0.2755 0.0224 0.27827 0.025 0.2984 C 0.02743 0.31852 0.03282 0.34975 0.03334 0.38353 C 0.03403 0.4173 0.04167 0.47952 0.02865 0.50081 C 0.01598 0.52209 -0.02135 0.51145 -0.04305 0.51122 C -0.06493 0.51098 -0.08802 0.49225 -0.10173 0.49965 C -0.11527 0.50682 -0.12135 0.54591 -0.125 0.55517 " pathEditMode="relative" rAng="0" ptsTypes="aaaaaaaaaA">
                                      <p:cBhvr>
                                        <p:cTn id="88" dur="5000" fill="hold"/>
                                        <p:tgtEl>
                                          <p:spTgt spid="40"/>
                                        </p:tgtEl>
                                        <p:attrNameLst>
                                          <p:attrName>ppt_x</p:attrName>
                                          <p:attrName>ppt_y</p:attrName>
                                        </p:attrNameLst>
                                      </p:cBhvr>
                                      <p:rCtr x="-45" y="255"/>
                                    </p:animMotion>
                                  </p:childTnLst>
                                </p:cTn>
                              </p:par>
                            </p:childTnLst>
                          </p:cTn>
                        </p:par>
                        <p:par>
                          <p:cTn id="89" fill="hold">
                            <p:stCondLst>
                              <p:cond delay="47000"/>
                            </p:stCondLst>
                            <p:childTnLst>
                              <p:par>
                                <p:cTn id="90" presetID="1" presetClass="exit" presetSubtype="0" fill="hold" grpId="2" nodeType="afterEffect">
                                  <p:stCondLst>
                                    <p:cond delay="0"/>
                                  </p:stCondLst>
                                  <p:childTnLst>
                                    <p:set>
                                      <p:cBhvr>
                                        <p:cTn id="91" dur="1" fill="hold">
                                          <p:stCondLst>
                                            <p:cond delay="0"/>
                                          </p:stCondLst>
                                        </p:cTn>
                                        <p:tgtEl>
                                          <p:spTgt spid="40"/>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childTnLst>
                                </p:cTn>
                              </p:par>
                              <p:par>
                                <p:cTn id="94" presetID="0" presetClass="path" presetSubtype="0" accel="50000" decel="50000" fill="hold" grpId="1" nodeType="withEffect">
                                  <p:stCondLst>
                                    <p:cond delay="0"/>
                                  </p:stCondLst>
                                  <p:childTnLst>
                                    <p:animMotion origin="layout" path="M 0.00903 0.06667 C 0.01701 0.08634 0.02483 0.10625 0.0316 0.12755 C 0.03854 0.14884 0.04757 0.17222 0.05017 0.19468 C 0.05278 0.21713 0.05017 0.24607 0.04705 0.26181 C 0.04392 0.27755 0.03247 0.27315 0.0316 0.28935 C 0.03073 0.30533 0.03889 0.33472 0.04184 0.35903 C 0.04497 0.3831 0.04896 0.41297 0.05017 0.43472 C 0.05139 0.45648 0.05208 0.47246 0.04913 0.48959 C 0.04618 0.50672 0.04705 0.53218 0.03264 0.5382 C 0.0184 0.54422 -0.01441 0.52871 -0.03715 0.5257 C -0.0599 0.52246 -0.0908 0.51736 -0.10382 0.51945 C -0.11667 0.52153 -0.11319 0.53496 -0.1151 0.5382 " pathEditMode="relative" rAng="0" ptsTypes="aaaaaaaaaaaA">
                                      <p:cBhvr>
                                        <p:cTn id="95" dur="5000" fill="hold"/>
                                        <p:tgtEl>
                                          <p:spTgt spid="39"/>
                                        </p:tgtEl>
                                        <p:attrNameLst>
                                          <p:attrName>ppt_x</p:attrName>
                                          <p:attrName>ppt_y</p:attrName>
                                        </p:attrNameLst>
                                      </p:cBhvr>
                                      <p:rCtr x="-41" y="239"/>
                                    </p:animMotion>
                                  </p:childTnLst>
                                </p:cTn>
                              </p:par>
                            </p:childTnLst>
                          </p:cTn>
                        </p:par>
                        <p:par>
                          <p:cTn id="96" fill="hold">
                            <p:stCondLst>
                              <p:cond delay="52000"/>
                            </p:stCondLst>
                            <p:childTnLst>
                              <p:par>
                                <p:cTn id="97" presetID="1" presetClass="exit" presetSubtype="0" fill="hold" grpId="2" nodeType="afterEffect">
                                  <p:stCondLst>
                                    <p:cond delay="0"/>
                                  </p:stCondLst>
                                  <p:childTnLst>
                                    <p:set>
                                      <p:cBhvr>
                                        <p:cTn id="98" dur="1" fill="hold">
                                          <p:stCondLst>
                                            <p:cond delay="0"/>
                                          </p:stCondLst>
                                        </p:cTn>
                                        <p:tgtEl>
                                          <p:spTgt spid="39"/>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38"/>
                                        </p:tgtEl>
                                        <p:attrNameLst>
                                          <p:attrName>style.visibility</p:attrName>
                                        </p:attrNameLst>
                                      </p:cBhvr>
                                      <p:to>
                                        <p:strVal val="visible"/>
                                      </p:to>
                                    </p:set>
                                  </p:childTnLst>
                                </p:cTn>
                              </p:par>
                              <p:par>
                                <p:cTn id="101" presetID="0" presetClass="path" presetSubtype="0" accel="50000" decel="50000" fill="hold" grpId="1" nodeType="withEffect">
                                  <p:stCondLst>
                                    <p:cond delay="0"/>
                                  </p:stCondLst>
                                  <p:childTnLst>
                                    <p:animMotion origin="layout" path="M 0.00313 0.04445 C 0.00973 0.075 0.01598 0.10556 0.02101 0.12732 C 0.02605 0.14931 0.03108 0.15741 0.03334 0.17523 C 0.03559 0.19306 0.03577 0.21968 0.03525 0.23449 C 0.03455 0.24908 0.03177 0.25533 0.02969 0.26343 C 0.02726 0.2713 0.02101 0.26852 0.02101 0.28218 C 0.02101 0.29584 0.02639 0.32246 0.02969 0.34514 C 0.03264 0.36783 0.04045 0.38959 0.03993 0.41829 C 0.03959 0.44699 0.04167 0.50093 0.02674 0.51759 C 0.01181 0.53449 -0.0283 0.51991 -0.04878 0.51898 C -0.06927 0.51783 -0.08333 0.50533 -0.09583 0.51134 C -0.10868 0.51736 -0.12031 0.54815 -0.125 0.55556 " pathEditMode="relative" rAng="0" ptsTypes="aaaaaaaaaaaA">
                                      <p:cBhvr>
                                        <p:cTn id="102" dur="5000" fill="hold"/>
                                        <p:tgtEl>
                                          <p:spTgt spid="38"/>
                                        </p:tgtEl>
                                        <p:attrNameLst>
                                          <p:attrName>ppt_x</p:attrName>
                                          <p:attrName>ppt_y</p:attrName>
                                        </p:attrNameLst>
                                      </p:cBhvr>
                                      <p:rCtr x="-45" y="256"/>
                                    </p:animMotion>
                                  </p:childTnLst>
                                </p:cTn>
                              </p:par>
                            </p:childTnLst>
                          </p:cTn>
                        </p:par>
                        <p:par>
                          <p:cTn id="103" fill="hold">
                            <p:stCondLst>
                              <p:cond delay="57000"/>
                            </p:stCondLst>
                            <p:childTnLst>
                              <p:par>
                                <p:cTn id="104" presetID="1" presetClass="exit" presetSubtype="0" fill="hold" grpId="2" nodeType="afterEffect">
                                  <p:stCondLst>
                                    <p:cond delay="0"/>
                                  </p:stCondLst>
                                  <p:childTnLst>
                                    <p:set>
                                      <p:cBhvr>
                                        <p:cTn id="105" dur="1" fill="hold">
                                          <p:stCondLst>
                                            <p:cond delay="0"/>
                                          </p:stCondLst>
                                        </p:cTn>
                                        <p:tgtEl>
                                          <p:spTgt spid="38"/>
                                        </p:tgtEl>
                                        <p:attrNameLst>
                                          <p:attrName>style.visibility</p:attrName>
                                        </p:attrNameLst>
                                      </p:cBhvr>
                                      <p:to>
                                        <p:strVal val="hidden"/>
                                      </p:to>
                                    </p:set>
                                  </p:childTnLst>
                                </p:cTn>
                              </p:par>
                              <p:par>
                                <p:cTn id="106" presetID="17" presetClass="entr" presetSubtype="10" fill="hold" nodeType="withEffect">
                                  <p:stCondLst>
                                    <p:cond delay="0"/>
                                  </p:stCondLst>
                                  <p:childTnLst>
                                    <p:set>
                                      <p:cBhvr>
                                        <p:cTn id="107" dur="1" fill="hold">
                                          <p:stCondLst>
                                            <p:cond delay="0"/>
                                          </p:stCondLst>
                                        </p:cTn>
                                        <p:tgtEl>
                                          <p:spTgt spid="42"/>
                                        </p:tgtEl>
                                        <p:attrNameLst>
                                          <p:attrName>style.visibility</p:attrName>
                                        </p:attrNameLst>
                                      </p:cBhvr>
                                      <p:to>
                                        <p:strVal val="visible"/>
                                      </p:to>
                                    </p:set>
                                    <p:anim calcmode="lin" valueType="num">
                                      <p:cBhvr>
                                        <p:cTn id="108" dur="5000" fill="hold"/>
                                        <p:tgtEl>
                                          <p:spTgt spid="42"/>
                                        </p:tgtEl>
                                        <p:attrNameLst>
                                          <p:attrName>ppt_w</p:attrName>
                                        </p:attrNameLst>
                                      </p:cBhvr>
                                      <p:tavLst>
                                        <p:tav tm="0">
                                          <p:val>
                                            <p:fltVal val="0"/>
                                          </p:val>
                                        </p:tav>
                                        <p:tav tm="100000">
                                          <p:val>
                                            <p:strVal val="#ppt_w"/>
                                          </p:val>
                                        </p:tav>
                                      </p:tavLst>
                                    </p:anim>
                                    <p:anim calcmode="lin" valueType="num">
                                      <p:cBhvr>
                                        <p:cTn id="109" dur="5000" fill="hold"/>
                                        <p:tgtEl>
                                          <p:spTgt spid="42"/>
                                        </p:tgtEl>
                                        <p:attrNameLst>
                                          <p:attrName>ppt_h</p:attrName>
                                        </p:attrNameLst>
                                      </p:cBhvr>
                                      <p:tavLst>
                                        <p:tav tm="0">
                                          <p:val>
                                            <p:strVal val="#ppt_h"/>
                                          </p:val>
                                        </p:tav>
                                        <p:tav tm="100000">
                                          <p:val>
                                            <p:strVal val="#ppt_h"/>
                                          </p:val>
                                        </p:tav>
                                      </p:tavLst>
                                    </p:anim>
                                  </p:childTnLst>
                                </p:cTn>
                              </p:par>
                              <p:par>
                                <p:cTn id="110" presetID="17" presetClass="entr" presetSubtype="1" fill="hold" nodeType="with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3000" fill="hold"/>
                                        <p:tgtEl>
                                          <p:spTgt spid="42"/>
                                        </p:tgtEl>
                                        <p:attrNameLst>
                                          <p:attrName>ppt_x</p:attrName>
                                        </p:attrNameLst>
                                      </p:cBhvr>
                                      <p:tavLst>
                                        <p:tav tm="0">
                                          <p:val>
                                            <p:strVal val="#ppt_x"/>
                                          </p:val>
                                        </p:tav>
                                        <p:tav tm="100000">
                                          <p:val>
                                            <p:strVal val="#ppt_x"/>
                                          </p:val>
                                        </p:tav>
                                      </p:tavLst>
                                    </p:anim>
                                    <p:anim calcmode="lin" valueType="num">
                                      <p:cBhvr>
                                        <p:cTn id="113" dur="3000" fill="hold"/>
                                        <p:tgtEl>
                                          <p:spTgt spid="42"/>
                                        </p:tgtEl>
                                        <p:attrNameLst>
                                          <p:attrName>ppt_y</p:attrName>
                                        </p:attrNameLst>
                                      </p:cBhvr>
                                      <p:tavLst>
                                        <p:tav tm="0">
                                          <p:val>
                                            <p:strVal val="#ppt_y-#ppt_h/2"/>
                                          </p:val>
                                        </p:tav>
                                        <p:tav tm="100000">
                                          <p:val>
                                            <p:strVal val="#ppt_y"/>
                                          </p:val>
                                        </p:tav>
                                      </p:tavLst>
                                    </p:anim>
                                    <p:anim calcmode="lin" valueType="num">
                                      <p:cBhvr>
                                        <p:cTn id="114" dur="3000" fill="hold"/>
                                        <p:tgtEl>
                                          <p:spTgt spid="42"/>
                                        </p:tgtEl>
                                        <p:attrNameLst>
                                          <p:attrName>ppt_w</p:attrName>
                                        </p:attrNameLst>
                                      </p:cBhvr>
                                      <p:tavLst>
                                        <p:tav tm="0">
                                          <p:val>
                                            <p:strVal val="#ppt_w"/>
                                          </p:val>
                                        </p:tav>
                                        <p:tav tm="100000">
                                          <p:val>
                                            <p:strVal val="#ppt_w"/>
                                          </p:val>
                                        </p:tav>
                                      </p:tavLst>
                                    </p:anim>
                                    <p:anim calcmode="lin" valueType="num">
                                      <p:cBhvr>
                                        <p:cTn id="115" dur="3000" fill="hold"/>
                                        <p:tgtEl>
                                          <p:spTgt spid="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animBg="1"/>
      <p:bldP spid="32" grpId="0" animBg="1"/>
      <p:bldP spid="33" grpId="0" animBg="1"/>
      <p:bldP spid="35" grpId="0"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2743200"/>
            <a:ext cx="1371600" cy="1295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362200" y="27432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5715000" y="2743200"/>
            <a:ext cx="1371600" cy="1295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7391400" y="27432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18"/>
          <p:cNvSpPr txBox="1">
            <a:spLocks noChangeArrowheads="1"/>
          </p:cNvSpPr>
          <p:nvPr/>
        </p:nvSpPr>
        <p:spPr bwMode="auto">
          <a:xfrm>
            <a:off x="7391400" y="3124200"/>
            <a:ext cx="1371600" cy="707886"/>
          </a:xfrm>
          <a:prstGeom prst="rect">
            <a:avLst/>
          </a:prstGeom>
          <a:noFill/>
          <a:ln w="9525">
            <a:noFill/>
            <a:miter lim="800000"/>
            <a:headEnd/>
            <a:tailEnd/>
          </a:ln>
        </p:spPr>
        <p:txBody>
          <a:bodyPr>
            <a:spAutoFit/>
          </a:bodyPr>
          <a:lstStyle/>
          <a:p>
            <a:r>
              <a:rPr lang="en-US" sz="2000" dirty="0">
                <a:latin typeface="Calibri" pitchFamily="34" charset="0"/>
              </a:rPr>
              <a:t>Pre-Calculus</a:t>
            </a:r>
          </a:p>
        </p:txBody>
      </p:sp>
      <p:sp>
        <p:nvSpPr>
          <p:cNvPr id="10" name="Rectangle 9"/>
          <p:cNvSpPr/>
          <p:nvPr/>
        </p:nvSpPr>
        <p:spPr>
          <a:xfrm>
            <a:off x="6858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3622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0386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57150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73914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Box 18"/>
          <p:cNvSpPr txBox="1">
            <a:spLocks noChangeArrowheads="1"/>
          </p:cNvSpPr>
          <p:nvPr/>
        </p:nvSpPr>
        <p:spPr bwMode="auto">
          <a:xfrm>
            <a:off x="7467600" y="5257800"/>
            <a:ext cx="1174750" cy="400110"/>
          </a:xfrm>
          <a:prstGeom prst="rect">
            <a:avLst/>
          </a:prstGeom>
          <a:noFill/>
          <a:ln w="9525">
            <a:noFill/>
            <a:miter lim="800000"/>
            <a:headEnd/>
            <a:tailEnd/>
          </a:ln>
        </p:spPr>
        <p:txBody>
          <a:bodyPr wrap="square">
            <a:spAutoFit/>
          </a:bodyPr>
          <a:lstStyle/>
          <a:p>
            <a:r>
              <a:rPr lang="en-US" sz="2000" dirty="0">
                <a:latin typeface="Calibri" pitchFamily="34" charset="0"/>
              </a:rPr>
              <a:t>Algebra 2</a:t>
            </a:r>
          </a:p>
        </p:txBody>
      </p:sp>
      <p:sp>
        <p:nvSpPr>
          <p:cNvPr id="16" name="TextBox 19"/>
          <p:cNvSpPr txBox="1">
            <a:spLocks noChangeArrowheads="1"/>
          </p:cNvSpPr>
          <p:nvPr/>
        </p:nvSpPr>
        <p:spPr bwMode="auto">
          <a:xfrm>
            <a:off x="5791200" y="5334000"/>
            <a:ext cx="1295400" cy="400110"/>
          </a:xfrm>
          <a:prstGeom prst="rect">
            <a:avLst/>
          </a:prstGeom>
          <a:noFill/>
          <a:ln w="9525">
            <a:noFill/>
            <a:miter lim="800000"/>
            <a:headEnd/>
            <a:tailEnd/>
          </a:ln>
        </p:spPr>
        <p:txBody>
          <a:bodyPr wrap="square">
            <a:spAutoFit/>
          </a:bodyPr>
          <a:lstStyle/>
          <a:p>
            <a:r>
              <a:rPr lang="en-US" sz="2000" dirty="0">
                <a:latin typeface="Calibri" pitchFamily="34" charset="0"/>
              </a:rPr>
              <a:t>Geometry</a:t>
            </a:r>
          </a:p>
        </p:txBody>
      </p:sp>
      <p:sp>
        <p:nvSpPr>
          <p:cNvPr id="17" name="TextBox 16"/>
          <p:cNvSpPr txBox="1">
            <a:spLocks noChangeArrowheads="1"/>
          </p:cNvSpPr>
          <p:nvPr/>
        </p:nvSpPr>
        <p:spPr bwMode="auto">
          <a:xfrm>
            <a:off x="2514600" y="5257800"/>
            <a:ext cx="1098550" cy="381000"/>
          </a:xfrm>
          <a:prstGeom prst="rect">
            <a:avLst/>
          </a:prstGeom>
          <a:noFill/>
          <a:ln w="9525">
            <a:noFill/>
            <a:miter lim="800000"/>
            <a:headEnd/>
            <a:tailEnd/>
          </a:ln>
        </p:spPr>
        <p:txBody>
          <a:bodyPr>
            <a:spAutoFit/>
          </a:bodyPr>
          <a:lstStyle/>
          <a:p>
            <a:r>
              <a:rPr lang="en-US">
                <a:latin typeface="Calibri" pitchFamily="34" charset="0"/>
              </a:rPr>
              <a:t>8</a:t>
            </a:r>
            <a:r>
              <a:rPr lang="en-US" baseline="30000">
                <a:latin typeface="Calibri" pitchFamily="34" charset="0"/>
              </a:rPr>
              <a:t>th</a:t>
            </a:r>
            <a:r>
              <a:rPr lang="en-US">
                <a:latin typeface="Calibri" pitchFamily="34" charset="0"/>
              </a:rPr>
              <a:t> Grade</a:t>
            </a:r>
          </a:p>
        </p:txBody>
      </p:sp>
      <p:sp>
        <p:nvSpPr>
          <p:cNvPr id="18" name="TextBox 15"/>
          <p:cNvSpPr txBox="1">
            <a:spLocks noChangeArrowheads="1"/>
          </p:cNvSpPr>
          <p:nvPr/>
        </p:nvSpPr>
        <p:spPr bwMode="auto">
          <a:xfrm>
            <a:off x="838200" y="5257800"/>
            <a:ext cx="1098550" cy="381000"/>
          </a:xfrm>
          <a:prstGeom prst="rect">
            <a:avLst/>
          </a:prstGeom>
          <a:noFill/>
          <a:ln w="9525">
            <a:noFill/>
            <a:miter lim="800000"/>
            <a:headEnd/>
            <a:tailEnd/>
          </a:ln>
        </p:spPr>
        <p:txBody>
          <a:bodyPr>
            <a:spAutoFit/>
          </a:bodyPr>
          <a:lstStyle/>
          <a:p>
            <a:r>
              <a:rPr lang="en-US">
                <a:latin typeface="Calibri" pitchFamily="34" charset="0"/>
              </a:rPr>
              <a:t>7</a:t>
            </a:r>
            <a:r>
              <a:rPr lang="en-US" baseline="30000">
                <a:latin typeface="Calibri" pitchFamily="34" charset="0"/>
              </a:rPr>
              <a:t>th</a:t>
            </a:r>
            <a:r>
              <a:rPr lang="en-US">
                <a:latin typeface="Calibri" pitchFamily="34" charset="0"/>
              </a:rPr>
              <a:t> Grade</a:t>
            </a:r>
          </a:p>
        </p:txBody>
      </p:sp>
      <p:sp>
        <p:nvSpPr>
          <p:cNvPr id="19" name="Rectangle 18"/>
          <p:cNvSpPr/>
          <p:nvPr/>
        </p:nvSpPr>
        <p:spPr>
          <a:xfrm>
            <a:off x="685800" y="5867400"/>
            <a:ext cx="13716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ounded Rectangle 19"/>
          <p:cNvSpPr/>
          <p:nvPr/>
        </p:nvSpPr>
        <p:spPr>
          <a:xfrm>
            <a:off x="2362200" y="5791200"/>
            <a:ext cx="1371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4038600" y="55626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17"/>
          <p:cNvSpPr txBox="1">
            <a:spLocks noChangeArrowheads="1"/>
          </p:cNvSpPr>
          <p:nvPr/>
        </p:nvSpPr>
        <p:spPr bwMode="auto">
          <a:xfrm>
            <a:off x="838200" y="3200400"/>
            <a:ext cx="1219200" cy="400110"/>
          </a:xfrm>
          <a:prstGeom prst="rect">
            <a:avLst/>
          </a:prstGeom>
          <a:noFill/>
          <a:ln w="9525">
            <a:noFill/>
            <a:miter lim="800000"/>
            <a:headEnd/>
            <a:tailEnd/>
          </a:ln>
        </p:spPr>
        <p:txBody>
          <a:bodyPr wrap="square">
            <a:spAutoFit/>
          </a:bodyPr>
          <a:lstStyle/>
          <a:p>
            <a:r>
              <a:rPr lang="en-US" sz="2000" dirty="0">
                <a:latin typeface="Calibri" pitchFamily="34" charset="0"/>
              </a:rPr>
              <a:t>Algebra 1</a:t>
            </a:r>
          </a:p>
        </p:txBody>
      </p:sp>
      <p:sp>
        <p:nvSpPr>
          <p:cNvPr id="23" name="TextBox 19"/>
          <p:cNvSpPr txBox="1">
            <a:spLocks noChangeArrowheads="1"/>
          </p:cNvSpPr>
          <p:nvPr/>
        </p:nvSpPr>
        <p:spPr bwMode="auto">
          <a:xfrm>
            <a:off x="2438400" y="3200400"/>
            <a:ext cx="1295400" cy="400110"/>
          </a:xfrm>
          <a:prstGeom prst="rect">
            <a:avLst/>
          </a:prstGeom>
          <a:noFill/>
          <a:ln w="9525">
            <a:noFill/>
            <a:miter lim="800000"/>
            <a:headEnd/>
            <a:tailEnd/>
          </a:ln>
        </p:spPr>
        <p:txBody>
          <a:bodyPr wrap="square">
            <a:spAutoFit/>
          </a:bodyPr>
          <a:lstStyle/>
          <a:p>
            <a:r>
              <a:rPr lang="en-US" sz="2000" dirty="0">
                <a:latin typeface="Calibri" pitchFamily="34" charset="0"/>
              </a:rPr>
              <a:t>Geometry</a:t>
            </a:r>
          </a:p>
        </p:txBody>
      </p:sp>
      <p:sp>
        <p:nvSpPr>
          <p:cNvPr id="24" name="Rectangle 23"/>
          <p:cNvSpPr/>
          <p:nvPr/>
        </p:nvSpPr>
        <p:spPr>
          <a:xfrm>
            <a:off x="4038600" y="2743200"/>
            <a:ext cx="1371600" cy="1295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p:nvSpPr>
        <p:spPr>
          <a:xfrm>
            <a:off x="4038600" y="2743200"/>
            <a:ext cx="1371600" cy="6858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TextBox 18"/>
          <p:cNvSpPr txBox="1">
            <a:spLocks noChangeArrowheads="1"/>
          </p:cNvSpPr>
          <p:nvPr/>
        </p:nvSpPr>
        <p:spPr bwMode="auto">
          <a:xfrm>
            <a:off x="4114800" y="3124200"/>
            <a:ext cx="1219200" cy="461665"/>
          </a:xfrm>
          <a:prstGeom prst="rect">
            <a:avLst/>
          </a:prstGeom>
          <a:noFill/>
          <a:ln w="9525">
            <a:noFill/>
            <a:miter lim="800000"/>
            <a:headEnd/>
            <a:tailEnd/>
          </a:ln>
        </p:spPr>
        <p:txBody>
          <a:bodyPr wrap="square">
            <a:spAutoFit/>
          </a:bodyPr>
          <a:lstStyle/>
          <a:p>
            <a:r>
              <a:rPr lang="en-US" sz="2000" dirty="0">
                <a:latin typeface="Calibri" pitchFamily="34" charset="0"/>
              </a:rPr>
              <a:t>Algebra</a:t>
            </a:r>
            <a:r>
              <a:rPr lang="en-US" dirty="0">
                <a:latin typeface="Calibri" pitchFamily="34" charset="0"/>
              </a:rPr>
              <a:t> 2</a:t>
            </a:r>
          </a:p>
        </p:txBody>
      </p:sp>
      <p:sp>
        <p:nvSpPr>
          <p:cNvPr id="27" name="Rectangle 26"/>
          <p:cNvSpPr/>
          <p:nvPr/>
        </p:nvSpPr>
        <p:spPr>
          <a:xfrm>
            <a:off x="4038600" y="5105400"/>
            <a:ext cx="1371600"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Box 17"/>
          <p:cNvSpPr txBox="1">
            <a:spLocks noChangeArrowheads="1"/>
          </p:cNvSpPr>
          <p:nvPr/>
        </p:nvSpPr>
        <p:spPr bwMode="auto">
          <a:xfrm>
            <a:off x="4038600" y="5334000"/>
            <a:ext cx="1295400" cy="400110"/>
          </a:xfrm>
          <a:prstGeom prst="rect">
            <a:avLst/>
          </a:prstGeom>
          <a:noFill/>
          <a:ln w="9525">
            <a:noFill/>
            <a:miter lim="800000"/>
            <a:headEnd/>
            <a:tailEnd/>
          </a:ln>
        </p:spPr>
        <p:txBody>
          <a:bodyPr wrap="square">
            <a:spAutoFit/>
          </a:bodyPr>
          <a:lstStyle/>
          <a:p>
            <a:r>
              <a:rPr lang="en-US" sz="2000" dirty="0">
                <a:latin typeface="Calibri" pitchFamily="34" charset="0"/>
              </a:rPr>
              <a:t>Algebra 1</a:t>
            </a:r>
          </a:p>
        </p:txBody>
      </p:sp>
      <p:sp>
        <p:nvSpPr>
          <p:cNvPr id="29" name="Rectangle 28"/>
          <p:cNvSpPr/>
          <p:nvPr/>
        </p:nvSpPr>
        <p:spPr>
          <a:xfrm>
            <a:off x="5715000" y="2743200"/>
            <a:ext cx="1371600" cy="76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4038600" y="5029200"/>
            <a:ext cx="13716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7391400" y="1295400"/>
            <a:ext cx="1600200" cy="914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New Standards</a:t>
            </a:r>
          </a:p>
        </p:txBody>
      </p:sp>
      <p:sp>
        <p:nvSpPr>
          <p:cNvPr id="32" name="Rectangle 31"/>
          <p:cNvSpPr/>
          <p:nvPr/>
        </p:nvSpPr>
        <p:spPr>
          <a:xfrm>
            <a:off x="4038600" y="4876800"/>
            <a:ext cx="1371600" cy="1524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4114800" y="3505200"/>
            <a:ext cx="1219200" cy="381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Freeform 33"/>
          <p:cNvSpPr/>
          <p:nvPr/>
        </p:nvSpPr>
        <p:spPr>
          <a:xfrm>
            <a:off x="4191000" y="3657600"/>
            <a:ext cx="1066800" cy="1143000"/>
          </a:xfrm>
          <a:custGeom>
            <a:avLst/>
            <a:gdLst>
              <a:gd name="connsiteX0" fmla="*/ 0 w 1219200"/>
              <a:gd name="connsiteY0" fmla="*/ 190500 h 381000"/>
              <a:gd name="connsiteX1" fmla="*/ 427772 w 1219200"/>
              <a:gd name="connsiteY1" fmla="*/ 8672 h 381000"/>
              <a:gd name="connsiteX2" fmla="*/ 609600 w 1219200"/>
              <a:gd name="connsiteY2" fmla="*/ 0 h 381000"/>
              <a:gd name="connsiteX3" fmla="*/ 791429 w 1219200"/>
              <a:gd name="connsiteY3" fmla="*/ 8672 h 381000"/>
              <a:gd name="connsiteX4" fmla="*/ 1219200 w 1219200"/>
              <a:gd name="connsiteY4" fmla="*/ 190501 h 381000"/>
              <a:gd name="connsiteX5" fmla="*/ 791428 w 1219200"/>
              <a:gd name="connsiteY5" fmla="*/ 372329 h 381000"/>
              <a:gd name="connsiteX6" fmla="*/ 609600 w 1219200"/>
              <a:gd name="connsiteY6" fmla="*/ 381001 h 381000"/>
              <a:gd name="connsiteX7" fmla="*/ 427771 w 1219200"/>
              <a:gd name="connsiteY7" fmla="*/ 372329 h 381000"/>
              <a:gd name="connsiteX8" fmla="*/ 0 w 1219200"/>
              <a:gd name="connsiteY8" fmla="*/ 190500 h 381000"/>
              <a:gd name="connsiteX0" fmla="*/ 1 w 1219203"/>
              <a:gd name="connsiteY0" fmla="*/ 190500 h 550333"/>
              <a:gd name="connsiteX1" fmla="*/ 427773 w 1219203"/>
              <a:gd name="connsiteY1" fmla="*/ 8672 h 550333"/>
              <a:gd name="connsiteX2" fmla="*/ 609601 w 1219203"/>
              <a:gd name="connsiteY2" fmla="*/ 0 h 550333"/>
              <a:gd name="connsiteX3" fmla="*/ 791430 w 1219203"/>
              <a:gd name="connsiteY3" fmla="*/ 8672 h 550333"/>
              <a:gd name="connsiteX4" fmla="*/ 1219201 w 1219203"/>
              <a:gd name="connsiteY4" fmla="*/ 190501 h 550333"/>
              <a:gd name="connsiteX5" fmla="*/ 791429 w 1219203"/>
              <a:gd name="connsiteY5" fmla="*/ 372329 h 550333"/>
              <a:gd name="connsiteX6" fmla="*/ 609601 w 1219203"/>
              <a:gd name="connsiteY6" fmla="*/ 550333 h 550333"/>
              <a:gd name="connsiteX7" fmla="*/ 427772 w 1219203"/>
              <a:gd name="connsiteY7" fmla="*/ 372329 h 550333"/>
              <a:gd name="connsiteX8" fmla="*/ 1 w 1219203"/>
              <a:gd name="connsiteY8" fmla="*/ 190500 h 550333"/>
              <a:gd name="connsiteX0" fmla="*/ 1 w 1219203"/>
              <a:gd name="connsiteY0" fmla="*/ 190500 h 719667"/>
              <a:gd name="connsiteX1" fmla="*/ 427773 w 1219203"/>
              <a:gd name="connsiteY1" fmla="*/ 8672 h 719667"/>
              <a:gd name="connsiteX2" fmla="*/ 609601 w 1219203"/>
              <a:gd name="connsiteY2" fmla="*/ 0 h 719667"/>
              <a:gd name="connsiteX3" fmla="*/ 791430 w 1219203"/>
              <a:gd name="connsiteY3" fmla="*/ 8672 h 719667"/>
              <a:gd name="connsiteX4" fmla="*/ 1219201 w 1219203"/>
              <a:gd name="connsiteY4" fmla="*/ 190501 h 719667"/>
              <a:gd name="connsiteX5" fmla="*/ 791429 w 1219203"/>
              <a:gd name="connsiteY5" fmla="*/ 372329 h 719667"/>
              <a:gd name="connsiteX6" fmla="*/ 609602 w 1219203"/>
              <a:gd name="connsiteY6" fmla="*/ 719667 h 719667"/>
              <a:gd name="connsiteX7" fmla="*/ 427772 w 1219203"/>
              <a:gd name="connsiteY7" fmla="*/ 372329 h 719667"/>
              <a:gd name="connsiteX8" fmla="*/ 1 w 1219203"/>
              <a:gd name="connsiteY8" fmla="*/ 190500 h 71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3" h="719667">
                <a:moveTo>
                  <a:pt x="1" y="190500"/>
                </a:moveTo>
                <a:cubicBezTo>
                  <a:pt x="2" y="107178"/>
                  <a:pt x="173281" y="33525"/>
                  <a:pt x="427773" y="8672"/>
                </a:cubicBezTo>
                <a:cubicBezTo>
                  <a:pt x="486630" y="2924"/>
                  <a:pt x="547937" y="0"/>
                  <a:pt x="609601" y="0"/>
                </a:cubicBezTo>
                <a:cubicBezTo>
                  <a:pt x="671265" y="0"/>
                  <a:pt x="732572" y="2924"/>
                  <a:pt x="791430" y="8672"/>
                </a:cubicBezTo>
                <a:cubicBezTo>
                  <a:pt x="1045924" y="33525"/>
                  <a:pt x="1219203" y="107179"/>
                  <a:pt x="1219201" y="190501"/>
                </a:cubicBezTo>
                <a:cubicBezTo>
                  <a:pt x="1219201" y="273823"/>
                  <a:pt x="1045922" y="347477"/>
                  <a:pt x="791429" y="372329"/>
                </a:cubicBezTo>
                <a:cubicBezTo>
                  <a:pt x="732572" y="378077"/>
                  <a:pt x="671266" y="719667"/>
                  <a:pt x="609602" y="719667"/>
                </a:cubicBezTo>
                <a:cubicBezTo>
                  <a:pt x="547938" y="719667"/>
                  <a:pt x="486630" y="378077"/>
                  <a:pt x="427772" y="372329"/>
                </a:cubicBezTo>
                <a:cubicBezTo>
                  <a:pt x="173278" y="347476"/>
                  <a:pt x="0" y="273822"/>
                  <a:pt x="1" y="19050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Freeform 34"/>
          <p:cNvSpPr/>
          <p:nvPr/>
        </p:nvSpPr>
        <p:spPr>
          <a:xfrm>
            <a:off x="4343400" y="3886200"/>
            <a:ext cx="762000" cy="1371600"/>
          </a:xfrm>
          <a:custGeom>
            <a:avLst/>
            <a:gdLst>
              <a:gd name="connsiteX0" fmla="*/ 0 w 1219200"/>
              <a:gd name="connsiteY0" fmla="*/ 190500 h 381000"/>
              <a:gd name="connsiteX1" fmla="*/ 427772 w 1219200"/>
              <a:gd name="connsiteY1" fmla="*/ 8672 h 381000"/>
              <a:gd name="connsiteX2" fmla="*/ 609600 w 1219200"/>
              <a:gd name="connsiteY2" fmla="*/ 0 h 381000"/>
              <a:gd name="connsiteX3" fmla="*/ 791429 w 1219200"/>
              <a:gd name="connsiteY3" fmla="*/ 8672 h 381000"/>
              <a:gd name="connsiteX4" fmla="*/ 1219200 w 1219200"/>
              <a:gd name="connsiteY4" fmla="*/ 190501 h 381000"/>
              <a:gd name="connsiteX5" fmla="*/ 791428 w 1219200"/>
              <a:gd name="connsiteY5" fmla="*/ 372329 h 381000"/>
              <a:gd name="connsiteX6" fmla="*/ 609600 w 1219200"/>
              <a:gd name="connsiteY6" fmla="*/ 381001 h 381000"/>
              <a:gd name="connsiteX7" fmla="*/ 427771 w 1219200"/>
              <a:gd name="connsiteY7" fmla="*/ 372329 h 381000"/>
              <a:gd name="connsiteX8" fmla="*/ 0 w 1219200"/>
              <a:gd name="connsiteY8" fmla="*/ 190500 h 381000"/>
              <a:gd name="connsiteX0" fmla="*/ 1 w 1219203"/>
              <a:gd name="connsiteY0" fmla="*/ 190500 h 550333"/>
              <a:gd name="connsiteX1" fmla="*/ 427773 w 1219203"/>
              <a:gd name="connsiteY1" fmla="*/ 8672 h 550333"/>
              <a:gd name="connsiteX2" fmla="*/ 609601 w 1219203"/>
              <a:gd name="connsiteY2" fmla="*/ 0 h 550333"/>
              <a:gd name="connsiteX3" fmla="*/ 791430 w 1219203"/>
              <a:gd name="connsiteY3" fmla="*/ 8672 h 550333"/>
              <a:gd name="connsiteX4" fmla="*/ 1219201 w 1219203"/>
              <a:gd name="connsiteY4" fmla="*/ 190501 h 550333"/>
              <a:gd name="connsiteX5" fmla="*/ 791429 w 1219203"/>
              <a:gd name="connsiteY5" fmla="*/ 372329 h 550333"/>
              <a:gd name="connsiteX6" fmla="*/ 609601 w 1219203"/>
              <a:gd name="connsiteY6" fmla="*/ 550333 h 550333"/>
              <a:gd name="connsiteX7" fmla="*/ 427772 w 1219203"/>
              <a:gd name="connsiteY7" fmla="*/ 372329 h 550333"/>
              <a:gd name="connsiteX8" fmla="*/ 1 w 1219203"/>
              <a:gd name="connsiteY8" fmla="*/ 190500 h 550333"/>
              <a:gd name="connsiteX0" fmla="*/ 1 w 1219203"/>
              <a:gd name="connsiteY0" fmla="*/ 190500 h 719667"/>
              <a:gd name="connsiteX1" fmla="*/ 427773 w 1219203"/>
              <a:gd name="connsiteY1" fmla="*/ 8672 h 719667"/>
              <a:gd name="connsiteX2" fmla="*/ 609601 w 1219203"/>
              <a:gd name="connsiteY2" fmla="*/ 0 h 719667"/>
              <a:gd name="connsiteX3" fmla="*/ 791430 w 1219203"/>
              <a:gd name="connsiteY3" fmla="*/ 8672 h 719667"/>
              <a:gd name="connsiteX4" fmla="*/ 1219201 w 1219203"/>
              <a:gd name="connsiteY4" fmla="*/ 190501 h 719667"/>
              <a:gd name="connsiteX5" fmla="*/ 791429 w 1219203"/>
              <a:gd name="connsiteY5" fmla="*/ 372329 h 719667"/>
              <a:gd name="connsiteX6" fmla="*/ 609602 w 1219203"/>
              <a:gd name="connsiteY6" fmla="*/ 719667 h 719667"/>
              <a:gd name="connsiteX7" fmla="*/ 427772 w 1219203"/>
              <a:gd name="connsiteY7" fmla="*/ 372329 h 719667"/>
              <a:gd name="connsiteX8" fmla="*/ 1 w 1219203"/>
              <a:gd name="connsiteY8" fmla="*/ 190500 h 719667"/>
              <a:gd name="connsiteX0" fmla="*/ 1 w 1045924"/>
              <a:gd name="connsiteY0" fmla="*/ 190500 h 719667"/>
              <a:gd name="connsiteX1" fmla="*/ 427773 w 1045924"/>
              <a:gd name="connsiteY1" fmla="*/ 8672 h 719667"/>
              <a:gd name="connsiteX2" fmla="*/ 609601 w 1045924"/>
              <a:gd name="connsiteY2" fmla="*/ 0 h 719667"/>
              <a:gd name="connsiteX3" fmla="*/ 791430 w 1045924"/>
              <a:gd name="connsiteY3" fmla="*/ 8672 h 719667"/>
              <a:gd name="connsiteX4" fmla="*/ 870857 w 1045924"/>
              <a:gd name="connsiteY4" fmla="*/ 191911 h 719667"/>
              <a:gd name="connsiteX5" fmla="*/ 791429 w 1045924"/>
              <a:gd name="connsiteY5" fmla="*/ 372329 h 719667"/>
              <a:gd name="connsiteX6" fmla="*/ 609602 w 1045924"/>
              <a:gd name="connsiteY6" fmla="*/ 719667 h 719667"/>
              <a:gd name="connsiteX7" fmla="*/ 427772 w 1045924"/>
              <a:gd name="connsiteY7" fmla="*/ 372329 h 719667"/>
              <a:gd name="connsiteX8" fmla="*/ 1 w 1045924"/>
              <a:gd name="connsiteY8" fmla="*/ 190500 h 719667"/>
              <a:gd name="connsiteX0" fmla="*/ 87979 w 872646"/>
              <a:gd name="connsiteY0" fmla="*/ 191911 h 719667"/>
              <a:gd name="connsiteX1" fmla="*/ 254495 w 872646"/>
              <a:gd name="connsiteY1" fmla="*/ 8672 h 719667"/>
              <a:gd name="connsiteX2" fmla="*/ 436323 w 872646"/>
              <a:gd name="connsiteY2" fmla="*/ 0 h 719667"/>
              <a:gd name="connsiteX3" fmla="*/ 618152 w 872646"/>
              <a:gd name="connsiteY3" fmla="*/ 8672 h 719667"/>
              <a:gd name="connsiteX4" fmla="*/ 697579 w 872646"/>
              <a:gd name="connsiteY4" fmla="*/ 191911 h 719667"/>
              <a:gd name="connsiteX5" fmla="*/ 618151 w 872646"/>
              <a:gd name="connsiteY5" fmla="*/ 372329 h 719667"/>
              <a:gd name="connsiteX6" fmla="*/ 436324 w 872646"/>
              <a:gd name="connsiteY6" fmla="*/ 719667 h 719667"/>
              <a:gd name="connsiteX7" fmla="*/ 254494 w 872646"/>
              <a:gd name="connsiteY7" fmla="*/ 372329 h 719667"/>
              <a:gd name="connsiteX8" fmla="*/ 87979 w 872646"/>
              <a:gd name="connsiteY8" fmla="*/ 191911 h 719667"/>
              <a:gd name="connsiteX0" fmla="*/ 87979 w 872646"/>
              <a:gd name="connsiteY0" fmla="*/ 191911 h 863600"/>
              <a:gd name="connsiteX1" fmla="*/ 254495 w 872646"/>
              <a:gd name="connsiteY1" fmla="*/ 8672 h 863600"/>
              <a:gd name="connsiteX2" fmla="*/ 436323 w 872646"/>
              <a:gd name="connsiteY2" fmla="*/ 0 h 863600"/>
              <a:gd name="connsiteX3" fmla="*/ 618152 w 872646"/>
              <a:gd name="connsiteY3" fmla="*/ 8672 h 863600"/>
              <a:gd name="connsiteX4" fmla="*/ 697579 w 872646"/>
              <a:gd name="connsiteY4" fmla="*/ 191911 h 863600"/>
              <a:gd name="connsiteX5" fmla="*/ 618151 w 872646"/>
              <a:gd name="connsiteY5" fmla="*/ 372329 h 863600"/>
              <a:gd name="connsiteX6" fmla="*/ 436322 w 872646"/>
              <a:gd name="connsiteY6" fmla="*/ 863600 h 863600"/>
              <a:gd name="connsiteX7" fmla="*/ 254494 w 872646"/>
              <a:gd name="connsiteY7" fmla="*/ 372329 h 863600"/>
              <a:gd name="connsiteX8" fmla="*/ 87979 w 872646"/>
              <a:gd name="connsiteY8" fmla="*/ 191911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646" h="863600">
                <a:moveTo>
                  <a:pt x="87979" y="191911"/>
                </a:moveTo>
                <a:cubicBezTo>
                  <a:pt x="87980" y="108589"/>
                  <a:pt x="3" y="33525"/>
                  <a:pt x="254495" y="8672"/>
                </a:cubicBezTo>
                <a:cubicBezTo>
                  <a:pt x="313352" y="2924"/>
                  <a:pt x="374659" y="0"/>
                  <a:pt x="436323" y="0"/>
                </a:cubicBezTo>
                <a:cubicBezTo>
                  <a:pt x="497987" y="0"/>
                  <a:pt x="559294" y="2924"/>
                  <a:pt x="618152" y="8672"/>
                </a:cubicBezTo>
                <a:cubicBezTo>
                  <a:pt x="872646" y="33525"/>
                  <a:pt x="697581" y="108589"/>
                  <a:pt x="697579" y="191911"/>
                </a:cubicBezTo>
                <a:cubicBezTo>
                  <a:pt x="697579" y="275233"/>
                  <a:pt x="872644" y="347477"/>
                  <a:pt x="618151" y="372329"/>
                </a:cubicBezTo>
                <a:cubicBezTo>
                  <a:pt x="559294" y="378077"/>
                  <a:pt x="497986" y="863600"/>
                  <a:pt x="436322" y="863600"/>
                </a:cubicBezTo>
                <a:cubicBezTo>
                  <a:pt x="374658" y="863600"/>
                  <a:pt x="313352" y="378077"/>
                  <a:pt x="254494" y="372329"/>
                </a:cubicBezTo>
                <a:cubicBezTo>
                  <a:pt x="0" y="347476"/>
                  <a:pt x="87978" y="275233"/>
                  <a:pt x="87979" y="191911"/>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35"/>
          <p:cNvSpPr/>
          <p:nvPr/>
        </p:nvSpPr>
        <p:spPr>
          <a:xfrm rot="11025275">
            <a:off x="5610225" y="3457575"/>
            <a:ext cx="746125" cy="938213"/>
          </a:xfrm>
          <a:custGeom>
            <a:avLst/>
            <a:gdLst>
              <a:gd name="connsiteX0" fmla="*/ 0 w 609600"/>
              <a:gd name="connsiteY0" fmla="*/ 381000 h 762000"/>
              <a:gd name="connsiteX1" fmla="*/ 66791 w 609600"/>
              <a:gd name="connsiteY1" fmla="*/ 142991 h 762000"/>
              <a:gd name="connsiteX2" fmla="*/ 304800 w 609600"/>
              <a:gd name="connsiteY2" fmla="*/ 0 h 762000"/>
              <a:gd name="connsiteX3" fmla="*/ 609600 w 609600"/>
              <a:gd name="connsiteY3" fmla="*/ 0 h 762000"/>
              <a:gd name="connsiteX4" fmla="*/ 609600 w 609600"/>
              <a:gd name="connsiteY4" fmla="*/ 381000 h 762000"/>
              <a:gd name="connsiteX5" fmla="*/ 542809 w 609600"/>
              <a:gd name="connsiteY5" fmla="*/ 619009 h 762000"/>
              <a:gd name="connsiteX6" fmla="*/ 304800 w 609600"/>
              <a:gd name="connsiteY6" fmla="*/ 762000 h 762000"/>
              <a:gd name="connsiteX7" fmla="*/ 66791 w 609600"/>
              <a:gd name="connsiteY7" fmla="*/ 619009 h 762000"/>
              <a:gd name="connsiteX8" fmla="*/ 0 w 609600"/>
              <a:gd name="connsiteY8" fmla="*/ 381000 h 762000"/>
              <a:gd name="connsiteX0" fmla="*/ 0 w 869713"/>
              <a:gd name="connsiteY0" fmla="*/ 595332 h 976332"/>
              <a:gd name="connsiteX1" fmla="*/ 66791 w 869713"/>
              <a:gd name="connsiteY1" fmla="*/ 357323 h 976332"/>
              <a:gd name="connsiteX2" fmla="*/ 304800 w 869713"/>
              <a:gd name="connsiteY2" fmla="*/ 214332 h 976332"/>
              <a:gd name="connsiteX3" fmla="*/ 869713 w 869713"/>
              <a:gd name="connsiteY3" fmla="*/ 0 h 976332"/>
              <a:gd name="connsiteX4" fmla="*/ 609600 w 869713"/>
              <a:gd name="connsiteY4" fmla="*/ 595332 h 976332"/>
              <a:gd name="connsiteX5" fmla="*/ 542809 w 869713"/>
              <a:gd name="connsiteY5" fmla="*/ 833341 h 976332"/>
              <a:gd name="connsiteX6" fmla="*/ 304800 w 869713"/>
              <a:gd name="connsiteY6" fmla="*/ 976332 h 976332"/>
              <a:gd name="connsiteX7" fmla="*/ 66791 w 869713"/>
              <a:gd name="connsiteY7" fmla="*/ 833341 h 976332"/>
              <a:gd name="connsiteX8" fmla="*/ 0 w 869713"/>
              <a:gd name="connsiteY8" fmla="*/ 595332 h 976332"/>
              <a:gd name="connsiteX0" fmla="*/ 0 w 869713"/>
              <a:gd name="connsiteY0" fmla="*/ 595332 h 976332"/>
              <a:gd name="connsiteX1" fmla="*/ 66791 w 869713"/>
              <a:gd name="connsiteY1" fmla="*/ 357323 h 976332"/>
              <a:gd name="connsiteX2" fmla="*/ 318511 w 869713"/>
              <a:gd name="connsiteY2" fmla="*/ 354757 h 976332"/>
              <a:gd name="connsiteX3" fmla="*/ 869713 w 869713"/>
              <a:gd name="connsiteY3" fmla="*/ 0 h 976332"/>
              <a:gd name="connsiteX4" fmla="*/ 609600 w 869713"/>
              <a:gd name="connsiteY4" fmla="*/ 595332 h 976332"/>
              <a:gd name="connsiteX5" fmla="*/ 542809 w 869713"/>
              <a:gd name="connsiteY5" fmla="*/ 833341 h 976332"/>
              <a:gd name="connsiteX6" fmla="*/ 304800 w 869713"/>
              <a:gd name="connsiteY6" fmla="*/ 976332 h 976332"/>
              <a:gd name="connsiteX7" fmla="*/ 66791 w 869713"/>
              <a:gd name="connsiteY7" fmla="*/ 833341 h 976332"/>
              <a:gd name="connsiteX8" fmla="*/ 0 w 869713"/>
              <a:gd name="connsiteY8" fmla="*/ 595332 h 976332"/>
              <a:gd name="connsiteX0" fmla="*/ 0 w 869713"/>
              <a:gd name="connsiteY0" fmla="*/ 595332 h 976332"/>
              <a:gd name="connsiteX1" fmla="*/ 66791 w 869713"/>
              <a:gd name="connsiteY1" fmla="*/ 357323 h 976332"/>
              <a:gd name="connsiteX2" fmla="*/ 318511 w 869713"/>
              <a:gd name="connsiteY2" fmla="*/ 354757 h 976332"/>
              <a:gd name="connsiteX3" fmla="*/ 869713 w 869713"/>
              <a:gd name="connsiteY3" fmla="*/ 0 h 976332"/>
              <a:gd name="connsiteX4" fmla="*/ 502745 w 869713"/>
              <a:gd name="connsiteY4" fmla="*/ 510071 h 976332"/>
              <a:gd name="connsiteX5" fmla="*/ 542809 w 869713"/>
              <a:gd name="connsiteY5" fmla="*/ 833341 h 976332"/>
              <a:gd name="connsiteX6" fmla="*/ 304800 w 869713"/>
              <a:gd name="connsiteY6" fmla="*/ 976332 h 976332"/>
              <a:gd name="connsiteX7" fmla="*/ 66791 w 869713"/>
              <a:gd name="connsiteY7" fmla="*/ 833341 h 976332"/>
              <a:gd name="connsiteX8" fmla="*/ 0 w 869713"/>
              <a:gd name="connsiteY8" fmla="*/ 595332 h 976332"/>
              <a:gd name="connsiteX0" fmla="*/ 0 w 728110"/>
              <a:gd name="connsiteY0" fmla="*/ 651673 h 1032673"/>
              <a:gd name="connsiteX1" fmla="*/ 66791 w 728110"/>
              <a:gd name="connsiteY1" fmla="*/ 413664 h 1032673"/>
              <a:gd name="connsiteX2" fmla="*/ 318511 w 728110"/>
              <a:gd name="connsiteY2" fmla="*/ 411098 h 1032673"/>
              <a:gd name="connsiteX3" fmla="*/ 728110 w 728110"/>
              <a:gd name="connsiteY3" fmla="*/ 0 h 1032673"/>
              <a:gd name="connsiteX4" fmla="*/ 502745 w 728110"/>
              <a:gd name="connsiteY4" fmla="*/ 566412 h 1032673"/>
              <a:gd name="connsiteX5" fmla="*/ 542809 w 728110"/>
              <a:gd name="connsiteY5" fmla="*/ 889682 h 1032673"/>
              <a:gd name="connsiteX6" fmla="*/ 304800 w 728110"/>
              <a:gd name="connsiteY6" fmla="*/ 1032673 h 1032673"/>
              <a:gd name="connsiteX7" fmla="*/ 66791 w 728110"/>
              <a:gd name="connsiteY7" fmla="*/ 889682 h 1032673"/>
              <a:gd name="connsiteX8" fmla="*/ 0 w 728110"/>
              <a:gd name="connsiteY8" fmla="*/ 651673 h 1032673"/>
              <a:gd name="connsiteX0" fmla="*/ 6677 w 734787"/>
              <a:gd name="connsiteY0" fmla="*/ 651673 h 1058131"/>
              <a:gd name="connsiteX1" fmla="*/ 73468 w 734787"/>
              <a:gd name="connsiteY1" fmla="*/ 413664 h 1058131"/>
              <a:gd name="connsiteX2" fmla="*/ 325188 w 734787"/>
              <a:gd name="connsiteY2" fmla="*/ 411098 h 1058131"/>
              <a:gd name="connsiteX3" fmla="*/ 734787 w 734787"/>
              <a:gd name="connsiteY3" fmla="*/ 0 h 1058131"/>
              <a:gd name="connsiteX4" fmla="*/ 509422 w 734787"/>
              <a:gd name="connsiteY4" fmla="*/ 566412 h 1058131"/>
              <a:gd name="connsiteX5" fmla="*/ 549486 w 734787"/>
              <a:gd name="connsiteY5" fmla="*/ 889682 h 1058131"/>
              <a:gd name="connsiteX6" fmla="*/ 311477 w 734787"/>
              <a:gd name="connsiteY6" fmla="*/ 1032673 h 1058131"/>
              <a:gd name="connsiteX7" fmla="*/ 113532 w 734787"/>
              <a:gd name="connsiteY7" fmla="*/ 736934 h 1058131"/>
              <a:gd name="connsiteX8" fmla="*/ 6677 w 734787"/>
              <a:gd name="connsiteY8" fmla="*/ 651673 h 1058131"/>
              <a:gd name="connsiteX0" fmla="*/ 6677 w 734787"/>
              <a:gd name="connsiteY0" fmla="*/ 651673 h 980061"/>
              <a:gd name="connsiteX1" fmla="*/ 73468 w 734787"/>
              <a:gd name="connsiteY1" fmla="*/ 413664 h 980061"/>
              <a:gd name="connsiteX2" fmla="*/ 325188 w 734787"/>
              <a:gd name="connsiteY2" fmla="*/ 411098 h 980061"/>
              <a:gd name="connsiteX3" fmla="*/ 734787 w 734787"/>
              <a:gd name="connsiteY3" fmla="*/ 0 h 980061"/>
              <a:gd name="connsiteX4" fmla="*/ 509422 w 734787"/>
              <a:gd name="connsiteY4" fmla="*/ 566412 h 980061"/>
              <a:gd name="connsiteX5" fmla="*/ 549486 w 734787"/>
              <a:gd name="connsiteY5" fmla="*/ 889682 h 980061"/>
              <a:gd name="connsiteX6" fmla="*/ 297765 w 734787"/>
              <a:gd name="connsiteY6" fmla="*/ 892248 h 980061"/>
              <a:gd name="connsiteX7" fmla="*/ 113532 w 734787"/>
              <a:gd name="connsiteY7" fmla="*/ 736934 h 980061"/>
              <a:gd name="connsiteX8" fmla="*/ 6677 w 734787"/>
              <a:gd name="connsiteY8" fmla="*/ 651673 h 980061"/>
              <a:gd name="connsiteX0" fmla="*/ 40669 w 704555"/>
              <a:gd name="connsiteY0" fmla="*/ 637963 h 980061"/>
              <a:gd name="connsiteX1" fmla="*/ 43236 w 704555"/>
              <a:gd name="connsiteY1" fmla="*/ 413664 h 980061"/>
              <a:gd name="connsiteX2" fmla="*/ 294956 w 704555"/>
              <a:gd name="connsiteY2" fmla="*/ 411098 h 980061"/>
              <a:gd name="connsiteX3" fmla="*/ 704555 w 704555"/>
              <a:gd name="connsiteY3" fmla="*/ 0 h 980061"/>
              <a:gd name="connsiteX4" fmla="*/ 479190 w 704555"/>
              <a:gd name="connsiteY4" fmla="*/ 566412 h 980061"/>
              <a:gd name="connsiteX5" fmla="*/ 519254 w 704555"/>
              <a:gd name="connsiteY5" fmla="*/ 889682 h 980061"/>
              <a:gd name="connsiteX6" fmla="*/ 267533 w 704555"/>
              <a:gd name="connsiteY6" fmla="*/ 892248 h 980061"/>
              <a:gd name="connsiteX7" fmla="*/ 83300 w 704555"/>
              <a:gd name="connsiteY7" fmla="*/ 736934 h 980061"/>
              <a:gd name="connsiteX8" fmla="*/ 40669 w 704555"/>
              <a:gd name="connsiteY8" fmla="*/ 637963 h 980061"/>
              <a:gd name="connsiteX0" fmla="*/ 40669 w 704555"/>
              <a:gd name="connsiteY0" fmla="*/ 637963 h 980061"/>
              <a:gd name="connsiteX1" fmla="*/ 43236 w 704555"/>
              <a:gd name="connsiteY1" fmla="*/ 413664 h 980061"/>
              <a:gd name="connsiteX2" fmla="*/ 294956 w 704555"/>
              <a:gd name="connsiteY2" fmla="*/ 411098 h 980061"/>
              <a:gd name="connsiteX3" fmla="*/ 704555 w 704555"/>
              <a:gd name="connsiteY3" fmla="*/ 0 h 980061"/>
              <a:gd name="connsiteX4" fmla="*/ 541233 w 704555"/>
              <a:gd name="connsiteY4" fmla="*/ 582236 h 980061"/>
              <a:gd name="connsiteX5" fmla="*/ 519254 w 704555"/>
              <a:gd name="connsiteY5" fmla="*/ 889682 h 980061"/>
              <a:gd name="connsiteX6" fmla="*/ 267533 w 704555"/>
              <a:gd name="connsiteY6" fmla="*/ 892248 h 980061"/>
              <a:gd name="connsiteX7" fmla="*/ 83300 w 704555"/>
              <a:gd name="connsiteY7" fmla="*/ 736934 h 980061"/>
              <a:gd name="connsiteX8" fmla="*/ 40669 w 704555"/>
              <a:gd name="connsiteY8" fmla="*/ 637963 h 980061"/>
              <a:gd name="connsiteX0" fmla="*/ 40669 w 704555"/>
              <a:gd name="connsiteY0" fmla="*/ 637963 h 980061"/>
              <a:gd name="connsiteX1" fmla="*/ 43236 w 704555"/>
              <a:gd name="connsiteY1" fmla="*/ 413664 h 980061"/>
              <a:gd name="connsiteX2" fmla="*/ 407360 w 704555"/>
              <a:gd name="connsiteY2" fmla="*/ 476830 h 980061"/>
              <a:gd name="connsiteX3" fmla="*/ 704555 w 704555"/>
              <a:gd name="connsiteY3" fmla="*/ 0 h 980061"/>
              <a:gd name="connsiteX4" fmla="*/ 541233 w 704555"/>
              <a:gd name="connsiteY4" fmla="*/ 582236 h 980061"/>
              <a:gd name="connsiteX5" fmla="*/ 519254 w 704555"/>
              <a:gd name="connsiteY5" fmla="*/ 889682 h 980061"/>
              <a:gd name="connsiteX6" fmla="*/ 267533 w 704555"/>
              <a:gd name="connsiteY6" fmla="*/ 892248 h 980061"/>
              <a:gd name="connsiteX7" fmla="*/ 83300 w 704555"/>
              <a:gd name="connsiteY7" fmla="*/ 736934 h 980061"/>
              <a:gd name="connsiteX8" fmla="*/ 40669 w 704555"/>
              <a:gd name="connsiteY8" fmla="*/ 637963 h 980061"/>
              <a:gd name="connsiteX0" fmla="*/ 40669 w 813595"/>
              <a:gd name="connsiteY0" fmla="*/ 621993 h 964091"/>
              <a:gd name="connsiteX1" fmla="*/ 43236 w 813595"/>
              <a:gd name="connsiteY1" fmla="*/ 397694 h 964091"/>
              <a:gd name="connsiteX2" fmla="*/ 407360 w 813595"/>
              <a:gd name="connsiteY2" fmla="*/ 460860 h 964091"/>
              <a:gd name="connsiteX3" fmla="*/ 813595 w 813595"/>
              <a:gd name="connsiteY3" fmla="*/ 0 h 964091"/>
              <a:gd name="connsiteX4" fmla="*/ 541233 w 813595"/>
              <a:gd name="connsiteY4" fmla="*/ 566266 h 964091"/>
              <a:gd name="connsiteX5" fmla="*/ 519254 w 813595"/>
              <a:gd name="connsiteY5" fmla="*/ 873712 h 964091"/>
              <a:gd name="connsiteX6" fmla="*/ 267533 w 813595"/>
              <a:gd name="connsiteY6" fmla="*/ 876278 h 964091"/>
              <a:gd name="connsiteX7" fmla="*/ 83300 w 813595"/>
              <a:gd name="connsiteY7" fmla="*/ 720964 h 964091"/>
              <a:gd name="connsiteX8" fmla="*/ 40669 w 813595"/>
              <a:gd name="connsiteY8" fmla="*/ 621993 h 96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595" h="964091">
                <a:moveTo>
                  <a:pt x="40669" y="621993"/>
                </a:moveTo>
                <a:cubicBezTo>
                  <a:pt x="33992" y="568115"/>
                  <a:pt x="0" y="465250"/>
                  <a:pt x="43236" y="397694"/>
                </a:cubicBezTo>
                <a:cubicBezTo>
                  <a:pt x="101079" y="307315"/>
                  <a:pt x="314767" y="460860"/>
                  <a:pt x="407360" y="460860"/>
                </a:cubicBezTo>
                <a:lnTo>
                  <a:pt x="813595" y="0"/>
                </a:lnTo>
                <a:lnTo>
                  <a:pt x="541233" y="566266"/>
                </a:lnTo>
                <a:cubicBezTo>
                  <a:pt x="541233" y="652780"/>
                  <a:pt x="562490" y="806156"/>
                  <a:pt x="519254" y="873712"/>
                </a:cubicBezTo>
                <a:cubicBezTo>
                  <a:pt x="461411" y="964091"/>
                  <a:pt x="340192" y="901736"/>
                  <a:pt x="267533" y="876278"/>
                </a:cubicBezTo>
                <a:cubicBezTo>
                  <a:pt x="194874" y="850820"/>
                  <a:pt x="141143" y="811343"/>
                  <a:pt x="83300" y="720964"/>
                </a:cubicBezTo>
                <a:cubicBezTo>
                  <a:pt x="40064" y="653408"/>
                  <a:pt x="47346" y="675871"/>
                  <a:pt x="40669" y="621993"/>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Freeform 36"/>
          <p:cNvSpPr/>
          <p:nvPr/>
        </p:nvSpPr>
        <p:spPr>
          <a:xfrm rot="10800000">
            <a:off x="5105400" y="3276600"/>
            <a:ext cx="1077913" cy="1828800"/>
          </a:xfrm>
          <a:custGeom>
            <a:avLst/>
            <a:gdLst>
              <a:gd name="connsiteX0" fmla="*/ 0 w 381000"/>
              <a:gd name="connsiteY0" fmla="*/ 419100 h 838200"/>
              <a:gd name="connsiteX1" fmla="*/ 17075 w 381000"/>
              <a:gd name="connsiteY1" fmla="*/ 245675 h 838200"/>
              <a:gd name="connsiteX2" fmla="*/ 190500 w 381000"/>
              <a:gd name="connsiteY2" fmla="*/ 0 h 838200"/>
              <a:gd name="connsiteX3" fmla="*/ 571500 w 381000"/>
              <a:gd name="connsiteY3" fmla="*/ -419100 h 838200"/>
              <a:gd name="connsiteX4" fmla="*/ 381000 w 381000"/>
              <a:gd name="connsiteY4" fmla="*/ 419100 h 838200"/>
              <a:gd name="connsiteX5" fmla="*/ 363925 w 381000"/>
              <a:gd name="connsiteY5" fmla="*/ 592525 h 838200"/>
              <a:gd name="connsiteX6" fmla="*/ 190500 w 381000"/>
              <a:gd name="connsiteY6" fmla="*/ 838200 h 838200"/>
              <a:gd name="connsiteX7" fmla="*/ 17075 w 381000"/>
              <a:gd name="connsiteY7" fmla="*/ 592525 h 838200"/>
              <a:gd name="connsiteX8" fmla="*/ 0 w 381000"/>
              <a:gd name="connsiteY8" fmla="*/ 419100 h 838200"/>
              <a:gd name="connsiteX0" fmla="*/ 0 w 1143000"/>
              <a:gd name="connsiteY0" fmla="*/ 1409700 h 1828800"/>
              <a:gd name="connsiteX1" fmla="*/ 17075 w 1143000"/>
              <a:gd name="connsiteY1" fmla="*/ 1236275 h 1828800"/>
              <a:gd name="connsiteX2" fmla="*/ 190500 w 1143000"/>
              <a:gd name="connsiteY2" fmla="*/ 990600 h 1828800"/>
              <a:gd name="connsiteX3" fmla="*/ 1143000 w 1143000"/>
              <a:gd name="connsiteY3" fmla="*/ 0 h 1828800"/>
              <a:gd name="connsiteX4" fmla="*/ 381000 w 1143000"/>
              <a:gd name="connsiteY4" fmla="*/ 1409700 h 1828800"/>
              <a:gd name="connsiteX5" fmla="*/ 363925 w 1143000"/>
              <a:gd name="connsiteY5" fmla="*/ 1583125 h 1828800"/>
              <a:gd name="connsiteX6" fmla="*/ 190500 w 1143000"/>
              <a:gd name="connsiteY6" fmla="*/ 1828800 h 1828800"/>
              <a:gd name="connsiteX7" fmla="*/ 17075 w 1143000"/>
              <a:gd name="connsiteY7" fmla="*/ 1583125 h 1828800"/>
              <a:gd name="connsiteX8" fmla="*/ 0 w 1143000"/>
              <a:gd name="connsiteY8" fmla="*/ 1409700 h 1828800"/>
              <a:gd name="connsiteX0" fmla="*/ 0 w 1143000"/>
              <a:gd name="connsiteY0" fmla="*/ 1409700 h 1828800"/>
              <a:gd name="connsiteX1" fmla="*/ 17075 w 1143000"/>
              <a:gd name="connsiteY1" fmla="*/ 1236275 h 1828800"/>
              <a:gd name="connsiteX2" fmla="*/ 190500 w 1143000"/>
              <a:gd name="connsiteY2" fmla="*/ 990600 h 1828800"/>
              <a:gd name="connsiteX3" fmla="*/ 1143000 w 1143000"/>
              <a:gd name="connsiteY3" fmla="*/ 0 h 1828800"/>
              <a:gd name="connsiteX4" fmla="*/ 381000 w 1143000"/>
              <a:gd name="connsiteY4" fmla="*/ 1409700 h 1828800"/>
              <a:gd name="connsiteX5" fmla="*/ 363925 w 1143000"/>
              <a:gd name="connsiteY5" fmla="*/ 1583125 h 1828800"/>
              <a:gd name="connsiteX6" fmla="*/ 190500 w 1143000"/>
              <a:gd name="connsiteY6" fmla="*/ 1828800 h 1828800"/>
              <a:gd name="connsiteX7" fmla="*/ 17075 w 1143000"/>
              <a:gd name="connsiteY7" fmla="*/ 1583125 h 1828800"/>
              <a:gd name="connsiteX8" fmla="*/ 0 w 1143000"/>
              <a:gd name="connsiteY8" fmla="*/ 1409700 h 1828800"/>
              <a:gd name="connsiteX0" fmla="*/ 0 w 1143000"/>
              <a:gd name="connsiteY0" fmla="*/ 1409700 h 1828800"/>
              <a:gd name="connsiteX1" fmla="*/ 17075 w 1143000"/>
              <a:gd name="connsiteY1" fmla="*/ 1236275 h 1828800"/>
              <a:gd name="connsiteX2" fmla="*/ 152400 w 1143000"/>
              <a:gd name="connsiteY2" fmla="*/ 1143000 h 1828800"/>
              <a:gd name="connsiteX3" fmla="*/ 1143000 w 1143000"/>
              <a:gd name="connsiteY3" fmla="*/ 0 h 1828800"/>
              <a:gd name="connsiteX4" fmla="*/ 381000 w 1143000"/>
              <a:gd name="connsiteY4" fmla="*/ 1409700 h 1828800"/>
              <a:gd name="connsiteX5" fmla="*/ 363925 w 1143000"/>
              <a:gd name="connsiteY5" fmla="*/ 1583125 h 1828800"/>
              <a:gd name="connsiteX6" fmla="*/ 190500 w 1143000"/>
              <a:gd name="connsiteY6" fmla="*/ 1828800 h 1828800"/>
              <a:gd name="connsiteX7" fmla="*/ 17075 w 1143000"/>
              <a:gd name="connsiteY7" fmla="*/ 1583125 h 1828800"/>
              <a:gd name="connsiteX8" fmla="*/ 0 w 1143000"/>
              <a:gd name="connsiteY8" fmla="*/ 1409700 h 1828800"/>
              <a:gd name="connsiteX0" fmla="*/ 9854 w 1152854"/>
              <a:gd name="connsiteY0" fmla="*/ 1409700 h 1828800"/>
              <a:gd name="connsiteX1" fmla="*/ 86054 w 1152854"/>
              <a:gd name="connsiteY1" fmla="*/ 1295400 h 1828800"/>
              <a:gd name="connsiteX2" fmla="*/ 162254 w 1152854"/>
              <a:gd name="connsiteY2" fmla="*/ 1143000 h 1828800"/>
              <a:gd name="connsiteX3" fmla="*/ 1152854 w 1152854"/>
              <a:gd name="connsiteY3" fmla="*/ 0 h 1828800"/>
              <a:gd name="connsiteX4" fmla="*/ 390854 w 1152854"/>
              <a:gd name="connsiteY4" fmla="*/ 1409700 h 1828800"/>
              <a:gd name="connsiteX5" fmla="*/ 373779 w 1152854"/>
              <a:gd name="connsiteY5" fmla="*/ 1583125 h 1828800"/>
              <a:gd name="connsiteX6" fmla="*/ 200354 w 1152854"/>
              <a:gd name="connsiteY6" fmla="*/ 1828800 h 1828800"/>
              <a:gd name="connsiteX7" fmla="*/ 26929 w 1152854"/>
              <a:gd name="connsiteY7" fmla="*/ 1583125 h 1828800"/>
              <a:gd name="connsiteX8" fmla="*/ 9854 w 1152854"/>
              <a:gd name="connsiteY8" fmla="*/ 1409700 h 1828800"/>
              <a:gd name="connsiteX0" fmla="*/ 70378 w 1137178"/>
              <a:gd name="connsiteY0" fmla="*/ 1524000 h 1828800"/>
              <a:gd name="connsiteX1" fmla="*/ 70378 w 1137178"/>
              <a:gd name="connsiteY1" fmla="*/ 1295400 h 1828800"/>
              <a:gd name="connsiteX2" fmla="*/ 146578 w 1137178"/>
              <a:gd name="connsiteY2" fmla="*/ 1143000 h 1828800"/>
              <a:gd name="connsiteX3" fmla="*/ 1137178 w 1137178"/>
              <a:gd name="connsiteY3" fmla="*/ 0 h 1828800"/>
              <a:gd name="connsiteX4" fmla="*/ 375178 w 1137178"/>
              <a:gd name="connsiteY4" fmla="*/ 1409700 h 1828800"/>
              <a:gd name="connsiteX5" fmla="*/ 358103 w 1137178"/>
              <a:gd name="connsiteY5" fmla="*/ 1583125 h 1828800"/>
              <a:gd name="connsiteX6" fmla="*/ 184678 w 1137178"/>
              <a:gd name="connsiteY6" fmla="*/ 1828800 h 1828800"/>
              <a:gd name="connsiteX7" fmla="*/ 11253 w 1137178"/>
              <a:gd name="connsiteY7" fmla="*/ 1583125 h 1828800"/>
              <a:gd name="connsiteX8" fmla="*/ 70378 w 1137178"/>
              <a:gd name="connsiteY8" fmla="*/ 1524000 h 1828800"/>
              <a:gd name="connsiteX0" fmla="*/ 11253 w 1078053"/>
              <a:gd name="connsiteY0" fmla="*/ 1524000 h 1831646"/>
              <a:gd name="connsiteX1" fmla="*/ 11253 w 1078053"/>
              <a:gd name="connsiteY1" fmla="*/ 1295400 h 1831646"/>
              <a:gd name="connsiteX2" fmla="*/ 87453 w 1078053"/>
              <a:gd name="connsiteY2" fmla="*/ 1143000 h 1831646"/>
              <a:gd name="connsiteX3" fmla="*/ 1078053 w 1078053"/>
              <a:gd name="connsiteY3" fmla="*/ 0 h 1831646"/>
              <a:gd name="connsiteX4" fmla="*/ 316053 w 1078053"/>
              <a:gd name="connsiteY4" fmla="*/ 1409700 h 1831646"/>
              <a:gd name="connsiteX5" fmla="*/ 298978 w 1078053"/>
              <a:gd name="connsiteY5" fmla="*/ 1583125 h 1831646"/>
              <a:gd name="connsiteX6" fmla="*/ 125553 w 1078053"/>
              <a:gd name="connsiteY6" fmla="*/ 1828800 h 1831646"/>
              <a:gd name="connsiteX7" fmla="*/ 11253 w 1078053"/>
              <a:gd name="connsiteY7" fmla="*/ 1600200 h 1831646"/>
              <a:gd name="connsiteX8" fmla="*/ 11253 w 1078053"/>
              <a:gd name="connsiteY8" fmla="*/ 1524000 h 1831646"/>
              <a:gd name="connsiteX0" fmla="*/ 11253 w 1078053"/>
              <a:gd name="connsiteY0" fmla="*/ 1524000 h 1828800"/>
              <a:gd name="connsiteX1" fmla="*/ 11253 w 1078053"/>
              <a:gd name="connsiteY1" fmla="*/ 1295400 h 1828800"/>
              <a:gd name="connsiteX2" fmla="*/ 87453 w 1078053"/>
              <a:gd name="connsiteY2" fmla="*/ 1143000 h 1828800"/>
              <a:gd name="connsiteX3" fmla="*/ 1078053 w 1078053"/>
              <a:gd name="connsiteY3" fmla="*/ 0 h 1828800"/>
              <a:gd name="connsiteX4" fmla="*/ 316053 w 1078053"/>
              <a:gd name="connsiteY4" fmla="*/ 1409700 h 1828800"/>
              <a:gd name="connsiteX5" fmla="*/ 239852 w 1078053"/>
              <a:gd name="connsiteY5" fmla="*/ 1600200 h 1828800"/>
              <a:gd name="connsiteX6" fmla="*/ 125553 w 1078053"/>
              <a:gd name="connsiteY6" fmla="*/ 1828800 h 1828800"/>
              <a:gd name="connsiteX7" fmla="*/ 11253 w 1078053"/>
              <a:gd name="connsiteY7" fmla="*/ 1600200 h 1828800"/>
              <a:gd name="connsiteX8" fmla="*/ 11253 w 1078053"/>
              <a:gd name="connsiteY8" fmla="*/ 1524000 h 1828800"/>
              <a:gd name="connsiteX0" fmla="*/ 11253 w 1078053"/>
              <a:gd name="connsiteY0" fmla="*/ 1524000 h 1828800"/>
              <a:gd name="connsiteX1" fmla="*/ 11253 w 1078053"/>
              <a:gd name="connsiteY1" fmla="*/ 1295400 h 1828800"/>
              <a:gd name="connsiteX2" fmla="*/ 87453 w 1078053"/>
              <a:gd name="connsiteY2" fmla="*/ 1143000 h 1828800"/>
              <a:gd name="connsiteX3" fmla="*/ 1078053 w 1078053"/>
              <a:gd name="connsiteY3" fmla="*/ 0 h 1828800"/>
              <a:gd name="connsiteX4" fmla="*/ 239852 w 1078053"/>
              <a:gd name="connsiteY4" fmla="*/ 1447800 h 1828800"/>
              <a:gd name="connsiteX5" fmla="*/ 239852 w 1078053"/>
              <a:gd name="connsiteY5" fmla="*/ 1600200 h 1828800"/>
              <a:gd name="connsiteX6" fmla="*/ 125553 w 1078053"/>
              <a:gd name="connsiteY6" fmla="*/ 1828800 h 1828800"/>
              <a:gd name="connsiteX7" fmla="*/ 11253 w 1078053"/>
              <a:gd name="connsiteY7" fmla="*/ 1600200 h 1828800"/>
              <a:gd name="connsiteX8" fmla="*/ 11253 w 1078053"/>
              <a:gd name="connsiteY8" fmla="*/ 1524000 h 1828800"/>
              <a:gd name="connsiteX0" fmla="*/ 11253 w 1078053"/>
              <a:gd name="connsiteY0" fmla="*/ 1524000 h 1828800"/>
              <a:gd name="connsiteX1" fmla="*/ 11253 w 1078053"/>
              <a:gd name="connsiteY1" fmla="*/ 1295400 h 1828800"/>
              <a:gd name="connsiteX2" fmla="*/ 87453 w 1078053"/>
              <a:gd name="connsiteY2" fmla="*/ 1143000 h 1828800"/>
              <a:gd name="connsiteX3" fmla="*/ 1078053 w 1078053"/>
              <a:gd name="connsiteY3" fmla="*/ 0 h 1828800"/>
              <a:gd name="connsiteX4" fmla="*/ 239852 w 1078053"/>
              <a:gd name="connsiteY4" fmla="*/ 1447800 h 1828800"/>
              <a:gd name="connsiteX5" fmla="*/ 163652 w 1078053"/>
              <a:gd name="connsiteY5" fmla="*/ 1600200 h 1828800"/>
              <a:gd name="connsiteX6" fmla="*/ 125553 w 1078053"/>
              <a:gd name="connsiteY6" fmla="*/ 1828800 h 1828800"/>
              <a:gd name="connsiteX7" fmla="*/ 11253 w 1078053"/>
              <a:gd name="connsiteY7" fmla="*/ 1600200 h 1828800"/>
              <a:gd name="connsiteX8" fmla="*/ 11253 w 1078053"/>
              <a:gd name="connsiteY8" fmla="*/ 15240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8053" h="1828800">
                <a:moveTo>
                  <a:pt x="11253" y="1524000"/>
                </a:moveTo>
                <a:cubicBezTo>
                  <a:pt x="11253" y="1473200"/>
                  <a:pt x="0" y="1349864"/>
                  <a:pt x="11253" y="1295400"/>
                </a:cubicBezTo>
                <a:cubicBezTo>
                  <a:pt x="42166" y="1145783"/>
                  <a:pt x="12750" y="1143000"/>
                  <a:pt x="87453" y="1143000"/>
                </a:cubicBezTo>
                <a:cubicBezTo>
                  <a:pt x="214453" y="1143000"/>
                  <a:pt x="1058297" y="327378"/>
                  <a:pt x="1078053" y="0"/>
                </a:cubicBezTo>
                <a:cubicBezTo>
                  <a:pt x="951053" y="279400"/>
                  <a:pt x="239852" y="1168400"/>
                  <a:pt x="239852" y="1447800"/>
                </a:cubicBezTo>
                <a:cubicBezTo>
                  <a:pt x="239852" y="1507627"/>
                  <a:pt x="174905" y="1545735"/>
                  <a:pt x="163652" y="1600200"/>
                </a:cubicBezTo>
                <a:cubicBezTo>
                  <a:pt x="132739" y="1749816"/>
                  <a:pt x="150953" y="1828800"/>
                  <a:pt x="125553" y="1828800"/>
                </a:cubicBezTo>
                <a:cubicBezTo>
                  <a:pt x="100153" y="1828800"/>
                  <a:pt x="42166" y="1749816"/>
                  <a:pt x="11253" y="1600200"/>
                </a:cubicBezTo>
                <a:cubicBezTo>
                  <a:pt x="0" y="1545736"/>
                  <a:pt x="11253" y="1574800"/>
                  <a:pt x="11253" y="152400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TextBox 18"/>
          <p:cNvSpPr txBox="1">
            <a:spLocks noChangeArrowheads="1"/>
          </p:cNvSpPr>
          <p:nvPr/>
        </p:nvSpPr>
        <p:spPr bwMode="auto">
          <a:xfrm>
            <a:off x="5715000" y="3048000"/>
            <a:ext cx="1327150" cy="707886"/>
          </a:xfrm>
          <a:prstGeom prst="rect">
            <a:avLst/>
          </a:prstGeom>
          <a:noFill/>
          <a:ln w="9525">
            <a:noFill/>
            <a:miter lim="800000"/>
            <a:headEnd/>
            <a:tailEnd/>
          </a:ln>
        </p:spPr>
        <p:txBody>
          <a:bodyPr wrap="square">
            <a:spAutoFit/>
          </a:bodyPr>
          <a:lstStyle/>
          <a:p>
            <a:pPr algn="ctr"/>
            <a:r>
              <a:rPr lang="en-US" sz="2000" dirty="0">
                <a:latin typeface="Calibri" pitchFamily="34" charset="0"/>
              </a:rPr>
              <a:t>Statistics</a:t>
            </a:r>
          </a:p>
          <a:p>
            <a:pPr algn="ctr"/>
            <a:r>
              <a:rPr lang="en-US" sz="2000" dirty="0">
                <a:latin typeface="Calibri" pitchFamily="34" charset="0"/>
              </a:rPr>
              <a:t>Probability</a:t>
            </a:r>
          </a:p>
        </p:txBody>
      </p:sp>
      <p:sp>
        <p:nvSpPr>
          <p:cNvPr id="39" name="Oval 38"/>
          <p:cNvSpPr/>
          <p:nvPr/>
        </p:nvSpPr>
        <p:spPr>
          <a:xfrm>
            <a:off x="7467600" y="1676400"/>
            <a:ext cx="152400" cy="152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7391400" y="1676400"/>
            <a:ext cx="152400" cy="152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7543800" y="1676400"/>
            <a:ext cx="152400" cy="152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Title 3"/>
          <p:cNvSpPr txBox="1">
            <a:spLocks/>
          </p:cNvSpPr>
          <p:nvPr/>
        </p:nvSpPr>
        <p:spPr>
          <a:xfrm>
            <a:off x="304800" y="838200"/>
            <a:ext cx="8229600" cy="1143000"/>
          </a:xfrm>
          <a:prstGeom prst="rect">
            <a:avLst/>
          </a:prstGeom>
        </p:spPr>
        <p:txBody>
          <a:bodyPr rtlCol="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Iowa Core Mathematics Transition for Algebra I</a:t>
            </a:r>
          </a:p>
        </p:txBody>
      </p:sp>
      <p:grpSp>
        <p:nvGrpSpPr>
          <p:cNvPr id="43" name="Group 5"/>
          <p:cNvGrpSpPr>
            <a:grpSpLocks/>
          </p:cNvGrpSpPr>
          <p:nvPr/>
        </p:nvGrpSpPr>
        <p:grpSpPr bwMode="auto">
          <a:xfrm>
            <a:off x="8077200" y="0"/>
            <a:ext cx="1066800" cy="971550"/>
            <a:chOff x="7086600" y="1009018"/>
            <a:chExt cx="1219200" cy="1048382"/>
          </a:xfrm>
        </p:grpSpPr>
        <p:pic>
          <p:nvPicPr>
            <p:cNvPr id="44"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45"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p:stCondLst>
                              <p:cond delay="0"/>
                            </p:stCondLst>
                            <p:childTnLst>
                              <p:par>
                                <p:cTn id="8" presetID="42" presetClass="exit" presetSubtype="0" fill="hold" grpId="1" nodeType="afterEffect">
                                  <p:stCondLst>
                                    <p:cond delay="0"/>
                                  </p:stCondLst>
                                  <p:childTnLst>
                                    <p:animEffect transition="out" filter="fade">
                                      <p:cBhvr>
                                        <p:cTn id="9" dur="3000"/>
                                        <p:tgtEl>
                                          <p:spTgt spid="33"/>
                                        </p:tgtEl>
                                      </p:cBhvr>
                                    </p:animEffect>
                                    <p:anim calcmode="lin" valueType="num">
                                      <p:cBhvr>
                                        <p:cTn id="10" dur="3000"/>
                                        <p:tgtEl>
                                          <p:spTgt spid="33"/>
                                        </p:tgtEl>
                                        <p:attrNameLst>
                                          <p:attrName>ppt_x</p:attrName>
                                        </p:attrNameLst>
                                      </p:cBhvr>
                                      <p:tavLst>
                                        <p:tav tm="0">
                                          <p:val>
                                            <p:strVal val="ppt_x"/>
                                          </p:val>
                                        </p:tav>
                                        <p:tav tm="100000">
                                          <p:val>
                                            <p:strVal val="ppt_x"/>
                                          </p:val>
                                        </p:tav>
                                      </p:tavLst>
                                    </p:anim>
                                    <p:anim calcmode="lin" valueType="num">
                                      <p:cBhvr>
                                        <p:cTn id="11" dur="3000"/>
                                        <p:tgtEl>
                                          <p:spTgt spid="33"/>
                                        </p:tgtEl>
                                        <p:attrNameLst>
                                          <p:attrName>ppt_y</p:attrName>
                                        </p:attrNameLst>
                                      </p:cBhvr>
                                      <p:tavLst>
                                        <p:tav tm="0">
                                          <p:val>
                                            <p:strVal val="ppt_y"/>
                                          </p:val>
                                        </p:tav>
                                        <p:tav tm="100000">
                                          <p:val>
                                            <p:strVal val="ppt_y+.1"/>
                                          </p:val>
                                        </p:tav>
                                      </p:tavLst>
                                    </p:anim>
                                    <p:set>
                                      <p:cBhvr>
                                        <p:cTn id="12" dur="1" fill="hold">
                                          <p:stCondLst>
                                            <p:cond delay="2999"/>
                                          </p:stCondLst>
                                        </p:cTn>
                                        <p:tgtEl>
                                          <p:spTgt spid="33"/>
                                        </p:tgtEl>
                                        <p:attrNameLst>
                                          <p:attrName>style.visibility</p:attrName>
                                        </p:attrNameLst>
                                      </p:cBhvr>
                                      <p:to>
                                        <p:strVal val="hidden"/>
                                      </p:to>
                                    </p:set>
                                  </p:childTnLst>
                                </p:cTn>
                              </p:par>
                              <p:par>
                                <p:cTn id="13" presetID="17" presetClass="entr" presetSubtype="1"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0" fill="hold"/>
                                        <p:tgtEl>
                                          <p:spTgt spid="34"/>
                                        </p:tgtEl>
                                        <p:attrNameLst>
                                          <p:attrName>ppt_x</p:attrName>
                                        </p:attrNameLst>
                                      </p:cBhvr>
                                      <p:tavLst>
                                        <p:tav tm="0">
                                          <p:val>
                                            <p:strVal val="#ppt_x"/>
                                          </p:val>
                                        </p:tav>
                                        <p:tav tm="100000">
                                          <p:val>
                                            <p:strVal val="#ppt_x"/>
                                          </p:val>
                                        </p:tav>
                                      </p:tavLst>
                                    </p:anim>
                                    <p:anim calcmode="lin" valueType="num">
                                      <p:cBhvr>
                                        <p:cTn id="16" dur="5000" fill="hold"/>
                                        <p:tgtEl>
                                          <p:spTgt spid="34"/>
                                        </p:tgtEl>
                                        <p:attrNameLst>
                                          <p:attrName>ppt_y</p:attrName>
                                        </p:attrNameLst>
                                      </p:cBhvr>
                                      <p:tavLst>
                                        <p:tav tm="0">
                                          <p:val>
                                            <p:strVal val="#ppt_y-#ppt_h/2"/>
                                          </p:val>
                                        </p:tav>
                                        <p:tav tm="100000">
                                          <p:val>
                                            <p:strVal val="#ppt_y"/>
                                          </p:val>
                                        </p:tav>
                                      </p:tavLst>
                                    </p:anim>
                                    <p:anim calcmode="lin" valueType="num">
                                      <p:cBhvr>
                                        <p:cTn id="17" dur="5000" fill="hold"/>
                                        <p:tgtEl>
                                          <p:spTgt spid="34"/>
                                        </p:tgtEl>
                                        <p:attrNameLst>
                                          <p:attrName>ppt_w</p:attrName>
                                        </p:attrNameLst>
                                      </p:cBhvr>
                                      <p:tavLst>
                                        <p:tav tm="0">
                                          <p:val>
                                            <p:strVal val="#ppt_w"/>
                                          </p:val>
                                        </p:tav>
                                        <p:tav tm="100000">
                                          <p:val>
                                            <p:strVal val="#ppt_w"/>
                                          </p:val>
                                        </p:tav>
                                      </p:tavLst>
                                    </p:anim>
                                    <p:anim calcmode="lin" valueType="num">
                                      <p:cBhvr>
                                        <p:cTn id="18" dur="5000" fill="hold"/>
                                        <p:tgtEl>
                                          <p:spTgt spid="34"/>
                                        </p:tgtEl>
                                        <p:attrNameLst>
                                          <p:attrName>ppt_h</p:attrName>
                                        </p:attrNameLst>
                                      </p:cBhvr>
                                      <p:tavLst>
                                        <p:tav tm="0">
                                          <p:val>
                                            <p:fltVal val="0"/>
                                          </p:val>
                                        </p:tav>
                                        <p:tav tm="100000">
                                          <p:val>
                                            <p:strVal val="#ppt_h"/>
                                          </p:val>
                                        </p:tav>
                                      </p:tavLst>
                                    </p:anim>
                                  </p:childTnLst>
                                </p:cTn>
                              </p:par>
                            </p:childTnLst>
                          </p:cTn>
                        </p:par>
                        <p:par>
                          <p:cTn id="19" fill="hold">
                            <p:stCondLst>
                              <p:cond delay="5000"/>
                            </p:stCondLst>
                            <p:childTnLst>
                              <p:par>
                                <p:cTn id="20" presetID="42" presetClass="exit" presetSubtype="0" fill="hold" nodeType="afterEffect">
                                  <p:stCondLst>
                                    <p:cond delay="0"/>
                                  </p:stCondLst>
                                  <p:childTnLst>
                                    <p:animEffect transition="out" filter="fade">
                                      <p:cBhvr>
                                        <p:cTn id="21" dur="5000"/>
                                        <p:tgtEl>
                                          <p:spTgt spid="34"/>
                                        </p:tgtEl>
                                      </p:cBhvr>
                                    </p:animEffect>
                                    <p:anim calcmode="lin" valueType="num">
                                      <p:cBhvr>
                                        <p:cTn id="22" dur="5000"/>
                                        <p:tgtEl>
                                          <p:spTgt spid="34"/>
                                        </p:tgtEl>
                                        <p:attrNameLst>
                                          <p:attrName>ppt_x</p:attrName>
                                        </p:attrNameLst>
                                      </p:cBhvr>
                                      <p:tavLst>
                                        <p:tav tm="0">
                                          <p:val>
                                            <p:strVal val="ppt_x"/>
                                          </p:val>
                                        </p:tav>
                                        <p:tav tm="100000">
                                          <p:val>
                                            <p:strVal val="ppt_x"/>
                                          </p:val>
                                        </p:tav>
                                      </p:tavLst>
                                    </p:anim>
                                    <p:anim calcmode="lin" valueType="num">
                                      <p:cBhvr>
                                        <p:cTn id="23" dur="5000"/>
                                        <p:tgtEl>
                                          <p:spTgt spid="34"/>
                                        </p:tgtEl>
                                        <p:attrNameLst>
                                          <p:attrName>ppt_y</p:attrName>
                                        </p:attrNameLst>
                                      </p:cBhvr>
                                      <p:tavLst>
                                        <p:tav tm="0">
                                          <p:val>
                                            <p:strVal val="ppt_y"/>
                                          </p:val>
                                        </p:tav>
                                        <p:tav tm="100000">
                                          <p:val>
                                            <p:strVal val="ppt_y+.1"/>
                                          </p:val>
                                        </p:tav>
                                      </p:tavLst>
                                    </p:anim>
                                    <p:set>
                                      <p:cBhvr>
                                        <p:cTn id="24" dur="1" fill="hold">
                                          <p:stCondLst>
                                            <p:cond delay="4999"/>
                                          </p:stCondLst>
                                        </p:cTn>
                                        <p:tgtEl>
                                          <p:spTgt spid="34"/>
                                        </p:tgtEl>
                                        <p:attrNameLst>
                                          <p:attrName>style.visibility</p:attrName>
                                        </p:attrNameLst>
                                      </p:cBhvr>
                                      <p:to>
                                        <p:strVal val="hidden"/>
                                      </p:to>
                                    </p:set>
                                  </p:childTnLst>
                                </p:cTn>
                              </p:par>
                              <p:par>
                                <p:cTn id="25" presetID="17"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0" fill="hold"/>
                                        <p:tgtEl>
                                          <p:spTgt spid="27"/>
                                        </p:tgtEl>
                                        <p:attrNameLst>
                                          <p:attrName>ppt_x</p:attrName>
                                        </p:attrNameLst>
                                      </p:cBhvr>
                                      <p:tavLst>
                                        <p:tav tm="0">
                                          <p:val>
                                            <p:strVal val="#ppt_x"/>
                                          </p:val>
                                        </p:tav>
                                        <p:tav tm="100000">
                                          <p:val>
                                            <p:strVal val="#ppt_x"/>
                                          </p:val>
                                        </p:tav>
                                      </p:tavLst>
                                    </p:anim>
                                    <p:anim calcmode="lin" valueType="num">
                                      <p:cBhvr>
                                        <p:cTn id="28" dur="5000" fill="hold"/>
                                        <p:tgtEl>
                                          <p:spTgt spid="27"/>
                                        </p:tgtEl>
                                        <p:attrNameLst>
                                          <p:attrName>ppt_y</p:attrName>
                                        </p:attrNameLst>
                                      </p:cBhvr>
                                      <p:tavLst>
                                        <p:tav tm="0">
                                          <p:val>
                                            <p:strVal val="#ppt_y+#ppt_h/2"/>
                                          </p:val>
                                        </p:tav>
                                        <p:tav tm="100000">
                                          <p:val>
                                            <p:strVal val="#ppt_y"/>
                                          </p:val>
                                        </p:tav>
                                      </p:tavLst>
                                    </p:anim>
                                    <p:anim calcmode="lin" valueType="num">
                                      <p:cBhvr>
                                        <p:cTn id="29" dur="5000" fill="hold"/>
                                        <p:tgtEl>
                                          <p:spTgt spid="27"/>
                                        </p:tgtEl>
                                        <p:attrNameLst>
                                          <p:attrName>ppt_w</p:attrName>
                                        </p:attrNameLst>
                                      </p:cBhvr>
                                      <p:tavLst>
                                        <p:tav tm="0">
                                          <p:val>
                                            <p:strVal val="#ppt_w"/>
                                          </p:val>
                                        </p:tav>
                                        <p:tav tm="100000">
                                          <p:val>
                                            <p:strVal val="#ppt_w"/>
                                          </p:val>
                                        </p:tav>
                                      </p:tavLst>
                                    </p:anim>
                                    <p:anim calcmode="lin" valueType="num">
                                      <p:cBhvr>
                                        <p:cTn id="30" dur="5000" fill="hold"/>
                                        <p:tgtEl>
                                          <p:spTgt spid="27"/>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3000" fill="hold"/>
                                        <p:tgtEl>
                                          <p:spTgt spid="25"/>
                                        </p:tgtEl>
                                        <p:attrNameLst>
                                          <p:attrName>ppt_x</p:attrName>
                                        </p:attrNameLst>
                                      </p:cBhvr>
                                      <p:tavLst>
                                        <p:tav tm="0">
                                          <p:val>
                                            <p:strVal val="#ppt_x"/>
                                          </p:val>
                                        </p:tav>
                                        <p:tav tm="100000">
                                          <p:val>
                                            <p:strVal val="#ppt_x"/>
                                          </p:val>
                                        </p:tav>
                                      </p:tavLst>
                                    </p:anim>
                                    <p:anim calcmode="lin" valueType="num">
                                      <p:cBhvr>
                                        <p:cTn id="34" dur="3000" fill="hold"/>
                                        <p:tgtEl>
                                          <p:spTgt spid="25"/>
                                        </p:tgtEl>
                                        <p:attrNameLst>
                                          <p:attrName>ppt_y</p:attrName>
                                        </p:attrNameLst>
                                      </p:cBhvr>
                                      <p:tavLst>
                                        <p:tav tm="0">
                                          <p:val>
                                            <p:strVal val="#ppt_y-#ppt_h/2"/>
                                          </p:val>
                                        </p:tav>
                                        <p:tav tm="100000">
                                          <p:val>
                                            <p:strVal val="#ppt_y"/>
                                          </p:val>
                                        </p:tav>
                                      </p:tavLst>
                                    </p:anim>
                                    <p:anim calcmode="lin" valueType="num">
                                      <p:cBhvr>
                                        <p:cTn id="35" dur="3000" fill="hold"/>
                                        <p:tgtEl>
                                          <p:spTgt spid="25"/>
                                        </p:tgtEl>
                                        <p:attrNameLst>
                                          <p:attrName>ppt_w</p:attrName>
                                        </p:attrNameLst>
                                      </p:cBhvr>
                                      <p:tavLst>
                                        <p:tav tm="0">
                                          <p:val>
                                            <p:strVal val="#ppt_w"/>
                                          </p:val>
                                        </p:tav>
                                        <p:tav tm="100000">
                                          <p:val>
                                            <p:strVal val="#ppt_w"/>
                                          </p:val>
                                        </p:tav>
                                      </p:tavLst>
                                    </p:anim>
                                    <p:anim calcmode="lin" valueType="num">
                                      <p:cBhvr>
                                        <p:cTn id="36" dur="3000" fill="hold"/>
                                        <p:tgtEl>
                                          <p:spTgt spid="25"/>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0" fill="hold"/>
                                        <p:tgtEl>
                                          <p:spTgt spid="35"/>
                                        </p:tgtEl>
                                        <p:attrNameLst>
                                          <p:attrName>ppt_x</p:attrName>
                                        </p:attrNameLst>
                                      </p:cBhvr>
                                      <p:tavLst>
                                        <p:tav tm="0">
                                          <p:val>
                                            <p:strVal val="#ppt_x"/>
                                          </p:val>
                                        </p:tav>
                                        <p:tav tm="100000">
                                          <p:val>
                                            <p:strVal val="#ppt_x"/>
                                          </p:val>
                                        </p:tav>
                                      </p:tavLst>
                                    </p:anim>
                                    <p:anim calcmode="lin" valueType="num">
                                      <p:cBhvr>
                                        <p:cTn id="40" dur="5000" fill="hold"/>
                                        <p:tgtEl>
                                          <p:spTgt spid="35"/>
                                        </p:tgtEl>
                                        <p:attrNameLst>
                                          <p:attrName>ppt_y</p:attrName>
                                        </p:attrNameLst>
                                      </p:cBhvr>
                                      <p:tavLst>
                                        <p:tav tm="0">
                                          <p:val>
                                            <p:strVal val="#ppt_y-#ppt_h/2"/>
                                          </p:val>
                                        </p:tav>
                                        <p:tav tm="100000">
                                          <p:val>
                                            <p:strVal val="#ppt_y"/>
                                          </p:val>
                                        </p:tav>
                                      </p:tavLst>
                                    </p:anim>
                                    <p:anim calcmode="lin" valueType="num">
                                      <p:cBhvr>
                                        <p:cTn id="41" dur="5000" fill="hold"/>
                                        <p:tgtEl>
                                          <p:spTgt spid="35"/>
                                        </p:tgtEl>
                                        <p:attrNameLst>
                                          <p:attrName>ppt_w</p:attrName>
                                        </p:attrNameLst>
                                      </p:cBhvr>
                                      <p:tavLst>
                                        <p:tav tm="0">
                                          <p:val>
                                            <p:strVal val="#ppt_w"/>
                                          </p:val>
                                        </p:tav>
                                        <p:tav tm="100000">
                                          <p:val>
                                            <p:strVal val="#ppt_w"/>
                                          </p:val>
                                        </p:tav>
                                      </p:tavLst>
                                    </p:anim>
                                    <p:anim calcmode="lin" valueType="num">
                                      <p:cBhvr>
                                        <p:cTn id="42" dur="5000" fill="hold"/>
                                        <p:tgtEl>
                                          <p:spTgt spid="35"/>
                                        </p:tgtEl>
                                        <p:attrNameLst>
                                          <p:attrName>ppt_h</p:attrName>
                                        </p:attrNameLst>
                                      </p:cBhvr>
                                      <p:tavLst>
                                        <p:tav tm="0">
                                          <p:val>
                                            <p:fltVal val="0"/>
                                          </p:val>
                                        </p:tav>
                                        <p:tav tm="100000">
                                          <p:val>
                                            <p:strVal val="#ppt_h"/>
                                          </p:val>
                                        </p:tav>
                                      </p:tavLst>
                                    </p:anim>
                                  </p:childTnLst>
                                </p:cTn>
                              </p:par>
                            </p:childTnLst>
                          </p:cTn>
                        </p:par>
                        <p:par>
                          <p:cTn id="43" fill="hold">
                            <p:stCondLst>
                              <p:cond delay="10000"/>
                            </p:stCondLst>
                            <p:childTnLst>
                              <p:par>
                                <p:cTn id="44" presetID="17" presetClass="exit" presetSubtype="10" fill="hold" nodeType="afterEffect">
                                  <p:stCondLst>
                                    <p:cond delay="0"/>
                                  </p:stCondLst>
                                  <p:childTnLst>
                                    <p:anim calcmode="lin" valueType="num">
                                      <p:cBhvr>
                                        <p:cTn id="45" dur="500"/>
                                        <p:tgtEl>
                                          <p:spTgt spid="35"/>
                                        </p:tgtEl>
                                        <p:attrNameLst>
                                          <p:attrName>ppt_w</p:attrName>
                                        </p:attrNameLst>
                                      </p:cBhvr>
                                      <p:tavLst>
                                        <p:tav tm="0">
                                          <p:val>
                                            <p:strVal val="ppt_w"/>
                                          </p:val>
                                        </p:tav>
                                        <p:tav tm="100000">
                                          <p:val>
                                            <p:fltVal val="0"/>
                                          </p:val>
                                        </p:tav>
                                      </p:tavLst>
                                    </p:anim>
                                    <p:anim calcmode="lin" valueType="num">
                                      <p:cBhvr>
                                        <p:cTn id="46" dur="500"/>
                                        <p:tgtEl>
                                          <p:spTgt spid="35"/>
                                        </p:tgtEl>
                                        <p:attrNameLst>
                                          <p:attrName>ppt_h</p:attrName>
                                        </p:attrNameLst>
                                      </p:cBhvr>
                                      <p:tavLst>
                                        <p:tav tm="0">
                                          <p:val>
                                            <p:strVal val="ppt_h"/>
                                          </p:val>
                                        </p:tav>
                                        <p:tav tm="100000">
                                          <p:val>
                                            <p:strVal val="ppt_h"/>
                                          </p:val>
                                        </p:tav>
                                      </p:tavLst>
                                    </p:anim>
                                    <p:set>
                                      <p:cBhvr>
                                        <p:cTn id="47" dur="1" fill="hold">
                                          <p:stCondLst>
                                            <p:cond delay="499"/>
                                          </p:stCondLst>
                                        </p:cTn>
                                        <p:tgtEl>
                                          <p:spTgt spid="35"/>
                                        </p:tgtEl>
                                        <p:attrNameLst>
                                          <p:attrName>style.visibility</p:attrName>
                                        </p:attrNameLst>
                                      </p:cBhvr>
                                      <p:to>
                                        <p:strVal val="hidden"/>
                                      </p:to>
                                    </p:set>
                                  </p:childTnLst>
                                </p:cTn>
                              </p:par>
                              <p:par>
                                <p:cTn id="48" presetID="17" presetClass="entr" presetSubtype="1"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0" fill="hold"/>
                                        <p:tgtEl>
                                          <p:spTgt spid="29"/>
                                        </p:tgtEl>
                                        <p:attrNameLst>
                                          <p:attrName>ppt_x</p:attrName>
                                        </p:attrNameLst>
                                      </p:cBhvr>
                                      <p:tavLst>
                                        <p:tav tm="0">
                                          <p:val>
                                            <p:strVal val="#ppt_x"/>
                                          </p:val>
                                        </p:tav>
                                        <p:tav tm="100000">
                                          <p:val>
                                            <p:strVal val="#ppt_x"/>
                                          </p:val>
                                        </p:tav>
                                      </p:tavLst>
                                    </p:anim>
                                    <p:anim calcmode="lin" valueType="num">
                                      <p:cBhvr>
                                        <p:cTn id="51" dur="5000" fill="hold"/>
                                        <p:tgtEl>
                                          <p:spTgt spid="29"/>
                                        </p:tgtEl>
                                        <p:attrNameLst>
                                          <p:attrName>ppt_y</p:attrName>
                                        </p:attrNameLst>
                                      </p:cBhvr>
                                      <p:tavLst>
                                        <p:tav tm="0">
                                          <p:val>
                                            <p:strVal val="#ppt_y-#ppt_h/2"/>
                                          </p:val>
                                        </p:tav>
                                        <p:tav tm="100000">
                                          <p:val>
                                            <p:strVal val="#ppt_y"/>
                                          </p:val>
                                        </p:tav>
                                      </p:tavLst>
                                    </p:anim>
                                    <p:anim calcmode="lin" valueType="num">
                                      <p:cBhvr>
                                        <p:cTn id="52" dur="5000" fill="hold"/>
                                        <p:tgtEl>
                                          <p:spTgt spid="29"/>
                                        </p:tgtEl>
                                        <p:attrNameLst>
                                          <p:attrName>ppt_w</p:attrName>
                                        </p:attrNameLst>
                                      </p:cBhvr>
                                      <p:tavLst>
                                        <p:tav tm="0">
                                          <p:val>
                                            <p:strVal val="#ppt_w"/>
                                          </p:val>
                                        </p:tav>
                                        <p:tav tm="100000">
                                          <p:val>
                                            <p:strVal val="#ppt_w"/>
                                          </p:val>
                                        </p:tav>
                                      </p:tavLst>
                                    </p:anim>
                                    <p:anim calcmode="lin" valueType="num">
                                      <p:cBhvr>
                                        <p:cTn id="53" dur="5000" fill="hold"/>
                                        <p:tgtEl>
                                          <p:spTgt spid="29"/>
                                        </p:tgtEl>
                                        <p:attrNameLst>
                                          <p:attrName>ppt_h</p:attrName>
                                        </p:attrNameLst>
                                      </p:cBhvr>
                                      <p:tavLst>
                                        <p:tav tm="0">
                                          <p:val>
                                            <p:fltVal val="0"/>
                                          </p:val>
                                        </p:tav>
                                        <p:tav tm="100000">
                                          <p:val>
                                            <p:strVal val="#ppt_h"/>
                                          </p:val>
                                        </p:tav>
                                      </p:tavLst>
                                    </p:anim>
                                  </p:childTnLst>
                                </p:cTn>
                              </p:par>
                              <p:par>
                                <p:cTn id="54" presetID="17" presetClass="entr" presetSubtype="1"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0" fill="hold"/>
                                        <p:tgtEl>
                                          <p:spTgt spid="36"/>
                                        </p:tgtEl>
                                        <p:attrNameLst>
                                          <p:attrName>ppt_x</p:attrName>
                                        </p:attrNameLst>
                                      </p:cBhvr>
                                      <p:tavLst>
                                        <p:tav tm="0">
                                          <p:val>
                                            <p:strVal val="#ppt_x"/>
                                          </p:val>
                                        </p:tav>
                                        <p:tav tm="100000">
                                          <p:val>
                                            <p:strVal val="#ppt_x"/>
                                          </p:val>
                                        </p:tav>
                                      </p:tavLst>
                                    </p:anim>
                                    <p:anim calcmode="lin" valueType="num">
                                      <p:cBhvr>
                                        <p:cTn id="57" dur="5000" fill="hold"/>
                                        <p:tgtEl>
                                          <p:spTgt spid="36"/>
                                        </p:tgtEl>
                                        <p:attrNameLst>
                                          <p:attrName>ppt_y</p:attrName>
                                        </p:attrNameLst>
                                      </p:cBhvr>
                                      <p:tavLst>
                                        <p:tav tm="0">
                                          <p:val>
                                            <p:strVal val="#ppt_y-#ppt_h/2"/>
                                          </p:val>
                                        </p:tav>
                                        <p:tav tm="100000">
                                          <p:val>
                                            <p:strVal val="#ppt_y"/>
                                          </p:val>
                                        </p:tav>
                                      </p:tavLst>
                                    </p:anim>
                                    <p:anim calcmode="lin" valueType="num">
                                      <p:cBhvr>
                                        <p:cTn id="58" dur="5000" fill="hold"/>
                                        <p:tgtEl>
                                          <p:spTgt spid="36"/>
                                        </p:tgtEl>
                                        <p:attrNameLst>
                                          <p:attrName>ppt_w</p:attrName>
                                        </p:attrNameLst>
                                      </p:cBhvr>
                                      <p:tavLst>
                                        <p:tav tm="0">
                                          <p:val>
                                            <p:strVal val="#ppt_w"/>
                                          </p:val>
                                        </p:tav>
                                        <p:tav tm="100000">
                                          <p:val>
                                            <p:strVal val="#ppt_w"/>
                                          </p:val>
                                        </p:tav>
                                      </p:tavLst>
                                    </p:anim>
                                    <p:anim calcmode="lin" valueType="num">
                                      <p:cBhvr>
                                        <p:cTn id="59" dur="5000" fill="hold"/>
                                        <p:tgtEl>
                                          <p:spTgt spid="36"/>
                                        </p:tgtEl>
                                        <p:attrNameLst>
                                          <p:attrName>ppt_h</p:attrName>
                                        </p:attrNameLst>
                                      </p:cBhvr>
                                      <p:tavLst>
                                        <p:tav tm="0">
                                          <p:val>
                                            <p:fltVal val="0"/>
                                          </p:val>
                                        </p:tav>
                                        <p:tav tm="100000">
                                          <p:val>
                                            <p:strVal val="#ppt_h"/>
                                          </p:val>
                                        </p:tav>
                                      </p:tavLst>
                                    </p:anim>
                                  </p:childTnLst>
                                </p:cTn>
                              </p:par>
                            </p:childTnLst>
                          </p:cTn>
                        </p:par>
                        <p:par>
                          <p:cTn id="60" fill="hold">
                            <p:stCondLst>
                              <p:cond delay="15000"/>
                            </p:stCondLst>
                            <p:childTnLst>
                              <p:par>
                                <p:cTn id="61" presetID="17" presetClass="exit" presetSubtype="10" fill="hold" nodeType="afterEffect">
                                  <p:stCondLst>
                                    <p:cond delay="0"/>
                                  </p:stCondLst>
                                  <p:childTnLst>
                                    <p:anim calcmode="lin" valueType="num">
                                      <p:cBhvr>
                                        <p:cTn id="62" dur="3000"/>
                                        <p:tgtEl>
                                          <p:spTgt spid="36"/>
                                        </p:tgtEl>
                                        <p:attrNameLst>
                                          <p:attrName>ppt_w</p:attrName>
                                        </p:attrNameLst>
                                      </p:cBhvr>
                                      <p:tavLst>
                                        <p:tav tm="0">
                                          <p:val>
                                            <p:strVal val="ppt_w"/>
                                          </p:val>
                                        </p:tav>
                                        <p:tav tm="100000">
                                          <p:val>
                                            <p:fltVal val="0"/>
                                          </p:val>
                                        </p:tav>
                                      </p:tavLst>
                                    </p:anim>
                                    <p:anim calcmode="lin" valueType="num">
                                      <p:cBhvr>
                                        <p:cTn id="63" dur="3000"/>
                                        <p:tgtEl>
                                          <p:spTgt spid="36"/>
                                        </p:tgtEl>
                                        <p:attrNameLst>
                                          <p:attrName>ppt_h</p:attrName>
                                        </p:attrNameLst>
                                      </p:cBhvr>
                                      <p:tavLst>
                                        <p:tav tm="0">
                                          <p:val>
                                            <p:strVal val="ppt_h"/>
                                          </p:val>
                                        </p:tav>
                                        <p:tav tm="100000">
                                          <p:val>
                                            <p:strVal val="ppt_h"/>
                                          </p:val>
                                        </p:tav>
                                      </p:tavLst>
                                    </p:anim>
                                    <p:set>
                                      <p:cBhvr>
                                        <p:cTn id="64" dur="1" fill="hold">
                                          <p:stCondLst>
                                            <p:cond delay="2999"/>
                                          </p:stCondLst>
                                        </p:cTn>
                                        <p:tgtEl>
                                          <p:spTgt spid="36"/>
                                        </p:tgtEl>
                                        <p:attrNameLst>
                                          <p:attrName>style.visibility</p:attrName>
                                        </p:attrNameLst>
                                      </p:cBhvr>
                                      <p:to>
                                        <p:strVal val="hidden"/>
                                      </p:to>
                                    </p:set>
                                  </p:childTnLst>
                                </p:cTn>
                              </p:par>
                              <p:par>
                                <p:cTn id="65" presetID="9"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dissolve">
                                      <p:cBhvr>
                                        <p:cTn id="67" dur="2000"/>
                                        <p:tgtEl>
                                          <p:spTgt spid="37"/>
                                        </p:tgtEl>
                                      </p:cBhvr>
                                    </p:animEffect>
                                  </p:childTnLst>
                                </p:cTn>
                              </p:par>
                            </p:childTnLst>
                          </p:cTn>
                        </p:par>
                        <p:par>
                          <p:cTn id="68" fill="hold">
                            <p:stCondLst>
                              <p:cond delay="18000"/>
                            </p:stCondLst>
                            <p:childTnLst>
                              <p:par>
                                <p:cTn id="69" presetID="1" presetClass="exit" presetSubtype="0" fill="hold" nodeType="afterEffect">
                                  <p:stCondLst>
                                    <p:cond delay="0"/>
                                  </p:stCondLst>
                                  <p:childTnLst>
                                    <p:set>
                                      <p:cBhvr>
                                        <p:cTn id="70" dur="1" fill="hold">
                                          <p:stCondLst>
                                            <p:cond delay="0"/>
                                          </p:stCondLst>
                                        </p:cTn>
                                        <p:tgtEl>
                                          <p:spTgt spid="37"/>
                                        </p:tgtEl>
                                        <p:attrNameLst>
                                          <p:attrName>style.visibility</p:attrName>
                                        </p:attrNameLst>
                                      </p:cBhvr>
                                      <p:to>
                                        <p:strVal val="hidden"/>
                                      </p:to>
                                    </p:set>
                                  </p:childTnLst>
                                </p:cTn>
                              </p:par>
                              <p:par>
                                <p:cTn id="71" presetID="17" presetClass="entr" presetSubtype="4"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3000" fill="hold"/>
                                        <p:tgtEl>
                                          <p:spTgt spid="30"/>
                                        </p:tgtEl>
                                        <p:attrNameLst>
                                          <p:attrName>ppt_x</p:attrName>
                                        </p:attrNameLst>
                                      </p:cBhvr>
                                      <p:tavLst>
                                        <p:tav tm="0">
                                          <p:val>
                                            <p:strVal val="#ppt_x"/>
                                          </p:val>
                                        </p:tav>
                                        <p:tav tm="100000">
                                          <p:val>
                                            <p:strVal val="#ppt_x"/>
                                          </p:val>
                                        </p:tav>
                                      </p:tavLst>
                                    </p:anim>
                                    <p:anim calcmode="lin" valueType="num">
                                      <p:cBhvr>
                                        <p:cTn id="74" dur="3000" fill="hold"/>
                                        <p:tgtEl>
                                          <p:spTgt spid="30"/>
                                        </p:tgtEl>
                                        <p:attrNameLst>
                                          <p:attrName>ppt_y</p:attrName>
                                        </p:attrNameLst>
                                      </p:cBhvr>
                                      <p:tavLst>
                                        <p:tav tm="0">
                                          <p:val>
                                            <p:strVal val="#ppt_y+#ppt_h/2"/>
                                          </p:val>
                                        </p:tav>
                                        <p:tav tm="100000">
                                          <p:val>
                                            <p:strVal val="#ppt_y"/>
                                          </p:val>
                                        </p:tav>
                                      </p:tavLst>
                                    </p:anim>
                                    <p:anim calcmode="lin" valueType="num">
                                      <p:cBhvr>
                                        <p:cTn id="75" dur="3000" fill="hold"/>
                                        <p:tgtEl>
                                          <p:spTgt spid="30"/>
                                        </p:tgtEl>
                                        <p:attrNameLst>
                                          <p:attrName>ppt_w</p:attrName>
                                        </p:attrNameLst>
                                      </p:cBhvr>
                                      <p:tavLst>
                                        <p:tav tm="0">
                                          <p:val>
                                            <p:strVal val="#ppt_w"/>
                                          </p:val>
                                        </p:tav>
                                        <p:tav tm="100000">
                                          <p:val>
                                            <p:strVal val="#ppt_w"/>
                                          </p:val>
                                        </p:tav>
                                      </p:tavLst>
                                    </p:anim>
                                    <p:anim calcmode="lin" valueType="num">
                                      <p:cBhvr>
                                        <p:cTn id="76" dur="3000" fill="hold"/>
                                        <p:tgtEl>
                                          <p:spTgt spid="30"/>
                                        </p:tgtEl>
                                        <p:attrNameLst>
                                          <p:attrName>ppt_h</p:attrName>
                                        </p:attrNameLst>
                                      </p:cBhvr>
                                      <p:tavLst>
                                        <p:tav tm="0">
                                          <p:val>
                                            <p:fltVal val="0"/>
                                          </p:val>
                                        </p:tav>
                                        <p:tav tm="100000">
                                          <p:val>
                                            <p:strVal val="#ppt_h"/>
                                          </p:val>
                                        </p:tav>
                                      </p:tavLst>
                                    </p:anim>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0" presetClass="path" presetSubtype="0" accel="50000" decel="50000" fill="hold" grpId="1" nodeType="withEffect">
                                  <p:stCondLst>
                                    <p:cond delay="0"/>
                                  </p:stCondLst>
                                  <p:childTnLst>
                                    <p:animMotion origin="layout" path="M 0 0 C -0.04201 0.01387 -0.08403 0.02775 -0.11962 0.04764 C -0.15521 0.06753 -0.19913 0.06198 -0.21354 0.12003 C -0.22795 0.17807 -0.196 0.34251 -0.20607 0.39639 C -0.21614 0.45028 -0.26076 0.43201 -0.27396 0.44403 C -0.28715 0.45606 -0.28611 0.4623 -0.28507 0.46878 " pathEditMode="fixed" ptsTypes="aaaaaA">
                                      <p:cBhvr>
                                        <p:cTn id="80" dur="5000" fill="hold"/>
                                        <p:tgtEl>
                                          <p:spTgt spid="39"/>
                                        </p:tgtEl>
                                        <p:attrNameLst>
                                          <p:attrName>ppt_x</p:attrName>
                                          <p:attrName>ppt_y</p:attrName>
                                        </p:attrNameLst>
                                      </p:cBhvr>
                                    </p:animMotion>
                                  </p:childTnLst>
                                </p:cTn>
                              </p:par>
                            </p:childTnLst>
                          </p:cTn>
                        </p:par>
                        <p:par>
                          <p:cTn id="81" fill="hold">
                            <p:stCondLst>
                              <p:cond delay="23000"/>
                            </p:stCondLst>
                            <p:childTnLst>
                              <p:par>
                                <p:cTn id="82" presetID="1" presetClass="exit" presetSubtype="0" fill="hold" grpId="2" nodeType="afterEffect">
                                  <p:stCondLst>
                                    <p:cond delay="0"/>
                                  </p:stCondLst>
                                  <p:childTnLst>
                                    <p:set>
                                      <p:cBhvr>
                                        <p:cTn id="83" dur="1" fill="hold">
                                          <p:stCondLst>
                                            <p:cond delay="0"/>
                                          </p:stCondLst>
                                        </p:cTn>
                                        <p:tgtEl>
                                          <p:spTgt spid="39"/>
                                        </p:tgtEl>
                                        <p:attrNameLst>
                                          <p:attrName>style.visibility</p:attrName>
                                        </p:attrNameLst>
                                      </p:cBhvr>
                                      <p:to>
                                        <p:strVal val="hidden"/>
                                      </p:to>
                                    </p:set>
                                  </p:childTnLst>
                                </p:cTn>
                              </p:par>
                              <p:par>
                                <p:cTn id="84" presetID="1" presetClass="entr" presetSubtype="0"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childTnLst>
                                </p:cTn>
                              </p:par>
                              <p:par>
                                <p:cTn id="86" presetID="0" presetClass="path" presetSubtype="0" accel="50000" decel="50000" fill="hold" grpId="1" nodeType="withEffect">
                                  <p:stCondLst>
                                    <p:cond delay="0"/>
                                  </p:stCondLst>
                                  <p:childTnLst>
                                    <p:animMotion origin="layout" path="M 0.01215 -8.32562E-7 C -0.02986 0.01388 -0.07188 0.02775 -0.10747 0.04764 C -0.14306 0.06753 -0.18698 0.06198 -0.20139 0.12003 C -0.2158 0.17808 -0.18386 0.34251 -0.19393 0.39639 C -0.204 0.45028 -0.24861 0.43201 -0.26181 0.44403 C -0.275 0.45606 -0.27396 0.4623 -0.27292 0.46878 " pathEditMode="fixed" rAng="0" ptsTypes="aaaaaA">
                                      <p:cBhvr>
                                        <p:cTn id="87" dur="5000" fill="hold"/>
                                        <p:tgtEl>
                                          <p:spTgt spid="40"/>
                                        </p:tgtEl>
                                        <p:attrNameLst>
                                          <p:attrName>ppt_x</p:attrName>
                                          <p:attrName>ppt_y</p:attrName>
                                        </p:attrNameLst>
                                      </p:cBhvr>
                                      <p:rCtr x="-144" y="234"/>
                                    </p:animMotion>
                                  </p:childTnLst>
                                </p:cTn>
                              </p:par>
                            </p:childTnLst>
                          </p:cTn>
                        </p:par>
                        <p:par>
                          <p:cTn id="88" fill="hold">
                            <p:stCondLst>
                              <p:cond delay="28000"/>
                            </p:stCondLst>
                            <p:childTnLst>
                              <p:par>
                                <p:cTn id="89" presetID="1" presetClass="exit" presetSubtype="0" fill="hold" grpId="2" nodeType="afterEffect">
                                  <p:stCondLst>
                                    <p:cond delay="0"/>
                                  </p:stCondLst>
                                  <p:childTnLst>
                                    <p:set>
                                      <p:cBhvr>
                                        <p:cTn id="90" dur="1" fill="hold">
                                          <p:stCondLst>
                                            <p:cond delay="0"/>
                                          </p:stCondLst>
                                        </p:cTn>
                                        <p:tgtEl>
                                          <p:spTgt spid="40"/>
                                        </p:tgtEl>
                                        <p:attrNameLst>
                                          <p:attrName>style.visibility</p:attrName>
                                        </p:attrNameLst>
                                      </p:cBhvr>
                                      <p:to>
                                        <p:strVal val="hidden"/>
                                      </p:to>
                                    </p:set>
                                  </p:childTnLst>
                                </p:cTn>
                              </p:par>
                              <p:par>
                                <p:cTn id="91" presetID="17" presetClass="entr" presetSubtype="4"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p:cTn id="93" dur="5000" fill="hold"/>
                                        <p:tgtEl>
                                          <p:spTgt spid="32"/>
                                        </p:tgtEl>
                                        <p:attrNameLst>
                                          <p:attrName>ppt_x</p:attrName>
                                        </p:attrNameLst>
                                      </p:cBhvr>
                                      <p:tavLst>
                                        <p:tav tm="0">
                                          <p:val>
                                            <p:strVal val="#ppt_x"/>
                                          </p:val>
                                        </p:tav>
                                        <p:tav tm="100000">
                                          <p:val>
                                            <p:strVal val="#ppt_x"/>
                                          </p:val>
                                        </p:tav>
                                      </p:tavLst>
                                    </p:anim>
                                    <p:anim calcmode="lin" valueType="num">
                                      <p:cBhvr>
                                        <p:cTn id="94" dur="5000" fill="hold"/>
                                        <p:tgtEl>
                                          <p:spTgt spid="32"/>
                                        </p:tgtEl>
                                        <p:attrNameLst>
                                          <p:attrName>ppt_y</p:attrName>
                                        </p:attrNameLst>
                                      </p:cBhvr>
                                      <p:tavLst>
                                        <p:tav tm="0">
                                          <p:val>
                                            <p:strVal val="#ppt_y+#ppt_h/2"/>
                                          </p:val>
                                        </p:tav>
                                        <p:tav tm="100000">
                                          <p:val>
                                            <p:strVal val="#ppt_y"/>
                                          </p:val>
                                        </p:tav>
                                      </p:tavLst>
                                    </p:anim>
                                    <p:anim calcmode="lin" valueType="num">
                                      <p:cBhvr>
                                        <p:cTn id="95" dur="5000" fill="hold"/>
                                        <p:tgtEl>
                                          <p:spTgt spid="32"/>
                                        </p:tgtEl>
                                        <p:attrNameLst>
                                          <p:attrName>ppt_w</p:attrName>
                                        </p:attrNameLst>
                                      </p:cBhvr>
                                      <p:tavLst>
                                        <p:tav tm="0">
                                          <p:val>
                                            <p:strVal val="#ppt_w"/>
                                          </p:val>
                                        </p:tav>
                                        <p:tav tm="100000">
                                          <p:val>
                                            <p:strVal val="#ppt_w"/>
                                          </p:val>
                                        </p:tav>
                                      </p:tavLst>
                                    </p:anim>
                                    <p:anim calcmode="lin" valueType="num">
                                      <p:cBhvr>
                                        <p:cTn id="96" dur="5000" fill="hold"/>
                                        <p:tgtEl>
                                          <p:spTgt spid="32"/>
                                        </p:tgtEl>
                                        <p:attrNameLst>
                                          <p:attrName>ppt_h</p:attrName>
                                        </p:attrNameLst>
                                      </p:cBhvr>
                                      <p:tavLst>
                                        <p:tav tm="0">
                                          <p:val>
                                            <p:fltVal val="0"/>
                                          </p:val>
                                        </p:tav>
                                        <p:tav tm="100000">
                                          <p:val>
                                            <p:strVal val="#ppt_h"/>
                                          </p:val>
                                        </p:tav>
                                      </p:tavLst>
                                    </p:anim>
                                  </p:childTnLst>
                                </p:cTn>
                              </p:par>
                              <p:par>
                                <p:cTn id="97" presetID="1" presetClass="entr" presetSubtype="0"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par>
                                <p:cTn id="99" presetID="0" presetClass="path" presetSubtype="0" accel="50000" decel="50000" fill="hold" grpId="1" nodeType="withEffect">
                                  <p:stCondLst>
                                    <p:cond delay="0"/>
                                  </p:stCondLst>
                                  <p:childTnLst>
                                    <p:animMotion origin="layout" path="M -0.00452 1.66512E-6 C -0.04653 0.01388 -0.08855 0.02775 -0.12414 0.04764 C -0.15973 0.06753 -0.20365 0.06198 -0.21806 0.12003 C -0.23247 0.17808 -0.20053 0.34251 -0.2106 0.39639 C -0.22067 0.45028 -0.26528 0.43201 -0.27848 0.44403 C -0.29167 0.45606 -0.29063 0.4623 -0.28959 0.46878 " pathEditMode="fixed" rAng="0" ptsTypes="aaaaaA">
                                      <p:cBhvr>
                                        <p:cTn id="100" dur="5000" fill="hold"/>
                                        <p:tgtEl>
                                          <p:spTgt spid="41"/>
                                        </p:tgtEl>
                                        <p:attrNameLst>
                                          <p:attrName>ppt_x</p:attrName>
                                          <p:attrName>ppt_y</p:attrName>
                                        </p:attrNameLst>
                                      </p:cBhvr>
                                      <p:rCtr x="-144" y="234"/>
                                    </p:animMotion>
                                  </p:childTnLst>
                                </p:cTn>
                              </p:par>
                            </p:childTnLst>
                          </p:cTn>
                        </p:par>
                        <p:par>
                          <p:cTn id="101" fill="hold">
                            <p:stCondLst>
                              <p:cond delay="33000"/>
                            </p:stCondLst>
                            <p:childTnLst>
                              <p:par>
                                <p:cTn id="102" presetID="1" presetClass="exit" presetSubtype="0" fill="hold" grpId="2" nodeType="afterEffect">
                                  <p:stCondLst>
                                    <p:cond delay="0"/>
                                  </p:stCondLst>
                                  <p:childTnLst>
                                    <p:set>
                                      <p:cBhvr>
                                        <p:cTn id="103"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30" grpId="0" animBg="1"/>
      <p:bldP spid="32" grpId="0" animBg="1"/>
      <p:bldP spid="33" grpId="0" animBg="1"/>
      <p:bldP spid="33" grpId="1" animBg="1"/>
      <p:bldP spid="39" grpId="0" animBg="1"/>
      <p:bldP spid="39" grpId="1" animBg="1"/>
      <p:bldP spid="39" grpId="2" animBg="1"/>
      <p:bldP spid="40" grpId="0" animBg="1"/>
      <p:bldP spid="40" grpId="1" animBg="1"/>
      <p:bldP spid="40" grpId="2" animBg="1"/>
      <p:bldP spid="41" grpId="0" animBg="1"/>
      <p:bldP spid="41" grpId="1" animBg="1"/>
      <p:bldP spid="41"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447800"/>
            <a:ext cx="2971800" cy="457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09600" y="3868738"/>
            <a:ext cx="2971800" cy="2151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09600" y="1985963"/>
            <a:ext cx="2971800" cy="18827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17"/>
          <p:cNvSpPr txBox="1">
            <a:spLocks noChangeArrowheads="1"/>
          </p:cNvSpPr>
          <p:nvPr/>
        </p:nvSpPr>
        <p:spPr bwMode="auto">
          <a:xfrm>
            <a:off x="1219200" y="4495800"/>
            <a:ext cx="1490663" cy="461963"/>
          </a:xfrm>
          <a:prstGeom prst="rect">
            <a:avLst/>
          </a:prstGeom>
          <a:noFill/>
          <a:ln w="9525">
            <a:noFill/>
            <a:miter lim="800000"/>
            <a:headEnd/>
            <a:tailEnd/>
          </a:ln>
        </p:spPr>
        <p:txBody>
          <a:bodyPr>
            <a:spAutoFit/>
          </a:bodyPr>
          <a:lstStyle/>
          <a:p>
            <a:pPr algn="ctr"/>
            <a:r>
              <a:rPr lang="en-US" sz="2400">
                <a:latin typeface="Calibri" pitchFamily="34" charset="0"/>
              </a:rPr>
              <a:t>Algebra 1</a:t>
            </a:r>
          </a:p>
        </p:txBody>
      </p:sp>
      <p:sp>
        <p:nvSpPr>
          <p:cNvPr id="9" name="Rectangle 8"/>
          <p:cNvSpPr/>
          <p:nvPr/>
        </p:nvSpPr>
        <p:spPr>
          <a:xfrm>
            <a:off x="609600" y="1985963"/>
            <a:ext cx="2971800" cy="26828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609600" y="1447800"/>
            <a:ext cx="2971800" cy="53816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914400" y="1524000"/>
            <a:ext cx="2133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New Standards</a:t>
            </a:r>
          </a:p>
        </p:txBody>
      </p:sp>
      <p:sp>
        <p:nvSpPr>
          <p:cNvPr id="12" name="TextBox 18"/>
          <p:cNvSpPr txBox="1">
            <a:spLocks noChangeArrowheads="1"/>
          </p:cNvSpPr>
          <p:nvPr/>
        </p:nvSpPr>
        <p:spPr bwMode="auto">
          <a:xfrm>
            <a:off x="609600" y="1905000"/>
            <a:ext cx="2743200" cy="457200"/>
          </a:xfrm>
          <a:prstGeom prst="rect">
            <a:avLst/>
          </a:prstGeom>
          <a:noFill/>
          <a:ln w="9525">
            <a:noFill/>
            <a:miter lim="800000"/>
            <a:headEnd/>
            <a:tailEnd/>
          </a:ln>
        </p:spPr>
        <p:txBody>
          <a:bodyPr>
            <a:spAutoFit/>
          </a:bodyPr>
          <a:lstStyle/>
          <a:p>
            <a:pPr algn="ctr"/>
            <a:r>
              <a:rPr lang="en-US" sz="2400">
                <a:latin typeface="Calibri" pitchFamily="34" charset="0"/>
              </a:rPr>
              <a:t>Statistics/Probability</a:t>
            </a:r>
          </a:p>
        </p:txBody>
      </p:sp>
      <p:sp>
        <p:nvSpPr>
          <p:cNvPr id="13" name="TextBox 17"/>
          <p:cNvSpPr txBox="1">
            <a:spLocks noChangeArrowheads="1"/>
          </p:cNvSpPr>
          <p:nvPr/>
        </p:nvSpPr>
        <p:spPr bwMode="auto">
          <a:xfrm>
            <a:off x="1219200" y="2819400"/>
            <a:ext cx="1490663" cy="461963"/>
          </a:xfrm>
          <a:prstGeom prst="rect">
            <a:avLst/>
          </a:prstGeom>
          <a:noFill/>
          <a:ln w="9525">
            <a:noFill/>
            <a:miter lim="800000"/>
            <a:headEnd/>
            <a:tailEnd/>
          </a:ln>
        </p:spPr>
        <p:txBody>
          <a:bodyPr>
            <a:spAutoFit/>
          </a:bodyPr>
          <a:lstStyle/>
          <a:p>
            <a:pPr algn="ctr"/>
            <a:r>
              <a:rPr lang="en-US" sz="2400" dirty="0">
                <a:latin typeface="Calibri" pitchFamily="34" charset="0"/>
              </a:rPr>
              <a:t>Algebra 2</a:t>
            </a:r>
          </a:p>
        </p:txBody>
      </p:sp>
      <p:sp>
        <p:nvSpPr>
          <p:cNvPr id="14" name="TextBox 17"/>
          <p:cNvSpPr txBox="1">
            <a:spLocks noChangeArrowheads="1"/>
          </p:cNvSpPr>
          <p:nvPr/>
        </p:nvSpPr>
        <p:spPr bwMode="auto">
          <a:xfrm>
            <a:off x="4191000" y="4953000"/>
            <a:ext cx="4191000" cy="584200"/>
          </a:xfrm>
          <a:prstGeom prst="rect">
            <a:avLst/>
          </a:prstGeom>
          <a:noFill/>
          <a:ln w="9525">
            <a:noFill/>
            <a:miter lim="800000"/>
            <a:headEnd/>
            <a:tailEnd/>
          </a:ln>
        </p:spPr>
        <p:txBody>
          <a:bodyPr>
            <a:spAutoFit/>
          </a:bodyPr>
          <a:lstStyle/>
          <a:p>
            <a:pPr>
              <a:defRPr/>
            </a:pPr>
            <a:r>
              <a:rPr lang="en-US" sz="3200" b="1" dirty="0">
                <a:solidFill>
                  <a:schemeClr val="accent5">
                    <a:lumMod val="50000"/>
                  </a:schemeClr>
                </a:solidFill>
                <a:latin typeface="Calibri" pitchFamily="34" charset="0"/>
              </a:rPr>
              <a:t>Iowa Core Standards</a:t>
            </a:r>
          </a:p>
        </p:txBody>
      </p:sp>
      <p:sp>
        <p:nvSpPr>
          <p:cNvPr id="15" name="TextBox 17"/>
          <p:cNvSpPr txBox="1">
            <a:spLocks noChangeArrowheads="1"/>
          </p:cNvSpPr>
          <p:nvPr/>
        </p:nvSpPr>
        <p:spPr bwMode="auto">
          <a:xfrm>
            <a:off x="4191000" y="1828800"/>
            <a:ext cx="4191000" cy="584200"/>
          </a:xfrm>
          <a:prstGeom prst="rect">
            <a:avLst/>
          </a:prstGeom>
          <a:noFill/>
          <a:ln w="9525">
            <a:noFill/>
            <a:miter lim="800000"/>
            <a:headEnd/>
            <a:tailEnd/>
          </a:ln>
        </p:spPr>
        <p:txBody>
          <a:bodyPr>
            <a:spAutoFit/>
          </a:bodyPr>
          <a:lstStyle/>
          <a:p>
            <a:pPr>
              <a:defRPr/>
            </a:pPr>
            <a:r>
              <a:rPr lang="en-US" sz="3200" b="1" dirty="0">
                <a:solidFill>
                  <a:schemeClr val="accent2">
                    <a:lumMod val="75000"/>
                  </a:schemeClr>
                </a:solidFill>
                <a:latin typeface="Calibri" pitchFamily="34" charset="0"/>
              </a:rPr>
              <a:t>Traditional Algebra 1</a:t>
            </a:r>
          </a:p>
        </p:txBody>
      </p:sp>
      <p:sp>
        <p:nvSpPr>
          <p:cNvPr id="16" name="TextBox 17"/>
          <p:cNvSpPr txBox="1">
            <a:spLocks noChangeArrowheads="1"/>
          </p:cNvSpPr>
          <p:nvPr/>
        </p:nvSpPr>
        <p:spPr bwMode="auto">
          <a:xfrm>
            <a:off x="381000" y="609600"/>
            <a:ext cx="4191000" cy="584200"/>
          </a:xfrm>
          <a:prstGeom prst="rect">
            <a:avLst/>
          </a:prstGeom>
          <a:noFill/>
          <a:ln w="9525">
            <a:noFill/>
            <a:miter lim="800000"/>
            <a:headEnd/>
            <a:tailEnd/>
          </a:ln>
        </p:spPr>
        <p:txBody>
          <a:bodyPr>
            <a:spAutoFit/>
          </a:bodyPr>
          <a:lstStyle/>
          <a:p>
            <a:pPr>
              <a:defRPr/>
            </a:pPr>
            <a:r>
              <a:rPr lang="en-US" sz="3200" b="1" dirty="0">
                <a:solidFill>
                  <a:schemeClr val="accent5">
                    <a:lumMod val="50000"/>
                  </a:schemeClr>
                </a:solidFill>
                <a:latin typeface="Calibri" pitchFamily="34" charset="0"/>
              </a:rPr>
              <a:t>Iowa Core Algebra 1</a:t>
            </a:r>
          </a:p>
        </p:txBody>
      </p:sp>
      <p:grpSp>
        <p:nvGrpSpPr>
          <p:cNvPr id="17" name="Group 5"/>
          <p:cNvGrpSpPr>
            <a:grpSpLocks/>
          </p:cNvGrpSpPr>
          <p:nvPr/>
        </p:nvGrpSpPr>
        <p:grpSpPr bwMode="auto">
          <a:xfrm>
            <a:off x="8077200" y="0"/>
            <a:ext cx="1066800" cy="971550"/>
            <a:chOff x="7086600" y="1009018"/>
            <a:chExt cx="1219200" cy="1048382"/>
          </a:xfrm>
        </p:grpSpPr>
        <p:pic>
          <p:nvPicPr>
            <p:cNvPr id="18"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9"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1500"/>
                                  </p:stCondLst>
                                  <p:childTnLst>
                                    <p:animMotion origin="layout" path="M 0.0224 0.05481 C 0.1092 0.01942 0.19601 -0.01573 0.22847 -0.08488 C 0.26094 -0.15403 0.25451 -0.29256 0.21736 -0.35962 C 0.18021 -0.42669 0.04045 -0.46647 0.00503 -0.48775 " pathEditMode="relative" ptsTypes="aaaA">
                                      <p:cBhvr>
                                        <p:cTn id="6" dur="2000" fill="hold"/>
                                        <p:tgtEl>
                                          <p:spTgt spid="1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5E-6 6.51249E-6 C 0.05746 0.01527 0.11493 0.03053 0.15052 0.06731 C 0.18611 0.10408 0.21215 0.16421 0.21354 0.2204 C 0.21493 0.2766 0.2 0.36564 0.1592 0.40449 C 0.1184 0.44335 0.04375 0.44867 -0.03091 0.45398 " pathEditMode="relative" ptsTypes="aaaaA">
                                      <p:cBhvr>
                                        <p:cTn id="8" dur="2000" fill="hold"/>
                                        <p:tgtEl>
                                          <p:spTgt spid="15"/>
                                        </p:tgtEl>
                                        <p:attrNameLst>
                                          <p:attrName>ppt_x</p:attrName>
                                          <p:attrName>ppt_y</p:attrName>
                                        </p:attrNameLst>
                                      </p:cBhvr>
                                    </p:animMotion>
                                  </p:childTnLst>
                                </p:cTn>
                              </p:par>
                            </p:childTnLst>
                          </p:cTn>
                        </p:par>
                        <p:par>
                          <p:cTn id="9" fill="hold">
                            <p:stCondLst>
                              <p:cond delay="3500"/>
                            </p:stCondLst>
                            <p:childTnLst>
                              <p:par>
                                <p:cTn id="10" presetID="0" presetClass="path" presetSubtype="0" accel="50000" decel="50000" fill="hold" grpId="1" nodeType="afterEffect">
                                  <p:stCondLst>
                                    <p:cond delay="1000"/>
                                  </p:stCondLst>
                                  <p:childTnLst>
                                    <p:animMotion origin="layout" path="M 0.00503 -0.48775 C 0.00503 -0.50948 0.00503 -0.53099 -0.06753 -0.54695 C -0.13993 -0.56291 -0.36892 -0.57701 -0.42917 -0.58303 " pathEditMode="relative" rAng="0" ptsTypes="aaA">
                                      <p:cBhvr>
                                        <p:cTn id="11" dur="2000" fill="hold"/>
                                        <p:tgtEl>
                                          <p:spTgt spid="14"/>
                                        </p:tgtEl>
                                        <p:attrNameLst>
                                          <p:attrName>ppt_x</p:attrName>
                                          <p:attrName>ppt_y</p:attrName>
                                        </p:attrNameLst>
                                      </p:cBhvr>
                                      <p:rCtr x="-217" y="-48"/>
                                    </p:animMotion>
                                  </p:childTnLst>
                                </p:cTn>
                              </p:par>
                            </p:childTnLst>
                          </p:cTn>
                        </p:par>
                        <p:par>
                          <p:cTn id="12" fill="hold">
                            <p:stCondLst>
                              <p:cond delay="6500"/>
                            </p:stCondLst>
                            <p:childTnLst>
                              <p:par>
                                <p:cTn id="13" presetID="1" presetClass="exit" presetSubtype="0" fill="hold" grpId="2" nodeType="afterEffect">
                                  <p:stCondLst>
                                    <p:cond delay="500"/>
                                  </p:stCondLst>
                                  <p:childTnLst>
                                    <p:set>
                                      <p:cBhvr>
                                        <p:cTn id="14" dur="1" fill="hold">
                                          <p:stCondLst>
                                            <p:cond delay="0"/>
                                          </p:stCondLst>
                                        </p:cTn>
                                        <p:tgtEl>
                                          <p:spTgt spid="14"/>
                                        </p:tgtEl>
                                        <p:attrNameLst>
                                          <p:attrName>style.visibility</p:attrName>
                                        </p:attrNameLst>
                                      </p:cBhvr>
                                      <p:to>
                                        <p:strVal val="hidden"/>
                                      </p:to>
                                    </p:set>
                                  </p:childTnLst>
                                </p:cTn>
                              </p:par>
                              <p:par>
                                <p:cTn id="15" presetID="9" presetClass="entr" presetSubtype="0"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Number System</a:t>
            </a:r>
            <a:endParaRPr lang="en-US" dirty="0"/>
          </a:p>
        </p:txBody>
      </p:sp>
      <p:pic>
        <p:nvPicPr>
          <p:cNvPr id="5" name="Content Placeholder 4" descr="hand.JPG"/>
          <p:cNvPicPr>
            <a:picLocks noGrp="1" noChangeAspect="1"/>
          </p:cNvPicPr>
          <p:nvPr>
            <p:ph idx="1"/>
          </p:nvPr>
        </p:nvPicPr>
        <p:blipFill>
          <a:blip r:embed="rId3" cstate="print"/>
          <a:stretch>
            <a:fillRect/>
          </a:stretch>
        </p:blipFill>
        <p:spPr>
          <a:xfrm>
            <a:off x="2895600" y="1905000"/>
            <a:ext cx="3135312" cy="4389437"/>
          </a:xfrm>
        </p:spPr>
      </p:pic>
      <p:pic>
        <p:nvPicPr>
          <p:cNvPr id="6" name="Picture 5" descr="8 ball.PNG"/>
          <p:cNvPicPr>
            <a:picLocks noChangeAspect="1"/>
          </p:cNvPicPr>
          <p:nvPr/>
        </p:nvPicPr>
        <p:blipFill>
          <a:blip r:embed="rId4" cstate="print"/>
          <a:stretch>
            <a:fillRect/>
          </a:stretch>
        </p:blipFill>
        <p:spPr>
          <a:xfrm>
            <a:off x="6248400" y="2057400"/>
            <a:ext cx="2095500" cy="2095500"/>
          </a:xfrm>
          <a:prstGeom prst="rect">
            <a:avLst/>
          </a:prstGeom>
        </p:spPr>
      </p:pic>
      <p:pic>
        <p:nvPicPr>
          <p:cNvPr id="7" name="Picture 6" descr="clock.JPG"/>
          <p:cNvPicPr>
            <a:picLocks noChangeAspect="1"/>
          </p:cNvPicPr>
          <p:nvPr/>
        </p:nvPicPr>
        <p:blipFill>
          <a:blip r:embed="rId5" cstate="print"/>
          <a:stretch>
            <a:fillRect/>
          </a:stretch>
        </p:blipFill>
        <p:spPr>
          <a:xfrm>
            <a:off x="15240" y="4038600"/>
            <a:ext cx="2880361" cy="2057400"/>
          </a:xfrm>
          <a:prstGeom prst="rect">
            <a:avLst/>
          </a:prstGeom>
        </p:spPr>
      </p:pic>
      <p:pic>
        <p:nvPicPr>
          <p:cNvPr id="8" name="Picture 7" descr="money.JPG"/>
          <p:cNvPicPr>
            <a:picLocks noChangeAspect="1"/>
          </p:cNvPicPr>
          <p:nvPr/>
        </p:nvPicPr>
        <p:blipFill>
          <a:blip r:embed="rId6" cstate="print"/>
          <a:stretch>
            <a:fillRect/>
          </a:stretch>
        </p:blipFill>
        <p:spPr>
          <a:xfrm>
            <a:off x="6019800" y="4419600"/>
            <a:ext cx="2743200" cy="1828085"/>
          </a:xfrm>
          <a:prstGeom prst="rect">
            <a:avLst/>
          </a:prstGeom>
        </p:spPr>
      </p:pic>
      <p:pic>
        <p:nvPicPr>
          <p:cNvPr id="9" name="Picture 8" descr="ruler.JPG"/>
          <p:cNvPicPr>
            <a:picLocks noChangeAspect="1"/>
          </p:cNvPicPr>
          <p:nvPr/>
        </p:nvPicPr>
        <p:blipFill>
          <a:blip r:embed="rId7" cstate="print"/>
          <a:stretch>
            <a:fillRect/>
          </a:stretch>
        </p:blipFill>
        <p:spPr>
          <a:xfrm>
            <a:off x="228600" y="1905000"/>
            <a:ext cx="2716039" cy="1828800"/>
          </a:xfrm>
          <a:prstGeom prst="rect">
            <a:avLst/>
          </a:prstGeom>
        </p:spPr>
      </p:pic>
      <p:grpSp>
        <p:nvGrpSpPr>
          <p:cNvPr id="10" name="Group 5"/>
          <p:cNvGrpSpPr>
            <a:grpSpLocks/>
          </p:cNvGrpSpPr>
          <p:nvPr/>
        </p:nvGrpSpPr>
        <p:grpSpPr bwMode="auto">
          <a:xfrm>
            <a:off x="8077200" y="0"/>
            <a:ext cx="1066800" cy="971550"/>
            <a:chOff x="7086600" y="1009018"/>
            <a:chExt cx="1219200" cy="1048382"/>
          </a:xfrm>
        </p:grpSpPr>
        <p:pic>
          <p:nvPicPr>
            <p:cNvPr id="11" name="Picture 14" descr="ICCSystemGraphicWhole 2008 08 05"/>
            <p:cNvPicPr>
              <a:picLocks noChangeAspect="1" noChangeArrowheads="1"/>
            </p:cNvPicPr>
            <p:nvPr/>
          </p:nvPicPr>
          <p:blipFill>
            <a:blip r:embed="rId8"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9485AAB-DDEE-4376-A1EB-344D1AE05B46}" type="slidenum">
              <a:rPr lang="en-US" smtClean="0"/>
              <a:pPr>
                <a:defRPr/>
              </a:pPr>
              <a:t>38</a:t>
            </a:fld>
            <a:endParaRPr lang="en-US" dirty="0"/>
          </a:p>
        </p:txBody>
      </p:sp>
      <p:sp>
        <p:nvSpPr>
          <p:cNvPr id="3" name="Slide Number Placeholder 2"/>
          <p:cNvSpPr txBox="1">
            <a:spLocks/>
          </p:cNvSpPr>
          <p:nvPr/>
        </p:nvSpPr>
        <p:spPr>
          <a:xfrm>
            <a:off x="7924800" y="6356350"/>
            <a:ext cx="762000" cy="365125"/>
          </a:xfrm>
          <a:prstGeom prst="rect">
            <a:avLst/>
          </a:prstGeom>
        </p:spPr>
        <p:txBody>
          <a:bodyPr vert="horz" lIns="0" tIns="0" rIns="0" bIns="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9485AAB-DDEE-4376-A1EB-344D1AE05B46}" type="slidenum">
              <a:rPr kumimoji="0" lang="en-US" sz="1200" b="0" i="0" u="none" strike="noStrike" kern="1200" cap="none" spc="0" normalizeH="0" baseline="0" noProof="0" smtClean="0">
                <a:ln>
                  <a:noFill/>
                </a:ln>
                <a:solidFill>
                  <a:schemeClr val="tx2">
                    <a:shade val="90000"/>
                  </a:schemeClr>
                </a:solidFill>
                <a:effectLst/>
                <a:uLnTx/>
                <a:uFillTx/>
                <a:latin typeface="Calibri" pitchFamily="34" charset="0"/>
                <a:ea typeface="ＭＳ Ｐゴシック"/>
                <a:cs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schemeClr val="tx2">
                  <a:shade val="90000"/>
                </a:schemeClr>
              </a:solidFill>
              <a:effectLst/>
              <a:uLnTx/>
              <a:uFillTx/>
              <a:latin typeface="Calibri" pitchFamily="34" charset="0"/>
              <a:ea typeface="ＭＳ Ｐゴシック"/>
              <a:cs typeface="ＭＳ Ｐゴシック"/>
            </a:endParaRPr>
          </a:p>
        </p:txBody>
      </p:sp>
      <p:sp>
        <p:nvSpPr>
          <p:cNvPr id="5" name="Title 1"/>
          <p:cNvSpPr txBox="1">
            <a:spLocks/>
          </p:cNvSpPr>
          <p:nvPr/>
        </p:nvSpPr>
        <p:spPr bwMode="auto">
          <a:xfrm>
            <a:off x="0" y="838200"/>
            <a:ext cx="8915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rgbClr val="004F8A"/>
                </a:solidFill>
                <a:effectLst>
                  <a:outerShdw blurRad="38100" dist="38100" dir="2700000" algn="tl">
                    <a:srgbClr val="C0C0C0"/>
                  </a:outerShdw>
                </a:effectLst>
                <a:uLnTx/>
                <a:uFillTx/>
                <a:latin typeface="+mj-lt"/>
                <a:ea typeface="+mj-ea"/>
                <a:cs typeface="+mj-cs"/>
              </a:rPr>
              <a:t>Finding Priorities through Critical Areas</a:t>
            </a:r>
            <a:endParaRPr kumimoji="0" lang="en-US" sz="40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6" name="Content Placeholder 2"/>
          <p:cNvSpPr txBox="1">
            <a:spLocks/>
          </p:cNvSpPr>
          <p:nvPr/>
        </p:nvSpPr>
        <p:spPr bwMode="auto">
          <a:xfrm>
            <a:off x="304800" y="1981200"/>
            <a:ext cx="39624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r>
              <a:rPr kumimoji="0" lang="en-US" sz="2100" b="0" i="0" u="none" strike="noStrike" kern="1200" cap="none" spc="0" normalizeH="0" baseline="0" noProof="0" smtClean="0">
                <a:ln>
                  <a:noFill/>
                </a:ln>
                <a:solidFill>
                  <a:srgbClr val="7030A0"/>
                </a:solidFill>
                <a:effectLst/>
                <a:uLnTx/>
                <a:uFillTx/>
                <a:latin typeface="+mn-lt"/>
                <a:ea typeface="+mn-ea"/>
                <a:cs typeface="+mn-cs"/>
              </a:rPr>
              <a:t>    </a:t>
            </a:r>
            <a:endParaRPr kumimoji="0" lang="en-US" sz="2100" b="0" i="0" u="none" strike="noStrike" kern="1200" cap="none" spc="0" normalizeH="0" baseline="0" noProof="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Char char=""/>
              <a:tabLst/>
              <a:defRPr/>
            </a:pPr>
            <a:endParaRPr kumimoji="0" lang="en-US" sz="21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Content Placeholder 3"/>
          <p:cNvSpPr txBox="1">
            <a:spLocks/>
          </p:cNvSpPr>
          <p:nvPr/>
        </p:nvSpPr>
        <p:spPr bwMode="auto">
          <a:xfrm>
            <a:off x="228600" y="1905000"/>
            <a:ext cx="5105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 Highlight the words or phrases  in</a:t>
            </a:r>
            <a:r>
              <a:rPr kumimoji="0" lang="en-US" sz="2400" b="0" i="0" u="none" strike="noStrike" kern="1200" cap="none" spc="0" normalizeH="0" noProof="0" dirty="0" smtClean="0">
                <a:ln>
                  <a:noFill/>
                </a:ln>
                <a:solidFill>
                  <a:schemeClr val="tx1"/>
                </a:solidFill>
                <a:effectLst/>
                <a:uLnTx/>
                <a:uFillTx/>
                <a:latin typeface="+mn-lt"/>
                <a:ea typeface="+mn-ea"/>
                <a:cs typeface="+mn-cs"/>
              </a:rPr>
              <a:t> the standards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which represent the important mathematics</a:t>
            </a: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 Turn to the standards and highlight the standards which support this Critical Area</a:t>
            </a: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(You will do this activity multiple times to learn about each Critical Area, using a different color of highlighting for each one)</a:t>
            </a:r>
          </a:p>
        </p:txBody>
      </p:sp>
      <p:pic>
        <p:nvPicPr>
          <p:cNvPr id="8" name="Picture 4" descr="priorities.BMP"/>
          <p:cNvPicPr>
            <a:picLocks noChangeAspect="1"/>
          </p:cNvPicPr>
          <p:nvPr/>
        </p:nvPicPr>
        <p:blipFill>
          <a:blip r:embed="rId2" cstate="print"/>
          <a:srcRect/>
          <a:stretch>
            <a:fillRect/>
          </a:stretch>
        </p:blipFill>
        <p:spPr bwMode="auto">
          <a:xfrm>
            <a:off x="5257800" y="1905000"/>
            <a:ext cx="3636963" cy="4038600"/>
          </a:xfrm>
          <a:prstGeom prst="rect">
            <a:avLst/>
          </a:prstGeom>
          <a:noFill/>
          <a:ln w="9525">
            <a:noFill/>
            <a:miter lim="800000"/>
            <a:headEnd/>
            <a:tailEnd/>
          </a:ln>
        </p:spPr>
      </p:pic>
      <p:pic>
        <p:nvPicPr>
          <p:cNvPr id="10" name="Picture 14" descr="ICCSystemGraphicWhole 2008 08 05"/>
          <p:cNvPicPr>
            <a:picLocks noChangeAspect="1" noChangeArrowheads="1"/>
          </p:cNvPicPr>
          <p:nvPr/>
        </p:nvPicPr>
        <p:blipFill>
          <a:blip r:embed="rId3" cstate="print"/>
          <a:srcRect/>
          <a:stretch>
            <a:fillRect/>
          </a:stretch>
        </p:blipFill>
        <p:spPr bwMode="auto">
          <a:xfrm>
            <a:off x="7924800" y="0"/>
            <a:ext cx="1219200" cy="104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See a Task</a:t>
            </a:r>
            <a:endParaRPr lang="en-US" dirty="0"/>
          </a:p>
        </p:txBody>
      </p:sp>
      <p:sp>
        <p:nvSpPr>
          <p:cNvPr id="4" name="Content Placeholder 3"/>
          <p:cNvSpPr>
            <a:spLocks noGrp="1"/>
          </p:cNvSpPr>
          <p:nvPr>
            <p:ph idx="1"/>
          </p:nvPr>
        </p:nvSpPr>
        <p:spPr/>
        <p:txBody>
          <a:bodyPr>
            <a:normAutofit/>
          </a:bodyPr>
          <a:lstStyle/>
          <a:p>
            <a:pPr algn="ctr">
              <a:buNone/>
            </a:pPr>
            <a:r>
              <a:rPr lang="en-US" sz="3600" dirty="0" smtClean="0">
                <a:hlinkClick r:id="rId3"/>
              </a:rPr>
              <a:t>https://www.teachingchannel.org/videos/teaching-subtracting-integers </a:t>
            </a:r>
          </a:p>
          <a:p>
            <a:pPr algn="ctr">
              <a:buNone/>
            </a:pPr>
            <a:endParaRPr lang="en-US" sz="3600" dirty="0" smtClean="0"/>
          </a:p>
          <a:p>
            <a:pPr algn="ctr">
              <a:buNone/>
            </a:pPr>
            <a:endParaRPr lang="en-US" sz="3600" dirty="0" smtClean="0"/>
          </a:p>
          <a:p>
            <a:pPr algn="ctr">
              <a:buNone/>
            </a:pPr>
            <a:endParaRPr lang="en-US" sz="3600" dirty="0" smtClean="0"/>
          </a:p>
          <a:p>
            <a:pPr algn="ctr">
              <a:buNone/>
            </a:pPr>
            <a:r>
              <a:rPr lang="en-US" sz="3600" dirty="0" smtClean="0"/>
              <a:t>Zero Pairs</a:t>
            </a:r>
            <a:endParaRPr lang="en-US" sz="3600" dirty="0"/>
          </a:p>
        </p:txBody>
      </p:sp>
      <p:grpSp>
        <p:nvGrpSpPr>
          <p:cNvPr id="5" name="Group 5"/>
          <p:cNvGrpSpPr>
            <a:grpSpLocks/>
          </p:cNvGrpSpPr>
          <p:nvPr/>
        </p:nvGrpSpPr>
        <p:grpSpPr bwMode="auto">
          <a:xfrm>
            <a:off x="7924800" y="0"/>
            <a:ext cx="1219200" cy="1047750"/>
            <a:chOff x="7086600" y="1009018"/>
            <a:chExt cx="1219200" cy="1048382"/>
          </a:xfrm>
        </p:grpSpPr>
        <p:pic>
          <p:nvPicPr>
            <p:cNvPr id="6"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pic>
        <p:nvPicPr>
          <p:cNvPr id="8" name="Picture 7" descr="NS_1.png"/>
          <p:cNvPicPr>
            <a:picLocks noChangeAspect="1"/>
          </p:cNvPicPr>
          <p:nvPr/>
        </p:nvPicPr>
        <p:blipFill>
          <a:blip r:embed="rId5" cstate="print"/>
          <a:stretch>
            <a:fillRect/>
          </a:stretch>
        </p:blipFill>
        <p:spPr>
          <a:xfrm>
            <a:off x="2057400" y="3124200"/>
            <a:ext cx="4800600" cy="2057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idx="4294967295"/>
          </p:nvPr>
        </p:nvSpPr>
        <p:spPr>
          <a:xfrm>
            <a:off x="4876800" y="1371600"/>
            <a:ext cx="3429000" cy="3048000"/>
          </a:xfrm>
        </p:spPr>
        <p:txBody>
          <a:bodyPr>
            <a:normAutofit/>
          </a:bodyPr>
          <a:lstStyle/>
          <a:p>
            <a:pPr algn="ctr">
              <a:defRPr/>
            </a:pPr>
            <a:r>
              <a:rPr lang="en-US" dirty="0" smtClean="0">
                <a:effectLst>
                  <a:outerShdw blurRad="38100" dist="38100" dir="2700000" algn="tl">
                    <a:srgbClr val="C0C0C0"/>
                  </a:outerShdw>
                </a:effectLst>
              </a:rPr>
              <a:t>Iowa Core </a:t>
            </a:r>
            <a:r>
              <a:rPr lang="en-US" smtClean="0">
                <a:effectLst>
                  <a:outerShdw blurRad="38100" dist="38100" dir="2700000" algn="tl">
                    <a:srgbClr val="C0C0C0"/>
                  </a:outerShdw>
                </a:effectLst>
              </a:rPr>
              <a:t>Mathematics Journal</a:t>
            </a:r>
            <a:endParaRPr lang="en-US" dirty="0" smtClean="0">
              <a:effectLst>
                <a:outerShdw blurRad="38100" dist="38100" dir="2700000" algn="tl">
                  <a:srgbClr val="C0C0C0"/>
                </a:outerShdw>
              </a:effectLst>
            </a:endParaRPr>
          </a:p>
        </p:txBody>
      </p:sp>
      <p:pic>
        <p:nvPicPr>
          <p:cNvPr id="20482" name="Picture 6"/>
          <p:cNvPicPr>
            <a:picLocks noChangeAspect="1" noChangeArrowheads="1"/>
          </p:cNvPicPr>
          <p:nvPr/>
        </p:nvPicPr>
        <p:blipFill>
          <a:blip r:embed="rId3" cstate="print"/>
          <a:srcRect/>
          <a:stretch>
            <a:fillRect/>
          </a:stretch>
        </p:blipFill>
        <p:spPr bwMode="auto">
          <a:xfrm>
            <a:off x="381000" y="457200"/>
            <a:ext cx="4243388" cy="6172200"/>
          </a:xfrm>
          <a:prstGeom prst="rect">
            <a:avLst/>
          </a:prstGeom>
          <a:noFill/>
          <a:ln w="9525">
            <a:noFill/>
            <a:miter lim="800000"/>
            <a:headEnd/>
            <a:tailEnd/>
          </a:ln>
        </p:spPr>
      </p:pic>
      <p:sp>
        <p:nvSpPr>
          <p:cNvPr id="20484" name="Text Box 8"/>
          <p:cNvSpPr txBox="1">
            <a:spLocks noChangeArrowheads="1"/>
          </p:cNvSpPr>
          <p:nvPr/>
        </p:nvSpPr>
        <p:spPr bwMode="auto">
          <a:xfrm>
            <a:off x="8382000" y="533400"/>
            <a:ext cx="609600" cy="336550"/>
          </a:xfrm>
          <a:prstGeom prst="rect">
            <a:avLst/>
          </a:prstGeom>
          <a:noFill/>
          <a:ln w="9525">
            <a:noFill/>
            <a:miter lim="800000"/>
            <a:headEnd/>
            <a:tailEnd/>
          </a:ln>
        </p:spPr>
        <p:txBody>
          <a:bodyPr>
            <a:spAutoFit/>
          </a:bodyPr>
          <a:lstStyle/>
          <a:p>
            <a:r>
              <a:rPr lang="en-US" sz="1600"/>
              <a:t>OMJ</a:t>
            </a:r>
          </a:p>
        </p:txBody>
      </p:sp>
      <p:grpSp>
        <p:nvGrpSpPr>
          <p:cNvPr id="9" name="Group 5"/>
          <p:cNvGrpSpPr>
            <a:grpSpLocks/>
          </p:cNvGrpSpPr>
          <p:nvPr/>
        </p:nvGrpSpPr>
        <p:grpSpPr bwMode="auto">
          <a:xfrm>
            <a:off x="8077200" y="0"/>
            <a:ext cx="1066800" cy="971550"/>
            <a:chOff x="7086600" y="1009018"/>
            <a:chExt cx="1219200" cy="1048382"/>
          </a:xfrm>
        </p:grpSpPr>
        <p:pic>
          <p:nvPicPr>
            <p:cNvPr id="10"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9485AAB-DDEE-4376-A1EB-344D1AE05B46}" type="slidenum">
              <a:rPr lang="en-US" smtClean="0"/>
              <a:pPr>
                <a:defRPr/>
              </a:pPr>
              <a:t>40</a:t>
            </a:fld>
            <a:endParaRPr lang="en-US" dirty="0"/>
          </a:p>
        </p:txBody>
      </p:sp>
      <p:sp>
        <p:nvSpPr>
          <p:cNvPr id="3" name="Slide Number Placeholder 3"/>
          <p:cNvSpPr txBox="1">
            <a:spLocks/>
          </p:cNvSpPr>
          <p:nvPr/>
        </p:nvSpPr>
        <p:spPr>
          <a:xfrm>
            <a:off x="7924800" y="6356350"/>
            <a:ext cx="762000" cy="365125"/>
          </a:xfrm>
          <a:prstGeom prst="rect">
            <a:avLst/>
          </a:prstGeom>
        </p:spPr>
        <p:txBody>
          <a:bodyPr vert="horz" lIns="0" tIns="0" rIns="0" bIns="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CA166D4-86D3-4EC3-842B-1003EBA96799}" type="slidenum">
              <a:rPr kumimoji="0" lang="en-US" sz="1200" b="0" i="0" u="none" strike="noStrike" kern="1200" cap="none" spc="0" normalizeH="0" baseline="0" noProof="0" smtClean="0">
                <a:ln>
                  <a:noFill/>
                </a:ln>
                <a:solidFill>
                  <a:schemeClr val="tx2">
                    <a:shade val="90000"/>
                  </a:schemeClr>
                </a:solidFill>
                <a:effectLst/>
                <a:uLnTx/>
                <a:uFillTx/>
                <a:latin typeface="Calibri" pitchFamily="34" charset="0"/>
                <a:ea typeface="ＭＳ Ｐゴシック"/>
                <a:cs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chemeClr val="tx2">
                  <a:shade val="90000"/>
                </a:schemeClr>
              </a:solidFill>
              <a:effectLst/>
              <a:uLnTx/>
              <a:uFillTx/>
              <a:latin typeface="Calibri" pitchFamily="34" charset="0"/>
              <a:ea typeface="ＭＳ Ｐゴシック"/>
              <a:cs typeface="ＭＳ Ｐゴシック"/>
            </a:endParaRPr>
          </a:p>
        </p:txBody>
      </p:sp>
      <p:sp>
        <p:nvSpPr>
          <p:cNvPr id="4" name="Slide Number Placeholder 3"/>
          <p:cNvSpPr txBox="1">
            <a:spLocks/>
          </p:cNvSpPr>
          <p:nvPr/>
        </p:nvSpPr>
        <p:spPr>
          <a:xfrm>
            <a:off x="7924800" y="6356350"/>
            <a:ext cx="762000" cy="365125"/>
          </a:xfrm>
          <a:prstGeom prst="rect">
            <a:avLst/>
          </a:prstGeom>
        </p:spPr>
        <p:txBody>
          <a:bodyPr vert="horz" lIns="0" tIns="0" rIns="0" bIns="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CA166D4-86D3-4EC3-842B-1003EBA96799}" type="slidenum">
              <a:rPr kumimoji="0" lang="en-US" sz="1200" b="0" i="0" u="none" strike="noStrike" kern="1200" cap="none" spc="0" normalizeH="0" baseline="0" noProof="0" smtClean="0">
                <a:ln>
                  <a:noFill/>
                </a:ln>
                <a:solidFill>
                  <a:schemeClr val="tx2">
                    <a:shade val="90000"/>
                  </a:schemeClr>
                </a:solidFill>
                <a:effectLst/>
                <a:uLnTx/>
                <a:uFillTx/>
                <a:latin typeface="Calibri" pitchFamily="34" charset="0"/>
                <a:ea typeface="ＭＳ Ｐゴシック"/>
                <a:cs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chemeClr val="tx2">
                  <a:shade val="90000"/>
                </a:schemeClr>
              </a:solidFill>
              <a:effectLst/>
              <a:uLnTx/>
              <a:uFillTx/>
              <a:latin typeface="Calibri" pitchFamily="34" charset="0"/>
              <a:ea typeface="ＭＳ Ｐゴシック"/>
              <a:cs typeface="ＭＳ Ｐゴシック"/>
            </a:endParaRPr>
          </a:p>
        </p:txBody>
      </p:sp>
      <p:sp>
        <p:nvSpPr>
          <p:cNvPr id="5" name="Title 1"/>
          <p:cNvSpPr txBox="1">
            <a:spLocks/>
          </p:cNvSpPr>
          <p:nvPr/>
        </p:nvSpPr>
        <p:spPr>
          <a:xfrm>
            <a:off x="457200" y="704088"/>
            <a:ext cx="85344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2"/>
                </a:solidFill>
                <a:effectLst/>
                <a:uLnTx/>
                <a:uFillTx/>
                <a:latin typeface="+mj-lt"/>
                <a:ea typeface="+mj-ea"/>
                <a:cs typeface="+mj-cs"/>
              </a:rPr>
              <a:t>Vertical Connections between Grades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6" name="Content Placeholder 4"/>
          <p:cNvGraphicFramePr>
            <a:graphicFrameLocks/>
          </p:cNvGraphicFramePr>
          <p:nvPr/>
        </p:nvGraphicFramePr>
        <p:xfrm>
          <a:off x="457200" y="2362200"/>
          <a:ext cx="8229600" cy="3479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Grade</a:t>
                      </a:r>
                      <a:r>
                        <a:rPr lang="en-US" baseline="0" dirty="0" smtClean="0"/>
                        <a:t> 6</a:t>
                      </a:r>
                      <a:endParaRPr lang="en-US" dirty="0"/>
                    </a:p>
                  </a:txBody>
                  <a:tcPr/>
                </a:tc>
                <a:tc>
                  <a:txBody>
                    <a:bodyPr/>
                    <a:lstStyle/>
                    <a:p>
                      <a:pPr algn="ctr"/>
                      <a:r>
                        <a:rPr lang="en-US" dirty="0" smtClean="0"/>
                        <a:t>Grade 7</a:t>
                      </a:r>
                      <a:endParaRPr lang="en-US" dirty="0"/>
                    </a:p>
                  </a:txBody>
                  <a:tcPr/>
                </a:tc>
                <a:tc>
                  <a:txBody>
                    <a:bodyPr/>
                    <a:lstStyle/>
                    <a:p>
                      <a:pPr algn="ctr"/>
                      <a:r>
                        <a:rPr lang="en-US" dirty="0" smtClean="0"/>
                        <a:t>Grade 8</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grpSp>
        <p:nvGrpSpPr>
          <p:cNvPr id="8" name="Group 7"/>
          <p:cNvGrpSpPr>
            <a:grpSpLocks/>
          </p:cNvGrpSpPr>
          <p:nvPr/>
        </p:nvGrpSpPr>
        <p:grpSpPr bwMode="auto">
          <a:xfrm>
            <a:off x="8077200" y="0"/>
            <a:ext cx="1066800" cy="971550"/>
            <a:chOff x="7086600" y="1009018"/>
            <a:chExt cx="1219200" cy="1048382"/>
          </a:xfrm>
        </p:grpSpPr>
        <p:pic>
          <p:nvPicPr>
            <p:cNvPr id="9" name="Picture 14"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10"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Journaling</a:t>
            </a:r>
            <a:endParaRPr lang="en-US" dirty="0"/>
          </a:p>
        </p:txBody>
      </p:sp>
      <p:sp>
        <p:nvSpPr>
          <p:cNvPr id="4" name="Content Placeholder 3"/>
          <p:cNvSpPr>
            <a:spLocks noGrp="1"/>
          </p:cNvSpPr>
          <p:nvPr>
            <p:ph idx="1"/>
          </p:nvPr>
        </p:nvSpPr>
        <p:spPr/>
        <p:txBody>
          <a:bodyPr>
            <a:normAutofit/>
          </a:bodyPr>
          <a:lstStyle/>
          <a:p>
            <a:pPr>
              <a:buNone/>
            </a:pPr>
            <a:r>
              <a:rPr lang="en-US" sz="3600" dirty="0" smtClean="0"/>
              <a:t>Were there instances of many standards funneling into one? Explain.</a:t>
            </a:r>
          </a:p>
          <a:p>
            <a:pPr>
              <a:buNone/>
            </a:pPr>
            <a:r>
              <a:rPr lang="en-US" sz="3600" dirty="0" smtClean="0"/>
              <a:t>Where there instances of one standard being the launching point for many? Explain.</a:t>
            </a:r>
          </a:p>
          <a:p>
            <a:pPr>
              <a:buNone/>
            </a:pPr>
            <a:r>
              <a:rPr lang="en-US" sz="3600" dirty="0" smtClean="0"/>
              <a:t>Were there “culminating” standards? What does this mean?</a:t>
            </a:r>
            <a:endParaRPr lang="en-US" sz="3600" dirty="0"/>
          </a:p>
        </p:txBody>
      </p:sp>
      <p:sp>
        <p:nvSpPr>
          <p:cNvPr id="2" name="Slide Number Placeholder 1"/>
          <p:cNvSpPr>
            <a:spLocks noGrp="1"/>
          </p:cNvSpPr>
          <p:nvPr>
            <p:ph type="sldNum" sz="quarter" idx="12"/>
          </p:nvPr>
        </p:nvSpPr>
        <p:spPr/>
        <p:txBody>
          <a:bodyPr/>
          <a:lstStyle/>
          <a:p>
            <a:pPr>
              <a:defRPr/>
            </a:pPr>
            <a:fld id="{A9485AAB-DDEE-4376-A1EB-344D1AE05B46}"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Poll Everywhere Check</a:t>
            </a:r>
            <a:endParaRPr lang="en-US" dirty="0"/>
          </a:p>
        </p:txBody>
      </p:sp>
      <p:sp>
        <p:nvSpPr>
          <p:cNvPr id="5" name="Content Placeholder 4"/>
          <p:cNvSpPr>
            <a:spLocks noGrp="1"/>
          </p:cNvSpPr>
          <p:nvPr>
            <p:ph idx="1"/>
          </p:nvPr>
        </p:nvSpPr>
        <p:spPr>
          <a:xfrm>
            <a:off x="457200" y="1935480"/>
            <a:ext cx="7315200" cy="4617720"/>
          </a:xfrm>
        </p:spPr>
        <p:txBody>
          <a:bodyPr>
            <a:noAutofit/>
          </a:bodyPr>
          <a:lstStyle/>
          <a:p>
            <a:pPr>
              <a:buNone/>
            </a:pPr>
            <a:r>
              <a:rPr lang="en-US" sz="4000" dirty="0" smtClean="0">
                <a:solidFill>
                  <a:srgbClr val="7030A0"/>
                </a:solidFill>
              </a:rPr>
              <a:t>To what degree do you feel confident with the content of the Number System domain?</a:t>
            </a:r>
          </a:p>
          <a:p>
            <a:pPr>
              <a:buNone/>
            </a:pPr>
            <a:endParaRPr lang="en-US" sz="4000" dirty="0" smtClean="0">
              <a:solidFill>
                <a:srgbClr val="7030A0"/>
              </a:solidFill>
            </a:endParaRPr>
          </a:p>
          <a:p>
            <a:pPr>
              <a:buNone/>
            </a:pPr>
            <a:r>
              <a:rPr lang="en-US" sz="4000" dirty="0" smtClean="0">
                <a:hlinkClick r:id="rId2"/>
              </a:rPr>
              <a:t>http://www.polleverywhere.com/multiple_choice_polls/LTE0ODQzMDYyOQ</a:t>
            </a:r>
            <a:endParaRPr lang="en-US" sz="4000" dirty="0" smtClean="0">
              <a:solidFill>
                <a:srgbClr val="7030A0"/>
              </a:solidFill>
            </a:endParaRPr>
          </a:p>
        </p:txBody>
      </p:sp>
      <p:grpSp>
        <p:nvGrpSpPr>
          <p:cNvPr id="6" name="Group 5"/>
          <p:cNvGrpSpPr>
            <a:grpSpLocks/>
          </p:cNvGrpSpPr>
          <p:nvPr/>
        </p:nvGrpSpPr>
        <p:grpSpPr bwMode="auto">
          <a:xfrm>
            <a:off x="8077200" y="0"/>
            <a:ext cx="1066800" cy="971550"/>
            <a:chOff x="7086600" y="1009018"/>
            <a:chExt cx="1219200" cy="1048382"/>
          </a:xfrm>
        </p:grpSpPr>
        <p:pic>
          <p:nvPicPr>
            <p:cNvPr id="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4400"/>
            <a:ext cx="8229600" cy="856488"/>
          </a:xfrm>
        </p:spPr>
        <p:txBody>
          <a:bodyPr/>
          <a:lstStyle/>
          <a:p>
            <a:r>
              <a:rPr lang="en-US" dirty="0" smtClean="0"/>
              <a:t>Poll Everywhere Check</a:t>
            </a:r>
            <a:endParaRPr lang="en-US" dirty="0"/>
          </a:p>
        </p:txBody>
      </p:sp>
      <p:sp>
        <p:nvSpPr>
          <p:cNvPr id="5" name="Content Placeholder 4"/>
          <p:cNvSpPr>
            <a:spLocks noGrp="1"/>
          </p:cNvSpPr>
          <p:nvPr>
            <p:ph idx="1"/>
          </p:nvPr>
        </p:nvSpPr>
        <p:spPr>
          <a:xfrm>
            <a:off x="381000" y="1981200"/>
            <a:ext cx="8229600" cy="4495800"/>
          </a:xfrm>
        </p:spPr>
        <p:txBody>
          <a:bodyPr>
            <a:normAutofit/>
          </a:bodyPr>
          <a:lstStyle/>
          <a:p>
            <a:pPr>
              <a:buNone/>
            </a:pPr>
            <a:r>
              <a:rPr lang="en-US" sz="3600" dirty="0" smtClean="0">
                <a:solidFill>
                  <a:srgbClr val="7030A0"/>
                </a:solidFill>
              </a:rPr>
              <a:t>To what degree do you feel able to describe how Iowa Core Mathematics Standards provide a structure to change teaching and learning?</a:t>
            </a:r>
          </a:p>
          <a:p>
            <a:pPr>
              <a:buNone/>
            </a:pPr>
            <a:endParaRPr lang="en-US" sz="3600" dirty="0" smtClean="0">
              <a:solidFill>
                <a:srgbClr val="7030A0"/>
              </a:solidFill>
              <a:hlinkClick r:id="rId2"/>
            </a:endParaRPr>
          </a:p>
          <a:p>
            <a:pPr>
              <a:buNone/>
            </a:pPr>
            <a:r>
              <a:rPr lang="en-US" sz="3600" dirty="0" smtClean="0">
                <a:hlinkClick r:id="rId3"/>
              </a:rPr>
              <a:t>http://www.polleverywhere.com/multiple_choice_polls/MjA1NzQ0Nzg0OQ</a:t>
            </a:r>
            <a:endParaRPr lang="en-US" sz="3600" dirty="0" smtClean="0">
              <a:solidFill>
                <a:srgbClr val="7030A0"/>
              </a:solidFill>
              <a:hlinkClick r:id="rId2"/>
            </a:endParaRPr>
          </a:p>
        </p:txBody>
      </p:sp>
      <p:grpSp>
        <p:nvGrpSpPr>
          <p:cNvPr id="6" name="Group 5"/>
          <p:cNvGrpSpPr>
            <a:grpSpLocks/>
          </p:cNvGrpSpPr>
          <p:nvPr/>
        </p:nvGrpSpPr>
        <p:grpSpPr bwMode="auto">
          <a:xfrm>
            <a:off x="8077200" y="0"/>
            <a:ext cx="1066800" cy="971550"/>
            <a:chOff x="7086600" y="1009018"/>
            <a:chExt cx="1219200" cy="1048382"/>
          </a:xfrm>
        </p:grpSpPr>
        <p:pic>
          <p:nvPicPr>
            <p:cNvPr id="7"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381000"/>
            <a:ext cx="8686800" cy="1905000"/>
          </a:xfrm>
          <a:prstGeom prst="rect">
            <a:avLst/>
          </a:prstGeom>
        </p:spPr>
        <p:txBody>
          <a:bodyPr/>
          <a:lstStyle/>
          <a:p>
            <a:pPr algn="ctr">
              <a:defRPr/>
            </a:pPr>
            <a:r>
              <a:rPr lang="en-US" sz="4000">
                <a:solidFill>
                  <a:srgbClr val="004F8A"/>
                </a:solidFill>
                <a:effectLst>
                  <a:outerShdw blurRad="38100" dist="38100" dir="2700000" algn="tl">
                    <a:srgbClr val="C0C0C0"/>
                  </a:outerShdw>
                </a:effectLst>
              </a:rPr>
              <a:t>Learning Goals for </a:t>
            </a:r>
          </a:p>
          <a:p>
            <a:pPr algn="ctr">
              <a:defRPr/>
            </a:pPr>
            <a:r>
              <a:rPr lang="en-US" sz="4000">
                <a:solidFill>
                  <a:srgbClr val="004F8A"/>
                </a:solidFill>
                <a:effectLst>
                  <a:outerShdw blurRad="38100" dist="38100" dir="2700000" algn="tl">
                    <a:srgbClr val="C0C0C0"/>
                  </a:outerShdw>
                </a:effectLst>
              </a:rPr>
              <a:t>“Deeper Investigations” Professional Development</a:t>
            </a:r>
          </a:p>
        </p:txBody>
      </p:sp>
      <p:sp>
        <p:nvSpPr>
          <p:cNvPr id="92162" name="Content Placeholder 2"/>
          <p:cNvSpPr txBox="1">
            <a:spLocks/>
          </p:cNvSpPr>
          <p:nvPr/>
        </p:nvSpPr>
        <p:spPr bwMode="auto">
          <a:xfrm>
            <a:off x="533400" y="2514600"/>
            <a:ext cx="8153400" cy="3246438"/>
          </a:xfrm>
          <a:prstGeom prst="rect">
            <a:avLst/>
          </a:prstGeom>
          <a:noFill/>
          <a:ln w="9525">
            <a:noFill/>
            <a:miter lim="800000"/>
            <a:headEnd/>
            <a:tailEnd/>
          </a:ln>
        </p:spPr>
        <p:txBody>
          <a:bodyPr/>
          <a:lstStyle/>
          <a:p>
            <a:pPr>
              <a:spcBef>
                <a:spcPct val="20000"/>
              </a:spcBef>
              <a:buClr>
                <a:srgbClr val="004F8A"/>
              </a:buClr>
              <a:buSzPct val="95000"/>
              <a:buFont typeface="Arial" pitchFamily="34" charset="0"/>
              <a:buChar char="•"/>
            </a:pPr>
            <a:r>
              <a:rPr lang="en-US" sz="3200" dirty="0" smtClean="0"/>
              <a:t>Understand that the structure of the Iowa Core Mathematics are meant to support focus and coherence</a:t>
            </a:r>
          </a:p>
          <a:p>
            <a:pPr>
              <a:spcBef>
                <a:spcPct val="20000"/>
              </a:spcBef>
              <a:buClr>
                <a:srgbClr val="004F8A"/>
              </a:buClr>
              <a:buSzPct val="95000"/>
              <a:buFont typeface="Arial" pitchFamily="34" charset="0"/>
              <a:buChar char="•"/>
            </a:pPr>
            <a:r>
              <a:rPr lang="en-US" sz="3200" dirty="0" smtClean="0"/>
              <a:t>Understand that fluency, deep understanding, application and dual intensity support rigor</a:t>
            </a:r>
          </a:p>
          <a:p>
            <a:pPr>
              <a:spcBef>
                <a:spcPct val="20000"/>
              </a:spcBef>
              <a:buClr>
                <a:srgbClr val="004F8A"/>
              </a:buClr>
              <a:buSzPct val="95000"/>
              <a:buFont typeface="Arial" pitchFamily="34" charset="0"/>
              <a:buChar char="•"/>
            </a:pPr>
            <a:r>
              <a:rPr lang="en-US" sz="3200" dirty="0" smtClean="0"/>
              <a:t>Understand how to investigate the Iowa Core Mathematics </a:t>
            </a:r>
          </a:p>
        </p:txBody>
      </p:sp>
      <p:grpSp>
        <p:nvGrpSpPr>
          <p:cNvPr id="92163" name="Group 5"/>
          <p:cNvGrpSpPr>
            <a:grpSpLocks/>
          </p:cNvGrpSpPr>
          <p:nvPr/>
        </p:nvGrpSpPr>
        <p:grpSpPr bwMode="auto">
          <a:xfrm>
            <a:off x="7924800" y="0"/>
            <a:ext cx="1219200" cy="1047750"/>
            <a:chOff x="7086600" y="1009018"/>
            <a:chExt cx="1219200" cy="1048382"/>
          </a:xfrm>
        </p:grpSpPr>
        <p:pic>
          <p:nvPicPr>
            <p:cNvPr id="92165"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92166"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457200"/>
            <a:ext cx="8153400" cy="1143000"/>
          </a:xfrm>
          <a:prstGeom prst="rect">
            <a:avLst/>
          </a:prstGeom>
        </p:spPr>
        <p:txBody>
          <a:bodyPr/>
          <a:lstStyle/>
          <a:p>
            <a:pPr algn="ctr">
              <a:defRPr/>
            </a:pPr>
            <a:r>
              <a:rPr lang="en-US" sz="5400">
                <a:solidFill>
                  <a:srgbClr val="004F8A"/>
                </a:solidFill>
                <a:effectLst>
                  <a:outerShdw blurRad="38100" dist="38100" dir="2700000" algn="tl">
                    <a:srgbClr val="C0C0C0"/>
                  </a:outerShdw>
                </a:effectLst>
              </a:rPr>
              <a:t>Success Criteria</a:t>
            </a:r>
          </a:p>
        </p:txBody>
      </p:sp>
      <p:sp>
        <p:nvSpPr>
          <p:cNvPr id="94210" name="Content Placeholder 2"/>
          <p:cNvSpPr txBox="1">
            <a:spLocks/>
          </p:cNvSpPr>
          <p:nvPr/>
        </p:nvSpPr>
        <p:spPr bwMode="auto">
          <a:xfrm>
            <a:off x="320675" y="1700213"/>
            <a:ext cx="8526463" cy="4852987"/>
          </a:xfrm>
          <a:prstGeom prst="rect">
            <a:avLst/>
          </a:prstGeom>
          <a:noFill/>
          <a:ln w="9525">
            <a:noFill/>
            <a:miter lim="800000"/>
            <a:headEnd/>
            <a:tailEnd/>
          </a:ln>
        </p:spPr>
        <p:txBody>
          <a:bodyPr/>
          <a:lstStyle/>
          <a:p>
            <a:pPr marL="514350" indent="-514350" fontAlgn="auto">
              <a:spcBef>
                <a:spcPct val="20000"/>
              </a:spcBef>
              <a:spcAft>
                <a:spcPts val="0"/>
              </a:spcAft>
              <a:buClr>
                <a:srgbClr val="004F8A"/>
              </a:buClr>
              <a:buSzPct val="95000"/>
              <a:defRPr/>
            </a:pPr>
            <a:r>
              <a:rPr lang="en-US" dirty="0" smtClean="0"/>
              <a:t>1. I can describe  6 of the standards for mathematical practice. </a:t>
            </a:r>
          </a:p>
          <a:p>
            <a:pPr marL="514350" indent="-514350" fontAlgn="auto">
              <a:spcBef>
                <a:spcPct val="20000"/>
              </a:spcBef>
              <a:spcAft>
                <a:spcPts val="0"/>
              </a:spcAft>
              <a:buClr>
                <a:srgbClr val="004F8A"/>
              </a:buClr>
              <a:buSzPct val="95000"/>
              <a:defRPr/>
            </a:pPr>
            <a:r>
              <a:rPr lang="en-US" dirty="0" smtClean="0"/>
              <a:t>2. I can connect the critical areas for my grade level to the specific standards at my grade level. </a:t>
            </a:r>
          </a:p>
          <a:p>
            <a:pPr marL="514350" indent="-514350" fontAlgn="auto">
              <a:spcBef>
                <a:spcPct val="20000"/>
              </a:spcBef>
              <a:spcAft>
                <a:spcPts val="0"/>
              </a:spcAft>
              <a:buClr>
                <a:srgbClr val="004F8A"/>
              </a:buClr>
              <a:buSzPct val="95000"/>
              <a:defRPr/>
            </a:pPr>
            <a:r>
              <a:rPr lang="en-US" dirty="0" smtClean="0"/>
              <a:t>3. I can explain the big ideas of content within the domains/conceptual categories at my grade level.</a:t>
            </a:r>
          </a:p>
          <a:p>
            <a:pPr marL="514350" indent="-514350" fontAlgn="auto">
              <a:spcBef>
                <a:spcPct val="20000"/>
              </a:spcBef>
              <a:spcAft>
                <a:spcPts val="0"/>
              </a:spcAft>
              <a:buClr>
                <a:srgbClr val="004F8A"/>
              </a:buClr>
              <a:buSzPct val="95000"/>
              <a:defRPr/>
            </a:pPr>
            <a:r>
              <a:rPr lang="en-US" dirty="0" smtClean="0"/>
              <a:t>4. I can describe “mathematical understanding” by explaining how teacher questioning supports it.</a:t>
            </a:r>
          </a:p>
          <a:p>
            <a:pPr marL="514350" indent="-514350" fontAlgn="auto">
              <a:spcBef>
                <a:spcPct val="20000"/>
              </a:spcBef>
              <a:spcAft>
                <a:spcPts val="0"/>
              </a:spcAft>
              <a:buClr>
                <a:srgbClr val="004F8A"/>
              </a:buClr>
              <a:buSzPct val="95000"/>
              <a:defRPr/>
            </a:pPr>
            <a:r>
              <a:rPr lang="en-US" dirty="0" smtClean="0"/>
              <a:t>5. I can describe how Iowa Core Mathematics provides a structure to change teaching and learning.</a:t>
            </a:r>
          </a:p>
          <a:p>
            <a:pPr marL="514350" indent="-514350" fontAlgn="auto">
              <a:spcBef>
                <a:spcPct val="20000"/>
              </a:spcBef>
              <a:spcAft>
                <a:spcPts val="0"/>
              </a:spcAft>
              <a:buClr>
                <a:srgbClr val="004F8A"/>
              </a:buClr>
              <a:buSzPct val="95000"/>
              <a:buFont typeface="+mj-lt"/>
              <a:buAutoNum type="arabicPeriod"/>
              <a:defRPr/>
            </a:pPr>
            <a:endParaRPr lang="en-US" sz="2800" dirty="0" smtClean="0"/>
          </a:p>
        </p:txBody>
      </p:sp>
      <p:grpSp>
        <p:nvGrpSpPr>
          <p:cNvPr id="94211" name="Group 5"/>
          <p:cNvGrpSpPr>
            <a:grpSpLocks/>
          </p:cNvGrpSpPr>
          <p:nvPr/>
        </p:nvGrpSpPr>
        <p:grpSpPr bwMode="auto">
          <a:xfrm>
            <a:off x="7924800" y="0"/>
            <a:ext cx="1219200" cy="1047750"/>
            <a:chOff x="7086600" y="1009018"/>
            <a:chExt cx="1219200" cy="1048382"/>
          </a:xfrm>
        </p:grpSpPr>
        <p:pic>
          <p:nvPicPr>
            <p:cNvPr id="94213"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94214"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686800" cy="1143000"/>
          </a:xfrm>
        </p:spPr>
        <p:txBody>
          <a:bodyPr>
            <a:normAutofit fontScale="90000"/>
          </a:bodyPr>
          <a:lstStyle/>
          <a:p>
            <a:r>
              <a:rPr lang="en-US" dirty="0" smtClean="0"/>
              <a:t>Give us feedback about your learning</a:t>
            </a:r>
            <a:endParaRPr lang="en-US" dirty="0"/>
          </a:p>
        </p:txBody>
      </p:sp>
      <p:graphicFrame>
        <p:nvGraphicFramePr>
          <p:cNvPr id="5" name="Content Placeholder 4"/>
          <p:cNvGraphicFramePr>
            <a:graphicFrameLocks noGrp="1"/>
          </p:cNvGraphicFramePr>
          <p:nvPr>
            <p:ph idx="1"/>
          </p:nvPr>
        </p:nvGraphicFramePr>
        <p:xfrm>
          <a:off x="457200" y="2057400"/>
          <a:ext cx="8229600" cy="356616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US" dirty="0" smtClean="0"/>
                    </a:p>
                    <a:p>
                      <a:r>
                        <a:rPr lang="en-US" dirty="0" smtClean="0"/>
                        <a:t>3 Things</a:t>
                      </a:r>
                      <a:r>
                        <a:rPr lang="en-US" baseline="0" dirty="0" smtClean="0"/>
                        <a:t> you learned today</a:t>
                      </a:r>
                    </a:p>
                    <a:p>
                      <a:endParaRPr lang="en-US" baseline="0" dirty="0" smtClean="0"/>
                    </a:p>
                    <a:p>
                      <a:endParaRPr lang="en-US" dirty="0"/>
                    </a:p>
                  </a:txBody>
                  <a:tcPr/>
                </a:tc>
                <a:tc>
                  <a:txBody>
                    <a:bodyPr/>
                    <a:lstStyle/>
                    <a:p>
                      <a:endParaRPr lang="en-US"/>
                    </a:p>
                  </a:txBody>
                  <a:tcPr/>
                </a:tc>
              </a:tr>
              <a:tr h="370840">
                <a:tc>
                  <a:txBody>
                    <a:bodyPr/>
                    <a:lstStyle/>
                    <a:p>
                      <a:endParaRPr lang="en-US" dirty="0" smtClean="0"/>
                    </a:p>
                    <a:p>
                      <a:r>
                        <a:rPr lang="en-US" dirty="0" smtClean="0"/>
                        <a:t>2 Things you will use</a:t>
                      </a:r>
                    </a:p>
                    <a:p>
                      <a:endParaRPr lang="en-US" dirty="0" smtClean="0"/>
                    </a:p>
                    <a:p>
                      <a:endParaRPr lang="en-US" dirty="0"/>
                    </a:p>
                  </a:txBody>
                  <a:tcPr/>
                </a:tc>
                <a:tc>
                  <a:txBody>
                    <a:bodyPr/>
                    <a:lstStyle/>
                    <a:p>
                      <a:endParaRPr lang="en-US"/>
                    </a:p>
                  </a:txBody>
                  <a:tcPr/>
                </a:tc>
              </a:tr>
              <a:tr h="370840">
                <a:tc>
                  <a:txBody>
                    <a:bodyPr/>
                    <a:lstStyle/>
                    <a:p>
                      <a:endParaRPr lang="en-US" dirty="0" smtClean="0"/>
                    </a:p>
                    <a:p>
                      <a:r>
                        <a:rPr lang="en-US" dirty="0" smtClean="0"/>
                        <a:t>1 Question you still have</a:t>
                      </a:r>
                    </a:p>
                    <a:p>
                      <a:endParaRPr lang="en-US" dirty="0" smtClean="0"/>
                    </a:p>
                    <a:p>
                      <a:endParaRPr lang="en-US" dirty="0"/>
                    </a:p>
                  </a:txBody>
                  <a:tcPr/>
                </a:tc>
                <a:tc>
                  <a:txBody>
                    <a:bodyPr/>
                    <a:lstStyle/>
                    <a:p>
                      <a:endParaRPr lang="en-US" dirty="0"/>
                    </a:p>
                  </a:txBody>
                  <a:tcPr/>
                </a:tc>
              </a:tr>
            </a:tbl>
          </a:graphicData>
        </a:graphic>
      </p:graphicFrame>
      <p:grpSp>
        <p:nvGrpSpPr>
          <p:cNvPr id="6"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9485AAB-DDEE-4376-A1EB-344D1AE05B46}" type="slidenum">
              <a:rPr lang="en-US" smtClean="0"/>
              <a:pPr>
                <a:defRPr/>
              </a:pPr>
              <a:t>47</a:t>
            </a:fld>
            <a:endParaRPr lang="en-US" dirty="0"/>
          </a:p>
        </p:txBody>
      </p:sp>
      <p:sp>
        <p:nvSpPr>
          <p:cNvPr id="3" name="Title 7"/>
          <p:cNvSpPr txBox="1">
            <a:spLocks/>
          </p:cNvSpPr>
          <p:nvPr/>
        </p:nvSpPr>
        <p:spPr>
          <a:xfrm>
            <a:off x="228600" y="228600"/>
            <a:ext cx="7772400" cy="1905000"/>
          </a:xfrm>
          <a:prstGeom prst="rect">
            <a:avLst/>
          </a:prstGeom>
        </p:spPr>
        <p:txBody>
          <a:bodyPr vert="horz" lIns="45720" rIns="45720" bIns="4572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tx2"/>
                </a:solidFill>
                <a:effectLst/>
                <a:uLnTx/>
                <a:uFillTx/>
                <a:latin typeface="Constantia" pitchFamily="18" charset="0"/>
                <a:ea typeface="+mj-ea"/>
                <a:cs typeface="+mj-cs"/>
              </a:rPr>
              <a:t>What are the actions I need to take to improve my implementation of the Iowa Core?</a:t>
            </a:r>
            <a:endParaRPr kumimoji="0" lang="en-US" sz="3600" b="1" i="0" u="none" strike="noStrike" kern="1200" cap="none" spc="0" normalizeH="0" baseline="0" noProof="0" smtClean="0">
              <a:ln>
                <a:noFill/>
              </a:ln>
              <a:solidFill>
                <a:schemeClr val="tx2"/>
              </a:solidFill>
              <a:effectLst/>
              <a:uLnTx/>
              <a:uFillTx/>
              <a:latin typeface="+mj-lt"/>
              <a:ea typeface="+mj-ea"/>
              <a:cs typeface="+mj-cs"/>
            </a:endParaRPr>
          </a:p>
        </p:txBody>
      </p:sp>
      <p:sp>
        <p:nvSpPr>
          <p:cNvPr id="4" name="Text Placeholder 9"/>
          <p:cNvSpPr txBox="1">
            <a:spLocks/>
          </p:cNvSpPr>
          <p:nvPr/>
        </p:nvSpPr>
        <p:spPr>
          <a:xfrm>
            <a:off x="228600" y="2362200"/>
            <a:ext cx="3581400" cy="4267200"/>
          </a:xfrm>
          <a:prstGeom prst="rect">
            <a:avLst/>
          </a:prstGeom>
        </p:spPr>
        <p:txBody>
          <a:bodyPr vert="horz" lIns="64008" rIns="45720">
            <a:normAutofit/>
          </a:bodyPr>
          <a:lstStyle/>
          <a:p>
            <a:pPr marL="0" marR="0" lvl="0" indent="0" algn="l" defTabSz="914400" rtl="0" eaLnBrk="1" fontAlgn="auto" latinLnBrk="0" hangingPunct="1">
              <a:lnSpc>
                <a:spcPct val="100000"/>
              </a:lnSpc>
              <a:spcBef>
                <a:spcPts val="250"/>
              </a:spcBef>
              <a:spcAft>
                <a:spcPts val="0"/>
              </a:spcAft>
              <a:buClr>
                <a:schemeClr val="accent3"/>
              </a:buClr>
              <a:buSzPct val="95000"/>
              <a:buFont typeface="Wingdings"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Are there things you need to learn?</a:t>
            </a:r>
          </a:p>
          <a:p>
            <a:pPr marL="0" marR="0" lvl="0" indent="0" algn="l" defTabSz="914400" rtl="0" eaLnBrk="1" fontAlgn="auto" latinLnBrk="0" hangingPunct="1">
              <a:lnSpc>
                <a:spcPct val="100000"/>
              </a:lnSpc>
              <a:spcBef>
                <a:spcPts val="250"/>
              </a:spcBef>
              <a:spcAft>
                <a:spcPts val="0"/>
              </a:spcAft>
              <a:buClr>
                <a:schemeClr val="accent3"/>
              </a:buClr>
              <a:buSzPct val="95000"/>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250"/>
              </a:spcBef>
              <a:spcAft>
                <a:spcPts val="0"/>
              </a:spcAft>
              <a:buClr>
                <a:schemeClr val="accent3"/>
              </a:buClr>
              <a:buSzPct val="95000"/>
              <a:buFont typeface="Wingdings"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Are there things you need to ask for others to be a part of? </a:t>
            </a:r>
          </a:p>
          <a:p>
            <a:pPr marL="0" marR="0" lvl="0" indent="0" algn="l" defTabSz="914400" rtl="0" eaLnBrk="1" fontAlgn="auto" latinLnBrk="0" hangingPunct="1">
              <a:lnSpc>
                <a:spcPct val="100000"/>
              </a:lnSpc>
              <a:spcBef>
                <a:spcPts val="250"/>
              </a:spcBef>
              <a:spcAft>
                <a:spcPts val="0"/>
              </a:spcAft>
              <a:buClr>
                <a:schemeClr val="accent3"/>
              </a:buClr>
              <a:buSzPct val="95000"/>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250"/>
              </a:spcBef>
              <a:spcAft>
                <a:spcPts val="0"/>
              </a:spcAft>
              <a:buClr>
                <a:schemeClr val="accent3"/>
              </a:buClr>
              <a:buSzPct val="95000"/>
              <a:buFont typeface="Wingdings"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Are there resources you need to find?</a:t>
            </a:r>
          </a:p>
        </p:txBody>
      </p:sp>
      <p:pic>
        <p:nvPicPr>
          <p:cNvPr id="5" name="Picture Placeholder 10" descr="wrap_up.png"/>
          <p:cNvPicPr>
            <a:picLocks noChangeAspect="1"/>
          </p:cNvPicPr>
          <p:nvPr/>
        </p:nvPicPr>
        <p:blipFill>
          <a:blip r:embed="rId2" cstate="print"/>
          <a:srcRect l="21889" r="21889"/>
          <a:stretch>
            <a:fillRect/>
          </a:stretch>
        </p:blipFill>
        <p:spPr>
          <a:xfrm rot="420000">
            <a:off x="4114800" y="2286000"/>
            <a:ext cx="4618038" cy="3932238"/>
          </a:xfrm>
          <a:prstGeom prst="rect">
            <a:avLst/>
          </a:prstGeom>
          <a:solidFill>
            <a:schemeClr val="bg2"/>
          </a:solidFill>
          <a:ln w="3000" cap="rnd">
            <a:solidFill>
              <a:srgbClr val="C0C0C0"/>
            </a:solidFill>
            <a:round/>
          </a:ln>
        </p:spPr>
      </p:pic>
      <p:sp>
        <p:nvSpPr>
          <p:cNvPr id="6" name="Footer Placeholder 3"/>
          <p:cNvSpPr txBox="1">
            <a:spLocks noGrp="1"/>
          </p:cNvSpPr>
          <p:nvPr/>
        </p:nvSpPr>
        <p:spPr>
          <a:xfrm>
            <a:off x="2667000" y="6356350"/>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grpSp>
        <p:nvGrpSpPr>
          <p:cNvPr id="8" name="Group 5"/>
          <p:cNvGrpSpPr>
            <a:grpSpLocks/>
          </p:cNvGrpSpPr>
          <p:nvPr/>
        </p:nvGrpSpPr>
        <p:grpSpPr bwMode="auto">
          <a:xfrm>
            <a:off x="7924800" y="0"/>
            <a:ext cx="1219200" cy="1047750"/>
            <a:chOff x="7086600" y="1009018"/>
            <a:chExt cx="1219200" cy="1048382"/>
          </a:xfrm>
        </p:grpSpPr>
        <p:pic>
          <p:nvPicPr>
            <p:cNvPr id="9"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0"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latin typeface="Arial" charset="0"/>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Survey</a:t>
            </a:r>
            <a:endParaRPr lang="en-US" dirty="0"/>
          </a:p>
        </p:txBody>
      </p:sp>
      <p:sp>
        <p:nvSpPr>
          <p:cNvPr id="3" name="Content Placeholder 2"/>
          <p:cNvSpPr>
            <a:spLocks noGrp="1"/>
          </p:cNvSpPr>
          <p:nvPr>
            <p:ph idx="1"/>
          </p:nvPr>
        </p:nvSpPr>
        <p:spPr>
          <a:xfrm>
            <a:off x="304800" y="1935480"/>
            <a:ext cx="3733800" cy="4389120"/>
          </a:xfrm>
        </p:spPr>
        <p:txBody>
          <a:bodyPr/>
          <a:lstStyle/>
          <a:p>
            <a:pPr>
              <a:buNone/>
            </a:pPr>
            <a:endParaRPr lang="en-US" u="sng" dirty="0" smtClean="0">
              <a:hlinkClick r:id="rId2"/>
            </a:endParaRPr>
          </a:p>
          <a:p>
            <a:pPr>
              <a:buNone/>
            </a:pPr>
            <a:endParaRPr lang="en-US" u="sng" dirty="0" smtClean="0">
              <a:hlinkClick r:id="rId2"/>
            </a:endParaRPr>
          </a:p>
          <a:p>
            <a:pPr>
              <a:buNone/>
            </a:pPr>
            <a:endParaRPr lang="en-US" u="sng" dirty="0" smtClean="0">
              <a:hlinkClick r:id="rId2"/>
            </a:endParaRPr>
          </a:p>
          <a:p>
            <a:pPr>
              <a:buNone/>
            </a:pPr>
            <a:r>
              <a:rPr lang="en-US" dirty="0" smtClean="0"/>
              <a:t/>
            </a:r>
            <a:br>
              <a:rPr lang="en-US" dirty="0" smtClean="0"/>
            </a:br>
            <a:endParaRPr lang="en-US" u="sng" dirty="0" smtClean="0">
              <a:hlinkClick r:id="rId2"/>
            </a:endParaRPr>
          </a:p>
        </p:txBody>
      </p:sp>
      <p:pic>
        <p:nvPicPr>
          <p:cNvPr id="7" name="Picture 6" descr="planning.BMP"/>
          <p:cNvPicPr>
            <a:picLocks noChangeAspect="1"/>
          </p:cNvPicPr>
          <p:nvPr/>
        </p:nvPicPr>
        <p:blipFill>
          <a:blip r:embed="rId3" cstate="print"/>
          <a:stretch>
            <a:fillRect/>
          </a:stretch>
        </p:blipFill>
        <p:spPr>
          <a:xfrm>
            <a:off x="4343400" y="1905000"/>
            <a:ext cx="4508516" cy="4662653"/>
          </a:xfrm>
          <a:prstGeom prst="rect">
            <a:avLst/>
          </a:prstGeom>
        </p:spPr>
      </p:pic>
      <p:grpSp>
        <p:nvGrpSpPr>
          <p:cNvPr id="6" name="Group 5"/>
          <p:cNvGrpSpPr>
            <a:grpSpLocks/>
          </p:cNvGrpSpPr>
          <p:nvPr/>
        </p:nvGrpSpPr>
        <p:grpSpPr bwMode="auto">
          <a:xfrm>
            <a:off x="8077200" y="0"/>
            <a:ext cx="1066800" cy="971550"/>
            <a:chOff x="7086600" y="1009018"/>
            <a:chExt cx="1219200" cy="1048382"/>
          </a:xfrm>
        </p:grpSpPr>
        <p:pic>
          <p:nvPicPr>
            <p:cNvPr id="8"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9"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
        <p:nvSpPr>
          <p:cNvPr id="10" name="TextBox 9"/>
          <p:cNvSpPr txBox="1"/>
          <p:nvPr/>
        </p:nvSpPr>
        <p:spPr>
          <a:xfrm>
            <a:off x="381000" y="2667000"/>
            <a:ext cx="3886200" cy="2308324"/>
          </a:xfrm>
          <a:prstGeom prst="rect">
            <a:avLst/>
          </a:prstGeom>
          <a:noFill/>
        </p:spPr>
        <p:txBody>
          <a:bodyPr wrap="square" rtlCol="0">
            <a:spAutoFit/>
          </a:bodyPr>
          <a:lstStyle/>
          <a:p>
            <a:r>
              <a:rPr lang="en-US" sz="4800" dirty="0" smtClean="0">
                <a:hlinkClick r:id="rId5"/>
              </a:rPr>
              <a:t>http://survey.aea.k12.ia.us/f/94656/ac2a/</a:t>
            </a:r>
            <a:endParaRPr lang="en-US" sz="4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a:xfrm>
            <a:off x="228600" y="381000"/>
            <a:ext cx="7162800" cy="990600"/>
          </a:xfrm>
        </p:spPr>
        <p:txBody>
          <a:bodyPr/>
          <a:lstStyle/>
          <a:p>
            <a:pPr>
              <a:defRPr/>
            </a:pPr>
            <a:r>
              <a:rPr lang="en-US" smtClean="0">
                <a:effectLst>
                  <a:outerShdw blurRad="38100" dist="38100" dir="2700000" algn="tl">
                    <a:srgbClr val="C0C0C0"/>
                  </a:outerShdw>
                </a:effectLst>
              </a:rPr>
              <a:t>See you soon…</a:t>
            </a:r>
          </a:p>
        </p:txBody>
      </p:sp>
      <p:sp>
        <p:nvSpPr>
          <p:cNvPr id="101379" name="Rectangle 3"/>
          <p:cNvSpPr>
            <a:spLocks noGrp="1"/>
          </p:cNvSpPr>
          <p:nvPr>
            <p:ph idx="1"/>
          </p:nvPr>
        </p:nvSpPr>
        <p:spPr>
          <a:xfrm>
            <a:off x="3429000" y="1676400"/>
            <a:ext cx="5334000" cy="4572000"/>
          </a:xfrm>
        </p:spPr>
        <p:txBody>
          <a:bodyPr/>
          <a:lstStyle/>
          <a:p>
            <a:pPr algn="ctr" eaLnBrk="1" hangingPunct="1">
              <a:buFont typeface="Wingdings 2" pitchFamily="18" charset="2"/>
              <a:buNone/>
              <a:defRPr/>
            </a:pPr>
            <a:r>
              <a:rPr lang="en-US" sz="4000" dirty="0" smtClean="0">
                <a:solidFill>
                  <a:srgbClr val="FF0000"/>
                </a:solidFill>
                <a:effectLst>
                  <a:outerShdw blurRad="38100" dist="38100" dir="2700000" algn="tl">
                    <a:srgbClr val="C0C0C0"/>
                  </a:outerShdw>
                </a:effectLst>
              </a:rPr>
              <a:t>Thanks so much for your participation!</a:t>
            </a:r>
          </a:p>
          <a:p>
            <a:pPr algn="ctr" eaLnBrk="1" hangingPunct="1">
              <a:buFont typeface="Wingdings 2" pitchFamily="18" charset="2"/>
              <a:buNone/>
              <a:defRPr/>
            </a:pPr>
            <a:endParaRPr lang="en-US" sz="3600" dirty="0" smtClean="0">
              <a:solidFill>
                <a:srgbClr val="800080"/>
              </a:solidFill>
              <a:effectLst>
                <a:outerShdw blurRad="38100" dist="38100" dir="2700000" algn="tl">
                  <a:srgbClr val="C0C0C0"/>
                </a:outerShdw>
              </a:effectLst>
            </a:endParaRPr>
          </a:p>
          <a:p>
            <a:pPr algn="ctr" eaLnBrk="1" hangingPunct="1">
              <a:buFont typeface="Wingdings 2" pitchFamily="18" charset="2"/>
              <a:buNone/>
              <a:defRPr/>
            </a:pPr>
            <a:r>
              <a:rPr lang="en-US" sz="3600" dirty="0" smtClean="0">
                <a:solidFill>
                  <a:srgbClr val="800080"/>
                </a:solidFill>
                <a:effectLst>
                  <a:outerShdw blurRad="38100" dist="38100" dir="2700000" algn="tl">
                    <a:srgbClr val="C0C0C0"/>
                  </a:outerShdw>
                </a:effectLst>
              </a:rPr>
              <a:t>Bring your journal and your copy of the Iowa Core Mathematics  next time!</a:t>
            </a:r>
          </a:p>
        </p:txBody>
      </p:sp>
      <p:grpSp>
        <p:nvGrpSpPr>
          <p:cNvPr id="98307" name="Group 5"/>
          <p:cNvGrpSpPr>
            <a:grpSpLocks/>
          </p:cNvGrpSpPr>
          <p:nvPr/>
        </p:nvGrpSpPr>
        <p:grpSpPr bwMode="auto">
          <a:xfrm>
            <a:off x="7924800" y="0"/>
            <a:ext cx="1219200" cy="1047750"/>
            <a:chOff x="7086600" y="1009018"/>
            <a:chExt cx="1219200" cy="1048382"/>
          </a:xfrm>
        </p:grpSpPr>
        <p:pic>
          <p:nvPicPr>
            <p:cNvPr id="98310"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98311"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latin typeface="Arial" charset="0"/>
              </a:endParaRPr>
            </a:p>
          </p:txBody>
        </p:sp>
      </p:grpSp>
      <p:pic>
        <p:nvPicPr>
          <p:cNvPr id="98309" name="Picture 8"/>
          <p:cNvPicPr>
            <a:picLocks noChangeAspect="1" noChangeArrowheads="1"/>
          </p:cNvPicPr>
          <p:nvPr/>
        </p:nvPicPr>
        <p:blipFill>
          <a:blip r:embed="rId4" cstate="print"/>
          <a:srcRect/>
          <a:stretch>
            <a:fillRect/>
          </a:stretch>
        </p:blipFill>
        <p:spPr bwMode="auto">
          <a:xfrm>
            <a:off x="228600" y="1600200"/>
            <a:ext cx="3357563"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81000" y="381000"/>
            <a:ext cx="6858000" cy="1143000"/>
          </a:xfrm>
          <a:prstGeom prst="rect">
            <a:avLst/>
          </a:prstGeom>
        </p:spPr>
        <p:txBody>
          <a:bodyPr vert="horz" lIns="0" rIns="0" bIns="0" anchor="b">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Think About</a:t>
            </a:r>
            <a:r>
              <a:rPr kumimoji="0" lang="en-US" sz="6000" b="0" i="0" u="none" strike="noStrike" kern="1200" cap="none" spc="0" normalizeH="0" noProof="0" dirty="0" smtClean="0">
                <a:ln>
                  <a:noFill/>
                </a:ln>
                <a:solidFill>
                  <a:schemeClr val="tx2"/>
                </a:solidFill>
                <a:effectLst>
                  <a:outerShdw blurRad="38100" dist="38100" dir="2700000" algn="tl">
                    <a:srgbClr val="C0C0C0"/>
                  </a:outerShdw>
                </a:effectLst>
                <a:uLnTx/>
                <a:uFillTx/>
                <a:latin typeface="+mj-lt"/>
                <a:ea typeface="+mj-ea"/>
                <a:cs typeface="+mj-cs"/>
              </a:rPr>
              <a:t> Our Last Session</a:t>
            </a:r>
            <a:endParaRPr kumimoji="0" lang="en-US" sz="6000" b="0" i="0"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pic>
        <p:nvPicPr>
          <p:cNvPr id="9" name="Picture 8" descr="wordle_1.png"/>
          <p:cNvPicPr>
            <a:picLocks noChangeAspect="1"/>
          </p:cNvPicPr>
          <p:nvPr/>
        </p:nvPicPr>
        <p:blipFill>
          <a:blip r:embed="rId3" cstate="print"/>
          <a:stretch>
            <a:fillRect/>
          </a:stretch>
        </p:blipFill>
        <p:spPr>
          <a:xfrm>
            <a:off x="0" y="1447800"/>
            <a:ext cx="8797395" cy="4735242"/>
          </a:xfrm>
          <a:prstGeom prst="rect">
            <a:avLst/>
          </a:prstGeom>
        </p:spPr>
      </p:pic>
      <p:grpSp>
        <p:nvGrpSpPr>
          <p:cNvPr id="10" name="Group 5"/>
          <p:cNvGrpSpPr>
            <a:grpSpLocks/>
          </p:cNvGrpSpPr>
          <p:nvPr/>
        </p:nvGrpSpPr>
        <p:grpSpPr bwMode="auto">
          <a:xfrm>
            <a:off x="8077200" y="19050"/>
            <a:ext cx="1066800" cy="971550"/>
            <a:chOff x="7086600" y="1009018"/>
            <a:chExt cx="1219200" cy="1048382"/>
          </a:xfrm>
        </p:grpSpPr>
        <p:pic>
          <p:nvPicPr>
            <p:cNvPr id="11"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journal.jpg"/>
          <p:cNvPicPr>
            <a:picLocks noChangeAspect="1"/>
          </p:cNvPicPr>
          <p:nvPr/>
        </p:nvPicPr>
        <p:blipFill>
          <a:blip r:embed="rId3" cstate="print"/>
          <a:srcRect/>
          <a:stretch>
            <a:fillRect/>
          </a:stretch>
        </p:blipFill>
        <p:spPr bwMode="auto">
          <a:xfrm>
            <a:off x="6096000" y="3657600"/>
            <a:ext cx="2590800" cy="1908175"/>
          </a:xfrm>
          <a:prstGeom prst="rect">
            <a:avLst/>
          </a:prstGeom>
          <a:noFill/>
          <a:ln w="9525">
            <a:noFill/>
            <a:miter lim="800000"/>
            <a:headEnd/>
            <a:tailEnd/>
          </a:ln>
        </p:spPr>
      </p:pic>
      <p:sp>
        <p:nvSpPr>
          <p:cNvPr id="5" name="Title 3"/>
          <p:cNvSpPr txBox="1">
            <a:spLocks/>
          </p:cNvSpPr>
          <p:nvPr/>
        </p:nvSpPr>
        <p:spPr>
          <a:xfrm>
            <a:off x="381000" y="3810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What have we done so far?</a:t>
            </a:r>
          </a:p>
        </p:txBody>
      </p:sp>
      <p:sp>
        <p:nvSpPr>
          <p:cNvPr id="6" name="Content Placeholder 4"/>
          <p:cNvSpPr txBox="1">
            <a:spLocks/>
          </p:cNvSpPr>
          <p:nvPr/>
        </p:nvSpPr>
        <p:spPr>
          <a:xfrm>
            <a:off x="304800" y="1920875"/>
            <a:ext cx="5638800" cy="4708525"/>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First Turn, Last Turn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Read your journal entries from the last meeting</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One person in the group reads one big idea from his/her journal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In round-robin fashion, everyone can comment on that idea, with the originator having the last turn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Repeat around the table</a:t>
            </a:r>
          </a:p>
        </p:txBody>
      </p:sp>
      <p:grpSp>
        <p:nvGrpSpPr>
          <p:cNvPr id="10" name="Group 5"/>
          <p:cNvGrpSpPr>
            <a:grpSpLocks/>
          </p:cNvGrpSpPr>
          <p:nvPr/>
        </p:nvGrpSpPr>
        <p:grpSpPr bwMode="auto">
          <a:xfrm>
            <a:off x="7924800" y="0"/>
            <a:ext cx="1219200" cy="1047750"/>
            <a:chOff x="7086600" y="1009018"/>
            <a:chExt cx="1219200" cy="1048382"/>
          </a:xfrm>
        </p:grpSpPr>
        <p:pic>
          <p:nvPicPr>
            <p:cNvPr id="11"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p>
          </p:txBody>
        </p:sp>
      </p:grpSp>
      <p:sp>
        <p:nvSpPr>
          <p:cNvPr id="14" name="Oval 13"/>
          <p:cNvSpPr/>
          <p:nvPr/>
        </p:nvSpPr>
        <p:spPr>
          <a:xfrm>
            <a:off x="5867400" y="3429000"/>
            <a:ext cx="3048000" cy="2438400"/>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629400" y="3276600"/>
            <a:ext cx="152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1536058">
            <a:off x="7638873" y="3420434"/>
            <a:ext cx="533400" cy="234966"/>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685800"/>
            <a:ext cx="8686800" cy="1905000"/>
          </a:xfrm>
          <a:prstGeom prst="rect">
            <a:avLst/>
          </a:prstGeom>
        </p:spPr>
        <p:txBody>
          <a:bodyPr/>
          <a:lstStyle/>
          <a:p>
            <a:pPr algn="ctr">
              <a:defRPr/>
            </a:pPr>
            <a:r>
              <a:rPr lang="en-US" sz="4000">
                <a:solidFill>
                  <a:srgbClr val="004F8A"/>
                </a:solidFill>
                <a:effectLst>
                  <a:outerShdw blurRad="38100" dist="38100" dir="2700000" algn="tl">
                    <a:srgbClr val="C0C0C0"/>
                  </a:outerShdw>
                </a:effectLst>
              </a:rPr>
              <a:t>Learning Goals for </a:t>
            </a:r>
          </a:p>
          <a:p>
            <a:pPr algn="ctr">
              <a:defRPr/>
            </a:pPr>
            <a:r>
              <a:rPr lang="en-US" sz="4000">
                <a:solidFill>
                  <a:srgbClr val="004F8A"/>
                </a:solidFill>
                <a:effectLst>
                  <a:outerShdw blurRad="38100" dist="38100" dir="2700000" algn="tl">
                    <a:srgbClr val="C0C0C0"/>
                  </a:outerShdw>
                </a:effectLst>
              </a:rPr>
              <a:t>“Deeper Investigations” Professional Development</a:t>
            </a:r>
          </a:p>
        </p:txBody>
      </p:sp>
      <p:sp>
        <p:nvSpPr>
          <p:cNvPr id="30722" name="Content Placeholder 2"/>
          <p:cNvSpPr txBox="1">
            <a:spLocks/>
          </p:cNvSpPr>
          <p:nvPr/>
        </p:nvSpPr>
        <p:spPr bwMode="auto">
          <a:xfrm>
            <a:off x="457200" y="2819400"/>
            <a:ext cx="8153400" cy="3657600"/>
          </a:xfrm>
          <a:prstGeom prst="rect">
            <a:avLst/>
          </a:prstGeom>
          <a:noFill/>
          <a:ln w="9525">
            <a:noFill/>
            <a:miter lim="800000"/>
            <a:headEnd/>
            <a:tailEnd/>
          </a:ln>
        </p:spPr>
        <p:txBody>
          <a:bodyPr/>
          <a:lstStyle/>
          <a:p>
            <a:pPr>
              <a:spcBef>
                <a:spcPct val="20000"/>
              </a:spcBef>
              <a:buClr>
                <a:srgbClr val="004F8A"/>
              </a:buClr>
              <a:buSzPct val="95000"/>
              <a:buFont typeface="Arial" pitchFamily="34" charset="0"/>
              <a:buChar char="•"/>
            </a:pPr>
            <a:r>
              <a:rPr lang="en-US" sz="3200" dirty="0" smtClean="0"/>
              <a:t>Understand that the structures of the Iowa Core Mathematics are meant to support focus and coherence</a:t>
            </a:r>
          </a:p>
          <a:p>
            <a:pPr>
              <a:spcBef>
                <a:spcPct val="20000"/>
              </a:spcBef>
              <a:buClr>
                <a:srgbClr val="004F8A"/>
              </a:buClr>
              <a:buSzPct val="95000"/>
              <a:buFont typeface="Arial" pitchFamily="34" charset="0"/>
              <a:buChar char="•"/>
            </a:pPr>
            <a:r>
              <a:rPr lang="en-US" sz="3200" dirty="0" smtClean="0"/>
              <a:t>Understand that fluency, deep understanding, application and dual intensity support rigor</a:t>
            </a:r>
          </a:p>
          <a:p>
            <a:pPr>
              <a:spcBef>
                <a:spcPct val="20000"/>
              </a:spcBef>
              <a:buClr>
                <a:srgbClr val="004F8A"/>
              </a:buClr>
              <a:buSzPct val="95000"/>
              <a:buFont typeface="Arial" pitchFamily="34" charset="0"/>
              <a:buChar char="•"/>
            </a:pPr>
            <a:r>
              <a:rPr lang="en-US" sz="3200" dirty="0" smtClean="0"/>
              <a:t>Understand how to investigate the Iowa Core Mathematics </a:t>
            </a:r>
          </a:p>
          <a:p>
            <a:pPr>
              <a:spcBef>
                <a:spcPct val="20000"/>
              </a:spcBef>
              <a:buClr>
                <a:srgbClr val="004F8A"/>
              </a:buClr>
              <a:buSzPct val="95000"/>
            </a:pPr>
            <a:endParaRPr lang="en-US" sz="3600" dirty="0"/>
          </a:p>
        </p:txBody>
      </p:sp>
      <p:sp>
        <p:nvSpPr>
          <p:cNvPr id="30724" name="Text Box 8"/>
          <p:cNvSpPr txBox="1">
            <a:spLocks noChangeArrowheads="1"/>
          </p:cNvSpPr>
          <p:nvPr/>
        </p:nvSpPr>
        <p:spPr bwMode="auto">
          <a:xfrm>
            <a:off x="8382000" y="533400"/>
            <a:ext cx="609600" cy="336550"/>
          </a:xfrm>
          <a:prstGeom prst="rect">
            <a:avLst/>
          </a:prstGeom>
          <a:noFill/>
          <a:ln w="9525">
            <a:noFill/>
            <a:miter lim="800000"/>
            <a:headEnd/>
            <a:tailEnd/>
          </a:ln>
        </p:spPr>
        <p:txBody>
          <a:bodyPr>
            <a:spAutoFit/>
          </a:bodyPr>
          <a:lstStyle/>
          <a:p>
            <a:r>
              <a:rPr lang="en-US" sz="1600"/>
              <a:t>OMJ</a:t>
            </a:r>
          </a:p>
        </p:txBody>
      </p:sp>
      <p:grpSp>
        <p:nvGrpSpPr>
          <p:cNvPr id="9" name="Group 5"/>
          <p:cNvGrpSpPr>
            <a:grpSpLocks/>
          </p:cNvGrpSpPr>
          <p:nvPr/>
        </p:nvGrpSpPr>
        <p:grpSpPr bwMode="auto">
          <a:xfrm>
            <a:off x="8077200" y="0"/>
            <a:ext cx="1066800" cy="971550"/>
            <a:chOff x="7086600" y="1009018"/>
            <a:chExt cx="1219200" cy="1048382"/>
          </a:xfrm>
        </p:grpSpPr>
        <p:pic>
          <p:nvPicPr>
            <p:cNvPr id="10"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457200"/>
            <a:ext cx="8153400" cy="1143000"/>
          </a:xfrm>
          <a:prstGeom prst="rect">
            <a:avLst/>
          </a:prstGeom>
        </p:spPr>
        <p:txBody>
          <a:bodyPr/>
          <a:lstStyle/>
          <a:p>
            <a:pPr algn="ctr">
              <a:defRPr/>
            </a:pPr>
            <a:r>
              <a:rPr lang="en-US" sz="5400">
                <a:solidFill>
                  <a:srgbClr val="004F8A"/>
                </a:solidFill>
                <a:effectLst>
                  <a:outerShdw blurRad="38100" dist="38100" dir="2700000" algn="tl">
                    <a:srgbClr val="C0C0C0"/>
                  </a:outerShdw>
                </a:effectLst>
              </a:rPr>
              <a:t>Success Criteria</a:t>
            </a:r>
          </a:p>
        </p:txBody>
      </p:sp>
      <p:sp>
        <p:nvSpPr>
          <p:cNvPr id="32770" name="Content Placeholder 2"/>
          <p:cNvSpPr txBox="1">
            <a:spLocks/>
          </p:cNvSpPr>
          <p:nvPr/>
        </p:nvSpPr>
        <p:spPr bwMode="auto">
          <a:xfrm>
            <a:off x="320675" y="1700213"/>
            <a:ext cx="8526463" cy="4776787"/>
          </a:xfrm>
          <a:prstGeom prst="rect">
            <a:avLst/>
          </a:prstGeom>
          <a:noFill/>
          <a:ln w="9525">
            <a:noFill/>
            <a:miter lim="800000"/>
            <a:headEnd/>
            <a:tailEnd/>
          </a:ln>
        </p:spPr>
        <p:txBody>
          <a:bodyPr/>
          <a:lstStyle/>
          <a:p>
            <a:pPr marL="514350" indent="-514350" fontAlgn="auto">
              <a:spcBef>
                <a:spcPct val="20000"/>
              </a:spcBef>
              <a:spcAft>
                <a:spcPts val="0"/>
              </a:spcAft>
              <a:buClr>
                <a:srgbClr val="004F8A"/>
              </a:buClr>
              <a:buSzPct val="95000"/>
              <a:defRPr/>
            </a:pPr>
            <a:r>
              <a:rPr lang="en-US" dirty="0" smtClean="0"/>
              <a:t>1. I can describe  6 of the standards for mathematical practice. </a:t>
            </a:r>
          </a:p>
          <a:p>
            <a:pPr marL="514350" indent="-514350" fontAlgn="auto">
              <a:spcBef>
                <a:spcPct val="20000"/>
              </a:spcBef>
              <a:spcAft>
                <a:spcPts val="0"/>
              </a:spcAft>
              <a:buClr>
                <a:srgbClr val="004F8A"/>
              </a:buClr>
              <a:buSzPct val="95000"/>
              <a:defRPr/>
            </a:pPr>
            <a:r>
              <a:rPr lang="en-US" dirty="0" smtClean="0"/>
              <a:t>2. I can connect the critical areas for my grade level to the specific standards at my grade level.</a:t>
            </a:r>
          </a:p>
          <a:p>
            <a:pPr marL="514350" indent="-514350" fontAlgn="auto">
              <a:spcBef>
                <a:spcPct val="20000"/>
              </a:spcBef>
              <a:spcAft>
                <a:spcPts val="0"/>
              </a:spcAft>
              <a:buClr>
                <a:srgbClr val="004F8A"/>
              </a:buClr>
              <a:buSzPct val="95000"/>
              <a:defRPr/>
            </a:pPr>
            <a:r>
              <a:rPr lang="en-US" dirty="0" smtClean="0"/>
              <a:t>3. I can explain the big ideas of content within the domains/conceptual categories at my grade level.</a:t>
            </a:r>
          </a:p>
          <a:p>
            <a:pPr marL="514350" indent="-514350" fontAlgn="auto">
              <a:spcBef>
                <a:spcPct val="20000"/>
              </a:spcBef>
              <a:spcAft>
                <a:spcPts val="0"/>
              </a:spcAft>
              <a:buClr>
                <a:srgbClr val="004F8A"/>
              </a:buClr>
              <a:buSzPct val="95000"/>
              <a:defRPr/>
            </a:pPr>
            <a:r>
              <a:rPr lang="en-US" dirty="0" smtClean="0"/>
              <a:t>4. I can describe “mathematical understanding” by explaining how teacher questioning supports it.</a:t>
            </a:r>
          </a:p>
          <a:p>
            <a:pPr marL="514350" indent="-514350" fontAlgn="auto">
              <a:spcBef>
                <a:spcPct val="20000"/>
              </a:spcBef>
              <a:spcAft>
                <a:spcPts val="0"/>
              </a:spcAft>
              <a:buClr>
                <a:srgbClr val="004F8A"/>
              </a:buClr>
              <a:buSzPct val="95000"/>
              <a:defRPr/>
            </a:pPr>
            <a:r>
              <a:rPr lang="en-US" dirty="0" smtClean="0"/>
              <a:t>5. I can describe how Iowa Core Mathematics provides a structure to change teaching and learning.</a:t>
            </a:r>
          </a:p>
        </p:txBody>
      </p:sp>
      <p:sp>
        <p:nvSpPr>
          <p:cNvPr id="32772" name="Text Box 8"/>
          <p:cNvSpPr txBox="1">
            <a:spLocks noChangeArrowheads="1"/>
          </p:cNvSpPr>
          <p:nvPr/>
        </p:nvSpPr>
        <p:spPr bwMode="auto">
          <a:xfrm>
            <a:off x="8382000" y="533400"/>
            <a:ext cx="609600" cy="336550"/>
          </a:xfrm>
          <a:prstGeom prst="rect">
            <a:avLst/>
          </a:prstGeom>
          <a:noFill/>
          <a:ln w="9525">
            <a:noFill/>
            <a:miter lim="800000"/>
            <a:headEnd/>
            <a:tailEnd/>
          </a:ln>
        </p:spPr>
        <p:txBody>
          <a:bodyPr>
            <a:spAutoFit/>
          </a:bodyPr>
          <a:lstStyle/>
          <a:p>
            <a:r>
              <a:rPr lang="en-US" sz="1600" dirty="0"/>
              <a:t>OMJ</a:t>
            </a:r>
          </a:p>
        </p:txBody>
      </p:sp>
      <p:grpSp>
        <p:nvGrpSpPr>
          <p:cNvPr id="9" name="Group 5"/>
          <p:cNvGrpSpPr>
            <a:grpSpLocks/>
          </p:cNvGrpSpPr>
          <p:nvPr/>
        </p:nvGrpSpPr>
        <p:grpSpPr bwMode="auto">
          <a:xfrm>
            <a:off x="8077200" y="0"/>
            <a:ext cx="1066800" cy="971550"/>
            <a:chOff x="7086600" y="1009018"/>
            <a:chExt cx="1219200" cy="1048382"/>
          </a:xfrm>
        </p:grpSpPr>
        <p:pic>
          <p:nvPicPr>
            <p:cNvPr id="10"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581400" y="1371600"/>
            <a:ext cx="4648200" cy="2895600"/>
          </a:xfrm>
          <a:prstGeom prst="rect">
            <a:avLst/>
          </a:prstGeom>
        </p:spPr>
        <p:txBody>
          <a:bodyPr vert="horz" lIns="0" rIns="0" bIns="0" anchor="b">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mj-lt"/>
                <a:ea typeface="+mj-ea"/>
                <a:cs typeface="+mj-cs"/>
              </a:rPr>
              <a:t>Recall your personal learning goals written in your journal…</a:t>
            </a:r>
          </a:p>
        </p:txBody>
      </p:sp>
      <p:pic>
        <p:nvPicPr>
          <p:cNvPr id="4" name="Picture 4"/>
          <p:cNvPicPr>
            <a:picLocks noChangeAspect="1" noChangeArrowheads="1"/>
          </p:cNvPicPr>
          <p:nvPr/>
        </p:nvPicPr>
        <p:blipFill>
          <a:blip r:embed="rId3" cstate="print"/>
          <a:srcRect r="1408" b="35165"/>
          <a:stretch>
            <a:fillRect/>
          </a:stretch>
        </p:blipFill>
        <p:spPr bwMode="auto">
          <a:xfrm>
            <a:off x="762000" y="1295400"/>
            <a:ext cx="2667000" cy="4495800"/>
          </a:xfrm>
          <a:prstGeom prst="rect">
            <a:avLst/>
          </a:prstGeom>
          <a:noFill/>
          <a:ln w="9525">
            <a:noFill/>
            <a:miter lim="800000"/>
            <a:headEnd/>
            <a:tailEnd/>
          </a:ln>
        </p:spPr>
      </p:pic>
      <p:grpSp>
        <p:nvGrpSpPr>
          <p:cNvPr id="5" name="Group 5"/>
          <p:cNvGrpSpPr>
            <a:grpSpLocks/>
          </p:cNvGrpSpPr>
          <p:nvPr/>
        </p:nvGrpSpPr>
        <p:grpSpPr bwMode="auto">
          <a:xfrm>
            <a:off x="7924800" y="0"/>
            <a:ext cx="1219200" cy="1047750"/>
            <a:chOff x="7086600" y="1009018"/>
            <a:chExt cx="1219200" cy="1048382"/>
          </a:xfrm>
        </p:grpSpPr>
        <p:pic>
          <p:nvPicPr>
            <p:cNvPr id="6"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248D7B"/>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34757</TotalTime>
  <Words>3886</Words>
  <Application>Microsoft Office PowerPoint</Application>
  <PresentationFormat>On-screen Show (4:3)</PresentationFormat>
  <Paragraphs>518</Paragraphs>
  <Slides>49</Slides>
  <Notes>34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Flow</vt:lpstr>
      <vt:lpstr>Slide 1</vt:lpstr>
      <vt:lpstr>Welcome…</vt:lpstr>
      <vt:lpstr>Things you never hear about Reading and Writing…..</vt:lpstr>
      <vt:lpstr>Iowa Core Mathematics Journal</vt:lpstr>
      <vt:lpstr>Slide 5</vt:lpstr>
      <vt:lpstr>Slide 6</vt:lpstr>
      <vt:lpstr>Slide 7</vt:lpstr>
      <vt:lpstr>Slide 8</vt:lpstr>
      <vt:lpstr>Slide 9</vt:lpstr>
      <vt:lpstr>Slide 10</vt:lpstr>
      <vt:lpstr>Intent of the standards</vt:lpstr>
      <vt:lpstr>Dilemma</vt:lpstr>
      <vt:lpstr>A Task</vt:lpstr>
      <vt:lpstr>Is it a Rich Mathematical Task?</vt:lpstr>
      <vt:lpstr>Where does this fit within a unit?</vt:lpstr>
      <vt:lpstr>How does the task connect with the Standards for Mathematical Practice?</vt:lpstr>
      <vt:lpstr>Slide 17</vt:lpstr>
      <vt:lpstr>Think-Pair-Share</vt:lpstr>
      <vt:lpstr>How can you scaffold understanding with questions?</vt:lpstr>
      <vt:lpstr>An Example…</vt:lpstr>
      <vt:lpstr>What’s the elephant in the room?</vt:lpstr>
      <vt:lpstr>Slide 22</vt:lpstr>
      <vt:lpstr>Slide 23</vt:lpstr>
      <vt:lpstr>Your turn </vt:lpstr>
      <vt:lpstr>Slide 25</vt:lpstr>
      <vt:lpstr>Slide 26</vt:lpstr>
      <vt:lpstr>Slide 27</vt:lpstr>
      <vt:lpstr>Slide 28</vt:lpstr>
      <vt:lpstr>A Task Example</vt:lpstr>
      <vt:lpstr>Slide 30</vt:lpstr>
      <vt:lpstr>Slide 31</vt:lpstr>
      <vt:lpstr>Slide 32</vt:lpstr>
      <vt:lpstr>Algebra I </vt:lpstr>
      <vt:lpstr>Slide 34</vt:lpstr>
      <vt:lpstr>Slide 35</vt:lpstr>
      <vt:lpstr>Slide 36</vt:lpstr>
      <vt:lpstr>The Number System</vt:lpstr>
      <vt:lpstr>Slide 38</vt:lpstr>
      <vt:lpstr>Let’s See a Task</vt:lpstr>
      <vt:lpstr>Slide 40</vt:lpstr>
      <vt:lpstr>Journaling</vt:lpstr>
      <vt:lpstr>Poll Everywhere Check</vt:lpstr>
      <vt:lpstr>Poll Everywhere Check</vt:lpstr>
      <vt:lpstr>Slide 44</vt:lpstr>
      <vt:lpstr>Slide 45</vt:lpstr>
      <vt:lpstr>Give us feedback about your learning</vt:lpstr>
      <vt:lpstr>Slide 47</vt:lpstr>
      <vt:lpstr>Feedback Survey</vt:lpstr>
      <vt:lpstr>See you soon…</vt:lpstr>
    </vt:vector>
  </TitlesOfParts>
  <Company>John Tanner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Literacy on Steroids</dc:title>
  <dc:creator>John Tanner</dc:creator>
  <cp:lastModifiedBy>Administrator</cp:lastModifiedBy>
  <cp:revision>775</cp:revision>
  <dcterms:created xsi:type="dcterms:W3CDTF">2007-08-02T18:26:18Z</dcterms:created>
  <dcterms:modified xsi:type="dcterms:W3CDTF">2013-03-04T18:01:22Z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0x010100FFDA35C05573214090F9F4460B59C365</vt:lpwstr>
  </property>
  <property fmtid="{D5CDD505-2E9C-101B-9397-08002B2CF9AE}" pid="3" name="Subject">
    <vt:lpwstr/>
  </property>
  <property fmtid="{D5CDD505-2E9C-101B-9397-08002B2CF9AE}" pid="4" name="Keywords">
    <vt:lpwstr/>
  </property>
  <property fmtid="{D5CDD505-2E9C-101B-9397-08002B2CF9AE}" pid="5" name="_Author">
    <vt:lpwstr>John Tanner</vt:lpwstr>
  </property>
  <property fmtid="{D5CDD505-2E9C-101B-9397-08002B2CF9AE}" pid="6" name="_Category">
    <vt:lpwstr/>
  </property>
  <property fmtid="{D5CDD505-2E9C-101B-9397-08002B2CF9AE}" pid="7" name="Slides">
    <vt:lpwstr>13</vt:lpwstr>
  </property>
  <property fmtid="{D5CDD505-2E9C-101B-9397-08002B2CF9AE}" pid="8" name="Categories">
    <vt:lpwstr/>
  </property>
  <property fmtid="{D5CDD505-2E9C-101B-9397-08002B2CF9AE}" pid="9" name="Approval Level">
    <vt:lpwstr/>
  </property>
  <property fmtid="{D5CDD505-2E9C-101B-9397-08002B2CF9AE}" pid="10" name="_Comments">
    <vt:lpwstr/>
  </property>
  <property fmtid="{D5CDD505-2E9C-101B-9397-08002B2CF9AE}" pid="11" name="Assigned To">
    <vt:lpwstr/>
  </property>
</Properties>
</file>