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7" r:id="rId1"/>
  </p:sldMasterIdLst>
  <p:notesMasterIdLst>
    <p:notesMasterId r:id="rId50"/>
  </p:notesMasterIdLst>
  <p:handoutMasterIdLst>
    <p:handoutMasterId r:id="rId51"/>
  </p:handoutMasterIdLst>
  <p:sldIdLst>
    <p:sldId id="668" r:id="rId2"/>
    <p:sldId id="914" r:id="rId3"/>
    <p:sldId id="876" r:id="rId4"/>
    <p:sldId id="859" r:id="rId5"/>
    <p:sldId id="860" r:id="rId6"/>
    <p:sldId id="861" r:id="rId7"/>
    <p:sldId id="864" r:id="rId8"/>
    <p:sldId id="849" r:id="rId9"/>
    <p:sldId id="865" r:id="rId10"/>
    <p:sldId id="866" r:id="rId11"/>
    <p:sldId id="853" r:id="rId12"/>
    <p:sldId id="912" r:id="rId13"/>
    <p:sldId id="893" r:id="rId14"/>
    <p:sldId id="867" r:id="rId15"/>
    <p:sldId id="870" r:id="rId16"/>
    <p:sldId id="871" r:id="rId17"/>
    <p:sldId id="872" r:id="rId18"/>
    <p:sldId id="873" r:id="rId19"/>
    <p:sldId id="868" r:id="rId20"/>
    <p:sldId id="869" r:id="rId21"/>
    <p:sldId id="911" r:id="rId22"/>
    <p:sldId id="894" r:id="rId23"/>
    <p:sldId id="897" r:id="rId24"/>
    <p:sldId id="915" r:id="rId25"/>
    <p:sldId id="889" r:id="rId26"/>
    <p:sldId id="898" r:id="rId27"/>
    <p:sldId id="899" r:id="rId28"/>
    <p:sldId id="900" r:id="rId29"/>
    <p:sldId id="902" r:id="rId30"/>
    <p:sldId id="910" r:id="rId31"/>
    <p:sldId id="901" r:id="rId32"/>
    <p:sldId id="909" r:id="rId33"/>
    <p:sldId id="888" r:id="rId34"/>
    <p:sldId id="906" r:id="rId35"/>
    <p:sldId id="874" r:id="rId36"/>
    <p:sldId id="907" r:id="rId37"/>
    <p:sldId id="913" r:id="rId38"/>
    <p:sldId id="890" r:id="rId39"/>
    <p:sldId id="908" r:id="rId40"/>
    <p:sldId id="891" r:id="rId41"/>
    <p:sldId id="892" r:id="rId42"/>
    <p:sldId id="904" r:id="rId43"/>
    <p:sldId id="903" r:id="rId44"/>
    <p:sldId id="895" r:id="rId45"/>
    <p:sldId id="749" r:id="rId46"/>
    <p:sldId id="829" r:id="rId47"/>
    <p:sldId id="896" r:id="rId48"/>
    <p:sldId id="863" r:id="rId4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Calibri"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Calibri"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Calibri"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Calibri"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Calibri" pitchFamily="34" charset="0"/>
        <a:ea typeface="ＭＳ Ｐゴシック"/>
        <a:cs typeface="ＭＳ Ｐゴシック"/>
      </a:defRPr>
    </a:lvl5pPr>
    <a:lvl6pPr marL="2286000" algn="l" defTabSz="914400" rtl="0" eaLnBrk="1" latinLnBrk="0" hangingPunct="1">
      <a:defRPr sz="2400" kern="1200">
        <a:solidFill>
          <a:schemeClr val="tx1"/>
        </a:solidFill>
        <a:latin typeface="Calibri" pitchFamily="34" charset="0"/>
        <a:ea typeface="ＭＳ Ｐゴシック"/>
        <a:cs typeface="ＭＳ Ｐゴシック"/>
      </a:defRPr>
    </a:lvl6pPr>
    <a:lvl7pPr marL="2743200" algn="l" defTabSz="914400" rtl="0" eaLnBrk="1" latinLnBrk="0" hangingPunct="1">
      <a:defRPr sz="2400" kern="1200">
        <a:solidFill>
          <a:schemeClr val="tx1"/>
        </a:solidFill>
        <a:latin typeface="Calibri" pitchFamily="34" charset="0"/>
        <a:ea typeface="ＭＳ Ｐゴシック"/>
        <a:cs typeface="ＭＳ Ｐゴシック"/>
      </a:defRPr>
    </a:lvl7pPr>
    <a:lvl8pPr marL="3200400" algn="l" defTabSz="914400" rtl="0" eaLnBrk="1" latinLnBrk="0" hangingPunct="1">
      <a:defRPr sz="2400" kern="1200">
        <a:solidFill>
          <a:schemeClr val="tx1"/>
        </a:solidFill>
        <a:latin typeface="Calibri" pitchFamily="34" charset="0"/>
        <a:ea typeface="ＭＳ Ｐゴシック"/>
        <a:cs typeface="ＭＳ Ｐゴシック"/>
      </a:defRPr>
    </a:lvl8pPr>
    <a:lvl9pPr marL="3657600" algn="l" defTabSz="914400" rtl="0" eaLnBrk="1" latinLnBrk="0" hangingPunct="1">
      <a:defRPr sz="2400" kern="1200">
        <a:solidFill>
          <a:schemeClr val="tx1"/>
        </a:solidFill>
        <a:latin typeface="Calibri"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FFFF"/>
    <a:srgbClr val="B3C5DA"/>
    <a:srgbClr val="FADBB5"/>
    <a:srgbClr val="6C2400"/>
    <a:srgbClr val="006600"/>
    <a:srgbClr val="FFFF00"/>
    <a:srgbClr val="FF0000"/>
    <a:srgbClr val="66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84718" autoAdjust="0"/>
  </p:normalViewPr>
  <p:slideViewPr>
    <p:cSldViewPr>
      <p:cViewPr>
        <p:scale>
          <a:sx n="60" d="100"/>
          <a:sy n="60" d="100"/>
        </p:scale>
        <p:origin x="-1524" y="-22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638"/>
    </p:cViewPr>
  </p:sorterViewPr>
  <p:notesViewPr>
    <p:cSldViewPr>
      <p:cViewPr varScale="1">
        <p:scale>
          <a:sx n="81" d="100"/>
          <a:sy n="81"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668B9-6D9A-47AB-975F-5F34323CE1C3}" type="doc">
      <dgm:prSet loTypeId="urn:microsoft.com/office/officeart/2005/8/layout/lProcess2" loCatId="relationship" qsTypeId="urn:microsoft.com/office/officeart/2005/8/quickstyle/simple1#7" qsCatId="simple" csTypeId="urn:microsoft.com/office/officeart/2005/8/colors/accent1_2#7" csCatId="accent1" phldr="1"/>
      <dgm:spPr/>
      <dgm:t>
        <a:bodyPr/>
        <a:lstStyle/>
        <a:p>
          <a:endParaRPr lang="en-US"/>
        </a:p>
      </dgm:t>
    </dgm:pt>
    <dgm:pt modelId="{E00B34B4-8474-49FC-AC76-51B5D2971A4B}">
      <dgm:prSet phldrT="[Text]" custT="1"/>
      <dgm:spPr>
        <a:solidFill>
          <a:schemeClr val="accent1">
            <a:lumMod val="20000"/>
            <a:lumOff val="80000"/>
          </a:schemeClr>
        </a:solidFill>
      </dgm:spPr>
      <dgm:t>
        <a:bodyPr/>
        <a:lstStyle/>
        <a:p>
          <a:r>
            <a:rPr lang="en-US" sz="1200" dirty="0" smtClean="0"/>
            <a:t>Grade K</a:t>
          </a:r>
          <a:endParaRPr lang="en-US" sz="1200" dirty="0"/>
        </a:p>
      </dgm:t>
    </dgm:pt>
    <dgm:pt modelId="{F73C381E-4637-4175-9C32-FC15F634E122}" type="parTrans" cxnId="{043D47CC-FD8B-45E0-943F-CA169B165818}">
      <dgm:prSet/>
      <dgm:spPr/>
      <dgm:t>
        <a:bodyPr/>
        <a:lstStyle/>
        <a:p>
          <a:endParaRPr lang="en-US"/>
        </a:p>
      </dgm:t>
    </dgm:pt>
    <dgm:pt modelId="{FAA306D5-7AC0-4D5E-8A88-D326098E3D4F}" type="sibTrans" cxnId="{043D47CC-FD8B-45E0-943F-CA169B165818}">
      <dgm:prSet/>
      <dgm:spPr/>
      <dgm:t>
        <a:bodyPr/>
        <a:lstStyle/>
        <a:p>
          <a:endParaRPr lang="en-US"/>
        </a:p>
      </dgm:t>
    </dgm:pt>
    <dgm:pt modelId="{086DDE12-2265-481A-82D1-43604E2D5284}">
      <dgm:prSet phldrT="[Text]" custT="1"/>
      <dgm:spPr>
        <a:solidFill>
          <a:schemeClr val="accent1">
            <a:lumMod val="40000"/>
            <a:lumOff val="60000"/>
          </a:schemeClr>
        </a:solidFill>
      </dgm:spPr>
      <dgm:t>
        <a:bodyPr/>
        <a:lstStyle/>
        <a:p>
          <a:r>
            <a:rPr lang="en-US" sz="1200" dirty="0" smtClean="0"/>
            <a:t>Grade 1</a:t>
          </a:r>
          <a:endParaRPr lang="en-US" sz="1200" dirty="0"/>
        </a:p>
      </dgm:t>
    </dgm:pt>
    <dgm:pt modelId="{4E352451-D4A5-4E7A-8250-E0BAB261972E}" type="parTrans" cxnId="{B897782E-7542-4152-AD1C-E21592DAAD0A}">
      <dgm:prSet/>
      <dgm:spPr/>
      <dgm:t>
        <a:bodyPr/>
        <a:lstStyle/>
        <a:p>
          <a:endParaRPr lang="en-US"/>
        </a:p>
      </dgm:t>
    </dgm:pt>
    <dgm:pt modelId="{963CEC52-BA99-4AA9-9EC8-D10BC481AF53}" type="sibTrans" cxnId="{B897782E-7542-4152-AD1C-E21592DAAD0A}">
      <dgm:prSet/>
      <dgm:spPr/>
      <dgm:t>
        <a:bodyPr/>
        <a:lstStyle/>
        <a:p>
          <a:endParaRPr lang="en-US"/>
        </a:p>
      </dgm:t>
    </dgm:pt>
    <dgm:pt modelId="{985F63AC-3ED9-44F1-84C3-1E1DC24083AC}">
      <dgm:prSet phldrT="[Text]" custT="1"/>
      <dgm:spPr>
        <a:solidFill>
          <a:schemeClr val="accent1">
            <a:lumMod val="60000"/>
            <a:lumOff val="40000"/>
          </a:schemeClr>
        </a:solidFill>
      </dgm:spPr>
      <dgm:t>
        <a:bodyPr/>
        <a:lstStyle/>
        <a:p>
          <a:r>
            <a:rPr lang="en-US" sz="1200" dirty="0" smtClean="0"/>
            <a:t>Grade 2</a:t>
          </a:r>
          <a:endParaRPr lang="en-US" sz="1200" dirty="0"/>
        </a:p>
      </dgm:t>
    </dgm:pt>
    <dgm:pt modelId="{68F1A48C-3911-415D-8936-98D13140D8A8}" type="parTrans" cxnId="{54479129-3280-4FAF-82D7-97B946EA88D8}">
      <dgm:prSet/>
      <dgm:spPr/>
      <dgm:t>
        <a:bodyPr/>
        <a:lstStyle/>
        <a:p>
          <a:endParaRPr lang="en-US"/>
        </a:p>
      </dgm:t>
    </dgm:pt>
    <dgm:pt modelId="{C186ACD5-60D9-4FD4-A267-CDB9B69556AF}" type="sibTrans" cxnId="{54479129-3280-4FAF-82D7-97B946EA88D8}">
      <dgm:prSet/>
      <dgm:spPr/>
      <dgm:t>
        <a:bodyPr/>
        <a:lstStyle/>
        <a:p>
          <a:endParaRPr lang="en-US"/>
        </a:p>
      </dgm:t>
    </dgm:pt>
    <dgm:pt modelId="{0B0E3068-E814-4921-80AB-EA6334EC6FBD}">
      <dgm:prSet phldrT="[Text]" custT="1"/>
      <dgm:spPr>
        <a:solidFill>
          <a:schemeClr val="accent1">
            <a:lumMod val="75000"/>
          </a:schemeClr>
        </a:solidFill>
      </dgm:spPr>
      <dgm:t>
        <a:bodyPr/>
        <a:lstStyle/>
        <a:p>
          <a:r>
            <a:rPr lang="en-US" sz="1200" dirty="0" smtClean="0"/>
            <a:t>Grade 3</a:t>
          </a:r>
          <a:endParaRPr lang="en-US" sz="1200" dirty="0"/>
        </a:p>
      </dgm:t>
    </dgm:pt>
    <dgm:pt modelId="{C10808A4-381E-4B26-8715-167B968996BF}" type="parTrans" cxnId="{5F630701-16F7-4C22-89BF-3E64829CB4FE}">
      <dgm:prSet/>
      <dgm:spPr/>
      <dgm:t>
        <a:bodyPr/>
        <a:lstStyle/>
        <a:p>
          <a:endParaRPr lang="en-US"/>
        </a:p>
      </dgm:t>
    </dgm:pt>
    <dgm:pt modelId="{19B39E8A-8705-4E6F-918A-BB76C0C5980E}" type="sibTrans" cxnId="{5F630701-16F7-4C22-89BF-3E64829CB4FE}">
      <dgm:prSet/>
      <dgm:spPr/>
      <dgm:t>
        <a:bodyPr/>
        <a:lstStyle/>
        <a:p>
          <a:endParaRPr lang="en-US"/>
        </a:p>
      </dgm:t>
    </dgm:pt>
    <dgm:pt modelId="{9350FF2B-E1DE-4C23-8030-DFD76E62491D}">
      <dgm:prSet phldrT="[Text]" custT="1"/>
      <dgm:spPr>
        <a:solidFill>
          <a:schemeClr val="accent3">
            <a:lumMod val="75000"/>
          </a:schemeClr>
        </a:solidFill>
      </dgm:spPr>
      <dgm:t>
        <a:bodyPr/>
        <a:lstStyle/>
        <a:p>
          <a:r>
            <a:rPr lang="en-US" sz="1200" dirty="0" smtClean="0"/>
            <a:t>Grade 4</a:t>
          </a:r>
          <a:endParaRPr lang="en-US" sz="1200" dirty="0"/>
        </a:p>
      </dgm:t>
    </dgm:pt>
    <dgm:pt modelId="{F0F728DB-F429-4C3B-8979-6247B5C884F7}" type="parTrans" cxnId="{5AF643A7-AA3D-4723-9A38-F578CB0D3D8E}">
      <dgm:prSet/>
      <dgm:spPr/>
      <dgm:t>
        <a:bodyPr/>
        <a:lstStyle/>
        <a:p>
          <a:endParaRPr lang="en-US"/>
        </a:p>
      </dgm:t>
    </dgm:pt>
    <dgm:pt modelId="{0217A4FD-EC55-44E3-BD55-E412C9BC8F82}" type="sibTrans" cxnId="{5AF643A7-AA3D-4723-9A38-F578CB0D3D8E}">
      <dgm:prSet/>
      <dgm:spPr/>
      <dgm:t>
        <a:bodyPr/>
        <a:lstStyle/>
        <a:p>
          <a:endParaRPr lang="en-US"/>
        </a:p>
      </dgm:t>
    </dgm:pt>
    <dgm:pt modelId="{56CFD8BE-F2B2-45FD-B6EF-C605F6777524}">
      <dgm:prSet phldrT="[Text]" custT="1"/>
      <dgm:spPr>
        <a:solidFill>
          <a:schemeClr val="accent6">
            <a:lumMod val="40000"/>
            <a:lumOff val="60000"/>
          </a:schemeClr>
        </a:solidFill>
      </dgm:spPr>
      <dgm:t>
        <a:bodyPr/>
        <a:lstStyle/>
        <a:p>
          <a:r>
            <a:rPr lang="en-US" sz="1200" dirty="0" smtClean="0"/>
            <a:t>Grade 8</a:t>
          </a:r>
          <a:endParaRPr lang="en-US" sz="1200" dirty="0"/>
        </a:p>
      </dgm:t>
    </dgm:pt>
    <dgm:pt modelId="{75E8A54C-0166-461C-942B-F07D3BBFF60B}" type="parTrans" cxnId="{942C7C0D-5113-4D91-ACC4-95B182800ADC}">
      <dgm:prSet/>
      <dgm:spPr/>
      <dgm:t>
        <a:bodyPr/>
        <a:lstStyle/>
        <a:p>
          <a:endParaRPr lang="en-US"/>
        </a:p>
      </dgm:t>
    </dgm:pt>
    <dgm:pt modelId="{B2B260C9-8439-4324-A4FB-278AA9B4A831}" type="sibTrans" cxnId="{942C7C0D-5113-4D91-ACC4-95B182800ADC}">
      <dgm:prSet/>
      <dgm:spPr/>
      <dgm:t>
        <a:bodyPr/>
        <a:lstStyle/>
        <a:p>
          <a:endParaRPr lang="en-US"/>
        </a:p>
      </dgm:t>
    </dgm:pt>
    <dgm:pt modelId="{1F96E629-A6D2-40FA-A8D0-9FD93855262D}">
      <dgm:prSet phldrT="[Text]" custT="1"/>
      <dgm:spPr>
        <a:solidFill>
          <a:schemeClr val="accent3">
            <a:lumMod val="60000"/>
            <a:lumOff val="40000"/>
          </a:schemeClr>
        </a:solidFill>
      </dgm:spPr>
      <dgm:t>
        <a:bodyPr/>
        <a:lstStyle/>
        <a:p>
          <a:r>
            <a:rPr lang="en-US" sz="1200" dirty="0" smtClean="0"/>
            <a:t>Grade 5</a:t>
          </a:r>
          <a:endParaRPr lang="en-US" sz="1200" dirty="0"/>
        </a:p>
      </dgm:t>
    </dgm:pt>
    <dgm:pt modelId="{F75216FE-5F2C-4378-A3B7-C1D49F4ECAA6}" type="parTrans" cxnId="{C0B6EA98-6400-4430-A435-AE0800E4DC76}">
      <dgm:prSet/>
      <dgm:spPr/>
      <dgm:t>
        <a:bodyPr/>
        <a:lstStyle/>
        <a:p>
          <a:endParaRPr lang="en-US"/>
        </a:p>
      </dgm:t>
    </dgm:pt>
    <dgm:pt modelId="{58B961BF-10B0-4FEA-8706-6784DB888B15}" type="sibTrans" cxnId="{C0B6EA98-6400-4430-A435-AE0800E4DC76}">
      <dgm:prSet/>
      <dgm:spPr/>
      <dgm:t>
        <a:bodyPr/>
        <a:lstStyle/>
        <a:p>
          <a:endParaRPr lang="en-US"/>
        </a:p>
      </dgm:t>
    </dgm:pt>
    <dgm:pt modelId="{74E117CB-0544-4D55-877F-2C34C3E9E938}">
      <dgm:prSet phldrT="[Text]" custT="1"/>
      <dgm:spPr>
        <a:solidFill>
          <a:schemeClr val="accent3">
            <a:lumMod val="40000"/>
            <a:lumOff val="60000"/>
          </a:schemeClr>
        </a:solidFill>
      </dgm:spPr>
      <dgm:t>
        <a:bodyPr/>
        <a:lstStyle/>
        <a:p>
          <a:r>
            <a:rPr lang="en-US" sz="1200" dirty="0" smtClean="0"/>
            <a:t>Grade 6</a:t>
          </a:r>
          <a:endParaRPr lang="en-US" sz="1200" dirty="0"/>
        </a:p>
      </dgm:t>
    </dgm:pt>
    <dgm:pt modelId="{85432F11-4F6E-48CD-B176-709E12939C43}" type="parTrans" cxnId="{F9463A34-BA13-424C-B2B1-5F65870F83A0}">
      <dgm:prSet/>
      <dgm:spPr/>
      <dgm:t>
        <a:bodyPr/>
        <a:lstStyle/>
        <a:p>
          <a:endParaRPr lang="en-US"/>
        </a:p>
      </dgm:t>
    </dgm:pt>
    <dgm:pt modelId="{13E7282A-E4E0-4BBB-BE37-887933E04A63}" type="sibTrans" cxnId="{F9463A34-BA13-424C-B2B1-5F65870F83A0}">
      <dgm:prSet/>
      <dgm:spPr/>
      <dgm:t>
        <a:bodyPr/>
        <a:lstStyle/>
        <a:p>
          <a:endParaRPr lang="en-US"/>
        </a:p>
      </dgm:t>
    </dgm:pt>
    <dgm:pt modelId="{3B54FFE2-5E34-41A1-99EC-323FF1087395}">
      <dgm:prSet phldrT="[Text]" custT="1"/>
      <dgm:spPr>
        <a:solidFill>
          <a:schemeClr val="accent3">
            <a:lumMod val="20000"/>
            <a:lumOff val="80000"/>
          </a:schemeClr>
        </a:solidFill>
      </dgm:spPr>
      <dgm:t>
        <a:bodyPr/>
        <a:lstStyle/>
        <a:p>
          <a:r>
            <a:rPr lang="en-US" sz="1200" dirty="0" smtClean="0"/>
            <a:t>Grade 7</a:t>
          </a:r>
          <a:endParaRPr lang="en-US" sz="1200" dirty="0"/>
        </a:p>
      </dgm:t>
    </dgm:pt>
    <dgm:pt modelId="{CBDCB351-976D-42F0-A321-FF3F0F6FB08E}" type="parTrans" cxnId="{C76A8291-8126-4659-A678-1BCB306715D4}">
      <dgm:prSet/>
      <dgm:spPr/>
      <dgm:t>
        <a:bodyPr/>
        <a:lstStyle/>
        <a:p>
          <a:endParaRPr lang="en-US"/>
        </a:p>
      </dgm:t>
    </dgm:pt>
    <dgm:pt modelId="{C5DE7A5B-C51C-4F24-8540-A09450AC0EFD}" type="sibTrans" cxnId="{C76A8291-8126-4659-A678-1BCB306715D4}">
      <dgm:prSet/>
      <dgm:spPr/>
      <dgm:t>
        <a:bodyPr/>
        <a:lstStyle/>
        <a:p>
          <a:endParaRPr lang="en-US"/>
        </a:p>
      </dgm:t>
    </dgm:pt>
    <dgm:pt modelId="{235418DE-B370-4FF2-B593-A3DBE796C3AF}">
      <dgm:prSet phldrT="[Text]" custT="1"/>
      <dgm:spPr>
        <a:solidFill>
          <a:schemeClr val="accent5">
            <a:lumMod val="60000"/>
            <a:lumOff val="40000"/>
          </a:schemeClr>
        </a:solidFill>
      </dgm:spPr>
      <dgm:t>
        <a:bodyPr/>
        <a:lstStyle/>
        <a:p>
          <a:r>
            <a:rPr lang="en-US" sz="1200" dirty="0" smtClean="0"/>
            <a:t>Grade 9-12</a:t>
          </a:r>
          <a:endParaRPr lang="en-US" sz="1200" dirty="0"/>
        </a:p>
      </dgm:t>
    </dgm:pt>
    <dgm:pt modelId="{177C394F-15D1-4678-A4FB-34EA78388167}" type="parTrans" cxnId="{A56CFF48-F1C7-405B-BC92-237A452ABA49}">
      <dgm:prSet/>
      <dgm:spPr/>
      <dgm:t>
        <a:bodyPr/>
        <a:lstStyle/>
        <a:p>
          <a:endParaRPr lang="en-US"/>
        </a:p>
      </dgm:t>
    </dgm:pt>
    <dgm:pt modelId="{A9BA2FD0-0A00-4860-A3C1-34550B22CA5C}" type="sibTrans" cxnId="{A56CFF48-F1C7-405B-BC92-237A452ABA49}">
      <dgm:prSet/>
      <dgm:spPr/>
      <dgm:t>
        <a:bodyPr/>
        <a:lstStyle/>
        <a:p>
          <a:endParaRPr lang="en-US"/>
        </a:p>
      </dgm:t>
    </dgm:pt>
    <dgm:pt modelId="{6E66AEEE-762E-48CD-8F29-1BB735F596EF}" type="pres">
      <dgm:prSet presAssocID="{92C668B9-6D9A-47AB-975F-5F34323CE1C3}" presName="theList" presStyleCnt="0">
        <dgm:presLayoutVars>
          <dgm:dir/>
          <dgm:animLvl val="lvl"/>
          <dgm:resizeHandles val="exact"/>
        </dgm:presLayoutVars>
      </dgm:prSet>
      <dgm:spPr/>
      <dgm:t>
        <a:bodyPr/>
        <a:lstStyle/>
        <a:p>
          <a:endParaRPr lang="en-US"/>
        </a:p>
      </dgm:t>
    </dgm:pt>
    <dgm:pt modelId="{226E7B82-FA4A-4555-8A96-86BEB1F27B60}" type="pres">
      <dgm:prSet presAssocID="{E00B34B4-8474-49FC-AC76-51B5D2971A4B}" presName="compNode" presStyleCnt="0"/>
      <dgm:spPr/>
    </dgm:pt>
    <dgm:pt modelId="{02D9B559-8A57-41C8-9395-ADCC25B50038}" type="pres">
      <dgm:prSet presAssocID="{E00B34B4-8474-49FC-AC76-51B5D2971A4B}" presName="aNode" presStyleLbl="bgShp" presStyleIdx="0" presStyleCnt="10" custScaleX="57014"/>
      <dgm:spPr/>
      <dgm:t>
        <a:bodyPr/>
        <a:lstStyle/>
        <a:p>
          <a:endParaRPr lang="en-US"/>
        </a:p>
      </dgm:t>
    </dgm:pt>
    <dgm:pt modelId="{27DD8152-A277-4378-B341-12B8063B223B}" type="pres">
      <dgm:prSet presAssocID="{E00B34B4-8474-49FC-AC76-51B5D2971A4B}" presName="textNode" presStyleLbl="bgShp" presStyleIdx="0" presStyleCnt="10"/>
      <dgm:spPr/>
      <dgm:t>
        <a:bodyPr/>
        <a:lstStyle/>
        <a:p>
          <a:endParaRPr lang="en-US"/>
        </a:p>
      </dgm:t>
    </dgm:pt>
    <dgm:pt modelId="{306927F8-2C12-4DAD-8CC6-AEB27E5FBE4C}" type="pres">
      <dgm:prSet presAssocID="{E00B34B4-8474-49FC-AC76-51B5D2971A4B}" presName="compChildNode" presStyleCnt="0"/>
      <dgm:spPr/>
    </dgm:pt>
    <dgm:pt modelId="{44976DCD-6002-4BA3-9118-0B3688FA4E06}" type="pres">
      <dgm:prSet presAssocID="{E00B34B4-8474-49FC-AC76-51B5D2971A4B}" presName="theInnerList" presStyleCnt="0"/>
      <dgm:spPr/>
    </dgm:pt>
    <dgm:pt modelId="{D7A64486-6295-4562-93D0-76D4629EA118}" type="pres">
      <dgm:prSet presAssocID="{E00B34B4-8474-49FC-AC76-51B5D2971A4B}" presName="aSpace" presStyleCnt="0"/>
      <dgm:spPr/>
    </dgm:pt>
    <dgm:pt modelId="{DCA36CE8-46AC-4C9C-800D-E433083753E9}" type="pres">
      <dgm:prSet presAssocID="{086DDE12-2265-481A-82D1-43604E2D5284}" presName="compNode" presStyleCnt="0"/>
      <dgm:spPr/>
    </dgm:pt>
    <dgm:pt modelId="{1FF402B9-0FC6-4C51-A6D4-77377377729F}" type="pres">
      <dgm:prSet presAssocID="{086DDE12-2265-481A-82D1-43604E2D5284}" presName="aNode" presStyleLbl="bgShp" presStyleIdx="1" presStyleCnt="10" custScaleX="57923" custLinFactNeighborX="-5842"/>
      <dgm:spPr/>
      <dgm:t>
        <a:bodyPr/>
        <a:lstStyle/>
        <a:p>
          <a:endParaRPr lang="en-US"/>
        </a:p>
      </dgm:t>
    </dgm:pt>
    <dgm:pt modelId="{27361871-07C3-47F0-B6F1-32B5C7337ADF}" type="pres">
      <dgm:prSet presAssocID="{086DDE12-2265-481A-82D1-43604E2D5284}" presName="textNode" presStyleLbl="bgShp" presStyleIdx="1" presStyleCnt="10"/>
      <dgm:spPr/>
      <dgm:t>
        <a:bodyPr/>
        <a:lstStyle/>
        <a:p>
          <a:endParaRPr lang="en-US"/>
        </a:p>
      </dgm:t>
    </dgm:pt>
    <dgm:pt modelId="{21A5E27D-678D-47F8-80FC-9F6D679BE2D5}" type="pres">
      <dgm:prSet presAssocID="{086DDE12-2265-481A-82D1-43604E2D5284}" presName="compChildNode" presStyleCnt="0"/>
      <dgm:spPr/>
    </dgm:pt>
    <dgm:pt modelId="{3028EF1E-679F-4E3E-BF75-28A3BBEC9887}" type="pres">
      <dgm:prSet presAssocID="{086DDE12-2265-481A-82D1-43604E2D5284}" presName="theInnerList" presStyleCnt="0"/>
      <dgm:spPr/>
    </dgm:pt>
    <dgm:pt modelId="{3992A181-4327-4F0E-8D60-40DD52494FC8}" type="pres">
      <dgm:prSet presAssocID="{086DDE12-2265-481A-82D1-43604E2D5284}" presName="aSpace" presStyleCnt="0"/>
      <dgm:spPr/>
    </dgm:pt>
    <dgm:pt modelId="{297336E7-ECFE-43D7-A93D-55FF53B8B5DC}" type="pres">
      <dgm:prSet presAssocID="{985F63AC-3ED9-44F1-84C3-1E1DC24083AC}" presName="compNode" presStyleCnt="0"/>
      <dgm:spPr/>
    </dgm:pt>
    <dgm:pt modelId="{D759C0C8-B552-492D-B779-7E9624979ADF}" type="pres">
      <dgm:prSet presAssocID="{985F63AC-3ED9-44F1-84C3-1E1DC24083AC}" presName="aNode" presStyleLbl="bgShp" presStyleIdx="2" presStyleCnt="10" custScaleX="65101" custLinFactNeighborX="-12312"/>
      <dgm:spPr/>
      <dgm:t>
        <a:bodyPr/>
        <a:lstStyle/>
        <a:p>
          <a:endParaRPr lang="en-US"/>
        </a:p>
      </dgm:t>
    </dgm:pt>
    <dgm:pt modelId="{3DF0633A-B59D-4747-9845-A78D28D9C1ED}" type="pres">
      <dgm:prSet presAssocID="{985F63AC-3ED9-44F1-84C3-1E1DC24083AC}" presName="textNode" presStyleLbl="bgShp" presStyleIdx="2" presStyleCnt="10"/>
      <dgm:spPr/>
      <dgm:t>
        <a:bodyPr/>
        <a:lstStyle/>
        <a:p>
          <a:endParaRPr lang="en-US"/>
        </a:p>
      </dgm:t>
    </dgm:pt>
    <dgm:pt modelId="{831F7E57-D3C0-4F80-BA6E-38AA111AADF6}" type="pres">
      <dgm:prSet presAssocID="{985F63AC-3ED9-44F1-84C3-1E1DC24083AC}" presName="compChildNode" presStyleCnt="0"/>
      <dgm:spPr/>
    </dgm:pt>
    <dgm:pt modelId="{E73869FC-AC15-4063-AAFA-3DAC3FD19B2A}" type="pres">
      <dgm:prSet presAssocID="{985F63AC-3ED9-44F1-84C3-1E1DC24083AC}" presName="theInnerList" presStyleCnt="0"/>
      <dgm:spPr/>
    </dgm:pt>
    <dgm:pt modelId="{FD96B74C-D7CC-4A61-B351-A10C6A6E620B}" type="pres">
      <dgm:prSet presAssocID="{985F63AC-3ED9-44F1-84C3-1E1DC24083AC}" presName="aSpace" presStyleCnt="0"/>
      <dgm:spPr/>
    </dgm:pt>
    <dgm:pt modelId="{B35E98FA-5EA5-43B3-BC8D-997FC5F49224}" type="pres">
      <dgm:prSet presAssocID="{0B0E3068-E814-4921-80AB-EA6334EC6FBD}" presName="compNode" presStyleCnt="0"/>
      <dgm:spPr/>
    </dgm:pt>
    <dgm:pt modelId="{B6230618-E5F9-491D-BEB2-BF14D8AF0D9C}" type="pres">
      <dgm:prSet presAssocID="{0B0E3068-E814-4921-80AB-EA6334EC6FBD}" presName="aNode" presStyleLbl="bgShp" presStyleIdx="3" presStyleCnt="10" custScaleX="51762" custLinFactNeighborX="-14171"/>
      <dgm:spPr/>
      <dgm:t>
        <a:bodyPr/>
        <a:lstStyle/>
        <a:p>
          <a:endParaRPr lang="en-US"/>
        </a:p>
      </dgm:t>
    </dgm:pt>
    <dgm:pt modelId="{D0E52157-581D-40A9-B5C8-FD402E704541}" type="pres">
      <dgm:prSet presAssocID="{0B0E3068-E814-4921-80AB-EA6334EC6FBD}" presName="textNode" presStyleLbl="bgShp" presStyleIdx="3" presStyleCnt="10"/>
      <dgm:spPr/>
      <dgm:t>
        <a:bodyPr/>
        <a:lstStyle/>
        <a:p>
          <a:endParaRPr lang="en-US"/>
        </a:p>
      </dgm:t>
    </dgm:pt>
    <dgm:pt modelId="{64E119C7-6B7C-42D4-B424-23AC7506CB84}" type="pres">
      <dgm:prSet presAssocID="{0B0E3068-E814-4921-80AB-EA6334EC6FBD}" presName="compChildNode" presStyleCnt="0"/>
      <dgm:spPr/>
    </dgm:pt>
    <dgm:pt modelId="{3F237DF3-13EB-4F0E-9A99-DFADBFFA61AF}" type="pres">
      <dgm:prSet presAssocID="{0B0E3068-E814-4921-80AB-EA6334EC6FBD}" presName="theInnerList" presStyleCnt="0"/>
      <dgm:spPr/>
    </dgm:pt>
    <dgm:pt modelId="{5F5F406E-8317-4AE5-8F41-4AD9F9C63B0D}" type="pres">
      <dgm:prSet presAssocID="{0B0E3068-E814-4921-80AB-EA6334EC6FBD}" presName="aSpace" presStyleCnt="0"/>
      <dgm:spPr/>
    </dgm:pt>
    <dgm:pt modelId="{24F864D0-6712-4902-8BE2-9FFFDA334EA8}" type="pres">
      <dgm:prSet presAssocID="{9350FF2B-E1DE-4C23-8030-DFD76E62491D}" presName="compNode" presStyleCnt="0"/>
      <dgm:spPr/>
    </dgm:pt>
    <dgm:pt modelId="{7E7F8760-FAA7-461C-9BC0-54C669FAA397}" type="pres">
      <dgm:prSet presAssocID="{9350FF2B-E1DE-4C23-8030-DFD76E62491D}" presName="aNode" presStyleLbl="bgShp" presStyleIdx="4" presStyleCnt="10" custScaleX="58553" custLinFactNeighborX="-20376"/>
      <dgm:spPr/>
      <dgm:t>
        <a:bodyPr/>
        <a:lstStyle/>
        <a:p>
          <a:endParaRPr lang="en-US"/>
        </a:p>
      </dgm:t>
    </dgm:pt>
    <dgm:pt modelId="{94BC720D-6343-4251-96D9-CA6C2EFBCB0D}" type="pres">
      <dgm:prSet presAssocID="{9350FF2B-E1DE-4C23-8030-DFD76E62491D}" presName="textNode" presStyleLbl="bgShp" presStyleIdx="4" presStyleCnt="10"/>
      <dgm:spPr/>
      <dgm:t>
        <a:bodyPr/>
        <a:lstStyle/>
        <a:p>
          <a:endParaRPr lang="en-US"/>
        </a:p>
      </dgm:t>
    </dgm:pt>
    <dgm:pt modelId="{C0719DBA-8A62-432E-AD5E-E3476BCDD2F3}" type="pres">
      <dgm:prSet presAssocID="{9350FF2B-E1DE-4C23-8030-DFD76E62491D}" presName="compChildNode" presStyleCnt="0"/>
      <dgm:spPr/>
    </dgm:pt>
    <dgm:pt modelId="{5F8E68DF-2076-45DD-8EE8-5781CEDE8CE4}" type="pres">
      <dgm:prSet presAssocID="{9350FF2B-E1DE-4C23-8030-DFD76E62491D}" presName="theInnerList" presStyleCnt="0"/>
      <dgm:spPr/>
    </dgm:pt>
    <dgm:pt modelId="{B6BBA19F-A4DD-4733-9A00-1E988623801B}" type="pres">
      <dgm:prSet presAssocID="{9350FF2B-E1DE-4C23-8030-DFD76E62491D}" presName="aSpace" presStyleCnt="0"/>
      <dgm:spPr/>
    </dgm:pt>
    <dgm:pt modelId="{8E7B8C76-AEA7-42A7-B8C3-80F28B9F6E49}" type="pres">
      <dgm:prSet presAssocID="{1F96E629-A6D2-40FA-A8D0-9FD93855262D}" presName="compNode" presStyleCnt="0"/>
      <dgm:spPr/>
    </dgm:pt>
    <dgm:pt modelId="{4A903E5A-9B99-4EFF-BB71-9B6528988FDF}" type="pres">
      <dgm:prSet presAssocID="{1F96E629-A6D2-40FA-A8D0-9FD93855262D}" presName="aNode" presStyleLbl="bgShp" presStyleIdx="5" presStyleCnt="10" custScaleX="56514" custLinFactNeighborX="-21581" custLinFactNeighborY="-1266"/>
      <dgm:spPr/>
      <dgm:t>
        <a:bodyPr/>
        <a:lstStyle/>
        <a:p>
          <a:endParaRPr lang="en-US"/>
        </a:p>
      </dgm:t>
    </dgm:pt>
    <dgm:pt modelId="{966C8242-18BE-4417-A224-DD0B1123FFFF}" type="pres">
      <dgm:prSet presAssocID="{1F96E629-A6D2-40FA-A8D0-9FD93855262D}" presName="textNode" presStyleLbl="bgShp" presStyleIdx="5" presStyleCnt="10"/>
      <dgm:spPr/>
      <dgm:t>
        <a:bodyPr/>
        <a:lstStyle/>
        <a:p>
          <a:endParaRPr lang="en-US"/>
        </a:p>
      </dgm:t>
    </dgm:pt>
    <dgm:pt modelId="{BEF9AB84-43AE-4B2D-886E-7C0D42F6FBB8}" type="pres">
      <dgm:prSet presAssocID="{1F96E629-A6D2-40FA-A8D0-9FD93855262D}" presName="compChildNode" presStyleCnt="0"/>
      <dgm:spPr/>
    </dgm:pt>
    <dgm:pt modelId="{BA594AB5-752C-437B-909E-D97D6C487149}" type="pres">
      <dgm:prSet presAssocID="{1F96E629-A6D2-40FA-A8D0-9FD93855262D}" presName="theInnerList" presStyleCnt="0"/>
      <dgm:spPr/>
    </dgm:pt>
    <dgm:pt modelId="{6302B830-496B-47B6-9EF6-0D952DF76512}" type="pres">
      <dgm:prSet presAssocID="{1F96E629-A6D2-40FA-A8D0-9FD93855262D}" presName="aSpace" presStyleCnt="0"/>
      <dgm:spPr/>
    </dgm:pt>
    <dgm:pt modelId="{A024AD74-9B57-4594-861E-8919C6500B47}" type="pres">
      <dgm:prSet presAssocID="{74E117CB-0544-4D55-877F-2C34C3E9E938}" presName="compNode" presStyleCnt="0"/>
      <dgm:spPr/>
    </dgm:pt>
    <dgm:pt modelId="{55F158A7-982F-4F07-B891-9B48D5F3560C}" type="pres">
      <dgm:prSet presAssocID="{74E117CB-0544-4D55-877F-2C34C3E9E938}" presName="aNode" presStyleLbl="bgShp" presStyleIdx="6" presStyleCnt="10" custScaleX="57641" custLinFactNeighborX="-25168"/>
      <dgm:spPr/>
      <dgm:t>
        <a:bodyPr/>
        <a:lstStyle/>
        <a:p>
          <a:endParaRPr lang="en-US"/>
        </a:p>
      </dgm:t>
    </dgm:pt>
    <dgm:pt modelId="{79C1E922-0985-4981-B6CF-4109BE2925DC}" type="pres">
      <dgm:prSet presAssocID="{74E117CB-0544-4D55-877F-2C34C3E9E938}" presName="textNode" presStyleLbl="bgShp" presStyleIdx="6" presStyleCnt="10"/>
      <dgm:spPr/>
      <dgm:t>
        <a:bodyPr/>
        <a:lstStyle/>
        <a:p>
          <a:endParaRPr lang="en-US"/>
        </a:p>
      </dgm:t>
    </dgm:pt>
    <dgm:pt modelId="{96C1195B-567A-4C30-BE55-C105CCC8787A}" type="pres">
      <dgm:prSet presAssocID="{74E117CB-0544-4D55-877F-2C34C3E9E938}" presName="compChildNode" presStyleCnt="0"/>
      <dgm:spPr/>
    </dgm:pt>
    <dgm:pt modelId="{B9507EE4-84B1-482C-9AFB-67C4797B0A20}" type="pres">
      <dgm:prSet presAssocID="{74E117CB-0544-4D55-877F-2C34C3E9E938}" presName="theInnerList" presStyleCnt="0"/>
      <dgm:spPr/>
    </dgm:pt>
    <dgm:pt modelId="{988BF007-F687-4A03-A770-89A433C7090A}" type="pres">
      <dgm:prSet presAssocID="{74E117CB-0544-4D55-877F-2C34C3E9E938}" presName="aSpace" presStyleCnt="0"/>
      <dgm:spPr/>
    </dgm:pt>
    <dgm:pt modelId="{A771F44E-2932-45F0-A082-9C63B1B2EC7E}" type="pres">
      <dgm:prSet presAssocID="{3B54FFE2-5E34-41A1-99EC-323FF1087395}" presName="compNode" presStyleCnt="0"/>
      <dgm:spPr/>
    </dgm:pt>
    <dgm:pt modelId="{A5E06FD9-DCB2-4A88-8F99-C928D88098A9}" type="pres">
      <dgm:prSet presAssocID="{3B54FFE2-5E34-41A1-99EC-323FF1087395}" presName="aNode" presStyleLbl="bgShp" presStyleIdx="7" presStyleCnt="10" custScaleX="61643" custLinFactNeighborX="-26236"/>
      <dgm:spPr/>
      <dgm:t>
        <a:bodyPr/>
        <a:lstStyle/>
        <a:p>
          <a:endParaRPr lang="en-US"/>
        </a:p>
      </dgm:t>
    </dgm:pt>
    <dgm:pt modelId="{E94FACD5-D940-4BE8-B559-5B10D48E366A}" type="pres">
      <dgm:prSet presAssocID="{3B54FFE2-5E34-41A1-99EC-323FF1087395}" presName="textNode" presStyleLbl="bgShp" presStyleIdx="7" presStyleCnt="10"/>
      <dgm:spPr/>
      <dgm:t>
        <a:bodyPr/>
        <a:lstStyle/>
        <a:p>
          <a:endParaRPr lang="en-US"/>
        </a:p>
      </dgm:t>
    </dgm:pt>
    <dgm:pt modelId="{AB1B8518-18D1-4340-A5AB-1136A49A75CE}" type="pres">
      <dgm:prSet presAssocID="{3B54FFE2-5E34-41A1-99EC-323FF1087395}" presName="compChildNode" presStyleCnt="0"/>
      <dgm:spPr/>
    </dgm:pt>
    <dgm:pt modelId="{B7159115-AD8A-4767-9394-84655D9CCE55}" type="pres">
      <dgm:prSet presAssocID="{3B54FFE2-5E34-41A1-99EC-323FF1087395}" presName="theInnerList" presStyleCnt="0"/>
      <dgm:spPr/>
    </dgm:pt>
    <dgm:pt modelId="{20B9171D-495C-45FF-99B8-73F0BE46CE0D}" type="pres">
      <dgm:prSet presAssocID="{3B54FFE2-5E34-41A1-99EC-323FF1087395}" presName="aSpace" presStyleCnt="0"/>
      <dgm:spPr/>
    </dgm:pt>
    <dgm:pt modelId="{24E7ABF5-01C6-418F-90C5-55D3CA84ECB6}" type="pres">
      <dgm:prSet presAssocID="{56CFD8BE-F2B2-45FD-B6EF-C605F6777524}" presName="compNode" presStyleCnt="0"/>
      <dgm:spPr/>
    </dgm:pt>
    <dgm:pt modelId="{86348904-89C6-4DFC-834A-A75930561BA2}" type="pres">
      <dgm:prSet presAssocID="{56CFD8BE-F2B2-45FD-B6EF-C605F6777524}" presName="aNode" presStyleLbl="bgShp" presStyleIdx="8" presStyleCnt="10" custScaleX="59066" custLinFactNeighborX="-27415"/>
      <dgm:spPr/>
      <dgm:t>
        <a:bodyPr/>
        <a:lstStyle/>
        <a:p>
          <a:endParaRPr lang="en-US"/>
        </a:p>
      </dgm:t>
    </dgm:pt>
    <dgm:pt modelId="{502BB165-E538-4035-9C69-B240E69C57BB}" type="pres">
      <dgm:prSet presAssocID="{56CFD8BE-F2B2-45FD-B6EF-C605F6777524}" presName="textNode" presStyleLbl="bgShp" presStyleIdx="8" presStyleCnt="10"/>
      <dgm:spPr/>
      <dgm:t>
        <a:bodyPr/>
        <a:lstStyle/>
        <a:p>
          <a:endParaRPr lang="en-US"/>
        </a:p>
      </dgm:t>
    </dgm:pt>
    <dgm:pt modelId="{54964BE6-94F0-45DC-8D5F-148D99BE038A}" type="pres">
      <dgm:prSet presAssocID="{56CFD8BE-F2B2-45FD-B6EF-C605F6777524}" presName="compChildNode" presStyleCnt="0"/>
      <dgm:spPr/>
    </dgm:pt>
    <dgm:pt modelId="{DDB518F1-6E9F-4880-A8BB-B8772B5B99C9}" type="pres">
      <dgm:prSet presAssocID="{56CFD8BE-F2B2-45FD-B6EF-C605F6777524}" presName="theInnerList" presStyleCnt="0"/>
      <dgm:spPr/>
    </dgm:pt>
    <dgm:pt modelId="{7F80AD85-1068-4749-8FBD-395F6E54F90C}" type="pres">
      <dgm:prSet presAssocID="{56CFD8BE-F2B2-45FD-B6EF-C605F6777524}" presName="aSpace" presStyleCnt="0"/>
      <dgm:spPr/>
    </dgm:pt>
    <dgm:pt modelId="{179E1FF6-D704-4760-9B8D-7378DA0CB0A0}" type="pres">
      <dgm:prSet presAssocID="{235418DE-B370-4FF2-B593-A3DBE796C3AF}" presName="compNode" presStyleCnt="0"/>
      <dgm:spPr/>
    </dgm:pt>
    <dgm:pt modelId="{017BB4AD-6123-410B-9E09-C62B157311E0}" type="pres">
      <dgm:prSet presAssocID="{235418DE-B370-4FF2-B593-A3DBE796C3AF}" presName="aNode" presStyleLbl="bgShp" presStyleIdx="9" presStyleCnt="10" custScaleX="212201" custLinFactNeighborX="-26839"/>
      <dgm:spPr/>
      <dgm:t>
        <a:bodyPr/>
        <a:lstStyle/>
        <a:p>
          <a:endParaRPr lang="en-US"/>
        </a:p>
      </dgm:t>
    </dgm:pt>
    <dgm:pt modelId="{EC8FA1C2-291D-4A17-8A8D-10023D34906B}" type="pres">
      <dgm:prSet presAssocID="{235418DE-B370-4FF2-B593-A3DBE796C3AF}" presName="textNode" presStyleLbl="bgShp" presStyleIdx="9" presStyleCnt="10"/>
      <dgm:spPr/>
      <dgm:t>
        <a:bodyPr/>
        <a:lstStyle/>
        <a:p>
          <a:endParaRPr lang="en-US"/>
        </a:p>
      </dgm:t>
    </dgm:pt>
    <dgm:pt modelId="{1B3498BA-9843-428A-B636-B381071FDE67}" type="pres">
      <dgm:prSet presAssocID="{235418DE-B370-4FF2-B593-A3DBE796C3AF}" presName="compChildNode" presStyleCnt="0"/>
      <dgm:spPr/>
    </dgm:pt>
    <dgm:pt modelId="{7A576A1B-15B8-434E-BE53-5660FE4D4EAA}" type="pres">
      <dgm:prSet presAssocID="{235418DE-B370-4FF2-B593-A3DBE796C3AF}" presName="theInnerList" presStyleCnt="0"/>
      <dgm:spPr/>
    </dgm:pt>
  </dgm:ptLst>
  <dgm:cxnLst>
    <dgm:cxn modelId="{942C7C0D-5113-4D91-ACC4-95B182800ADC}" srcId="{92C668B9-6D9A-47AB-975F-5F34323CE1C3}" destId="{56CFD8BE-F2B2-45FD-B6EF-C605F6777524}" srcOrd="8" destOrd="0" parTransId="{75E8A54C-0166-461C-942B-F07D3BBFF60B}" sibTransId="{B2B260C9-8439-4324-A4FB-278AA9B4A831}"/>
    <dgm:cxn modelId="{F573599E-4D49-4FED-8EE5-5E5C418E4532}" type="presOf" srcId="{9350FF2B-E1DE-4C23-8030-DFD76E62491D}" destId="{7E7F8760-FAA7-461C-9BC0-54C669FAA397}" srcOrd="0" destOrd="0" presId="urn:microsoft.com/office/officeart/2005/8/layout/lProcess2"/>
    <dgm:cxn modelId="{043D47CC-FD8B-45E0-943F-CA169B165818}" srcId="{92C668B9-6D9A-47AB-975F-5F34323CE1C3}" destId="{E00B34B4-8474-49FC-AC76-51B5D2971A4B}" srcOrd="0" destOrd="0" parTransId="{F73C381E-4637-4175-9C32-FC15F634E122}" sibTransId="{FAA306D5-7AC0-4D5E-8A88-D326098E3D4F}"/>
    <dgm:cxn modelId="{9A358E88-EEF7-49A3-B62F-6B273B8C5D92}" type="presOf" srcId="{74E117CB-0544-4D55-877F-2C34C3E9E938}" destId="{79C1E922-0985-4981-B6CF-4109BE2925DC}" srcOrd="1" destOrd="0" presId="urn:microsoft.com/office/officeart/2005/8/layout/lProcess2"/>
    <dgm:cxn modelId="{A56CFF48-F1C7-405B-BC92-237A452ABA49}" srcId="{92C668B9-6D9A-47AB-975F-5F34323CE1C3}" destId="{235418DE-B370-4FF2-B593-A3DBE796C3AF}" srcOrd="9" destOrd="0" parTransId="{177C394F-15D1-4678-A4FB-34EA78388167}" sibTransId="{A9BA2FD0-0A00-4860-A3C1-34550B22CA5C}"/>
    <dgm:cxn modelId="{11D733AC-26B9-48C1-A39F-DFA979AD9971}" type="presOf" srcId="{3B54FFE2-5E34-41A1-99EC-323FF1087395}" destId="{E94FACD5-D940-4BE8-B559-5B10D48E366A}" srcOrd="1" destOrd="0" presId="urn:microsoft.com/office/officeart/2005/8/layout/lProcess2"/>
    <dgm:cxn modelId="{660B4B2E-67A8-4005-9C43-BAE00AC76A53}" type="presOf" srcId="{985F63AC-3ED9-44F1-84C3-1E1DC24083AC}" destId="{3DF0633A-B59D-4747-9845-A78D28D9C1ED}" srcOrd="1" destOrd="0" presId="urn:microsoft.com/office/officeart/2005/8/layout/lProcess2"/>
    <dgm:cxn modelId="{520FF5D7-E765-4530-9B51-0295D76CEC69}" type="presOf" srcId="{3B54FFE2-5E34-41A1-99EC-323FF1087395}" destId="{A5E06FD9-DCB2-4A88-8F99-C928D88098A9}" srcOrd="0" destOrd="0" presId="urn:microsoft.com/office/officeart/2005/8/layout/lProcess2"/>
    <dgm:cxn modelId="{449E35B9-1311-47E4-8CC1-94D6260917B2}" type="presOf" srcId="{56CFD8BE-F2B2-45FD-B6EF-C605F6777524}" destId="{502BB165-E538-4035-9C69-B240E69C57BB}" srcOrd="1" destOrd="0" presId="urn:microsoft.com/office/officeart/2005/8/layout/lProcess2"/>
    <dgm:cxn modelId="{532BE815-1AF6-41A6-B7B2-6A5C777020DA}" type="presOf" srcId="{086DDE12-2265-481A-82D1-43604E2D5284}" destId="{1FF402B9-0FC6-4C51-A6D4-77377377729F}" srcOrd="0" destOrd="0" presId="urn:microsoft.com/office/officeart/2005/8/layout/lProcess2"/>
    <dgm:cxn modelId="{54479129-3280-4FAF-82D7-97B946EA88D8}" srcId="{92C668B9-6D9A-47AB-975F-5F34323CE1C3}" destId="{985F63AC-3ED9-44F1-84C3-1E1DC24083AC}" srcOrd="2" destOrd="0" parTransId="{68F1A48C-3911-415D-8936-98D13140D8A8}" sibTransId="{C186ACD5-60D9-4FD4-A267-CDB9B69556AF}"/>
    <dgm:cxn modelId="{CC16875B-335D-499F-8841-7946947B63E0}" type="presOf" srcId="{0B0E3068-E814-4921-80AB-EA6334EC6FBD}" destId="{D0E52157-581D-40A9-B5C8-FD402E704541}" srcOrd="1" destOrd="0" presId="urn:microsoft.com/office/officeart/2005/8/layout/lProcess2"/>
    <dgm:cxn modelId="{5AF643A7-AA3D-4723-9A38-F578CB0D3D8E}" srcId="{92C668B9-6D9A-47AB-975F-5F34323CE1C3}" destId="{9350FF2B-E1DE-4C23-8030-DFD76E62491D}" srcOrd="4" destOrd="0" parTransId="{F0F728DB-F429-4C3B-8979-6247B5C884F7}" sibTransId="{0217A4FD-EC55-44E3-BD55-E412C9BC8F82}"/>
    <dgm:cxn modelId="{5B581070-E25A-4E27-80BD-035AAF09A371}" type="presOf" srcId="{086DDE12-2265-481A-82D1-43604E2D5284}" destId="{27361871-07C3-47F0-B6F1-32B5C7337ADF}" srcOrd="1" destOrd="0" presId="urn:microsoft.com/office/officeart/2005/8/layout/lProcess2"/>
    <dgm:cxn modelId="{DB6E448F-9D78-4660-9C03-E89D1B66510B}" type="presOf" srcId="{9350FF2B-E1DE-4C23-8030-DFD76E62491D}" destId="{94BC720D-6343-4251-96D9-CA6C2EFBCB0D}" srcOrd="1" destOrd="0" presId="urn:microsoft.com/office/officeart/2005/8/layout/lProcess2"/>
    <dgm:cxn modelId="{6BB87BC6-6303-499F-9EA8-EF903796B5AB}" type="presOf" srcId="{92C668B9-6D9A-47AB-975F-5F34323CE1C3}" destId="{6E66AEEE-762E-48CD-8F29-1BB735F596EF}" srcOrd="0" destOrd="0" presId="urn:microsoft.com/office/officeart/2005/8/layout/lProcess2"/>
    <dgm:cxn modelId="{8A3F46B9-8226-40D5-A370-FDABAFB1CC65}" type="presOf" srcId="{235418DE-B370-4FF2-B593-A3DBE796C3AF}" destId="{017BB4AD-6123-410B-9E09-C62B157311E0}" srcOrd="0" destOrd="0" presId="urn:microsoft.com/office/officeart/2005/8/layout/lProcess2"/>
    <dgm:cxn modelId="{B897782E-7542-4152-AD1C-E21592DAAD0A}" srcId="{92C668B9-6D9A-47AB-975F-5F34323CE1C3}" destId="{086DDE12-2265-481A-82D1-43604E2D5284}" srcOrd="1" destOrd="0" parTransId="{4E352451-D4A5-4E7A-8250-E0BAB261972E}" sibTransId="{963CEC52-BA99-4AA9-9EC8-D10BC481AF53}"/>
    <dgm:cxn modelId="{3E6AEBFE-0508-4F22-86D2-6B318E4DB6AF}" type="presOf" srcId="{56CFD8BE-F2B2-45FD-B6EF-C605F6777524}" destId="{86348904-89C6-4DFC-834A-A75930561BA2}" srcOrd="0" destOrd="0" presId="urn:microsoft.com/office/officeart/2005/8/layout/lProcess2"/>
    <dgm:cxn modelId="{F9463A34-BA13-424C-B2B1-5F65870F83A0}" srcId="{92C668B9-6D9A-47AB-975F-5F34323CE1C3}" destId="{74E117CB-0544-4D55-877F-2C34C3E9E938}" srcOrd="6" destOrd="0" parTransId="{85432F11-4F6E-48CD-B176-709E12939C43}" sibTransId="{13E7282A-E4E0-4BBB-BE37-887933E04A63}"/>
    <dgm:cxn modelId="{C0B6EA98-6400-4430-A435-AE0800E4DC76}" srcId="{92C668B9-6D9A-47AB-975F-5F34323CE1C3}" destId="{1F96E629-A6D2-40FA-A8D0-9FD93855262D}" srcOrd="5" destOrd="0" parTransId="{F75216FE-5F2C-4378-A3B7-C1D49F4ECAA6}" sibTransId="{58B961BF-10B0-4FEA-8706-6784DB888B15}"/>
    <dgm:cxn modelId="{C76A8291-8126-4659-A678-1BCB306715D4}" srcId="{92C668B9-6D9A-47AB-975F-5F34323CE1C3}" destId="{3B54FFE2-5E34-41A1-99EC-323FF1087395}" srcOrd="7" destOrd="0" parTransId="{CBDCB351-976D-42F0-A321-FF3F0F6FB08E}" sibTransId="{C5DE7A5B-C51C-4F24-8540-A09450AC0EFD}"/>
    <dgm:cxn modelId="{461CDE18-7D2C-4D2A-A987-89616DE34823}" type="presOf" srcId="{1F96E629-A6D2-40FA-A8D0-9FD93855262D}" destId="{966C8242-18BE-4417-A224-DD0B1123FFFF}" srcOrd="1" destOrd="0" presId="urn:microsoft.com/office/officeart/2005/8/layout/lProcess2"/>
    <dgm:cxn modelId="{B2FF4038-DA21-4CDB-85F4-F32270D5AA5C}" type="presOf" srcId="{1F96E629-A6D2-40FA-A8D0-9FD93855262D}" destId="{4A903E5A-9B99-4EFF-BB71-9B6528988FDF}" srcOrd="0" destOrd="0" presId="urn:microsoft.com/office/officeart/2005/8/layout/lProcess2"/>
    <dgm:cxn modelId="{540AABF1-2D31-4689-B084-1352F1E73192}" type="presOf" srcId="{985F63AC-3ED9-44F1-84C3-1E1DC24083AC}" destId="{D759C0C8-B552-492D-B779-7E9624979ADF}" srcOrd="0" destOrd="0" presId="urn:microsoft.com/office/officeart/2005/8/layout/lProcess2"/>
    <dgm:cxn modelId="{AC48162D-4795-4F9F-83DE-7BB00C448B45}" type="presOf" srcId="{E00B34B4-8474-49FC-AC76-51B5D2971A4B}" destId="{02D9B559-8A57-41C8-9395-ADCC25B50038}" srcOrd="0" destOrd="0" presId="urn:microsoft.com/office/officeart/2005/8/layout/lProcess2"/>
    <dgm:cxn modelId="{EA0489C9-C9FA-44E6-936B-4ADFA541BBBC}" type="presOf" srcId="{235418DE-B370-4FF2-B593-A3DBE796C3AF}" destId="{EC8FA1C2-291D-4A17-8A8D-10023D34906B}" srcOrd="1" destOrd="0" presId="urn:microsoft.com/office/officeart/2005/8/layout/lProcess2"/>
    <dgm:cxn modelId="{3B7D3507-F22D-4B68-BDB0-8447AED4FD55}" type="presOf" srcId="{0B0E3068-E814-4921-80AB-EA6334EC6FBD}" destId="{B6230618-E5F9-491D-BEB2-BF14D8AF0D9C}" srcOrd="0" destOrd="0" presId="urn:microsoft.com/office/officeart/2005/8/layout/lProcess2"/>
    <dgm:cxn modelId="{5F630701-16F7-4C22-89BF-3E64829CB4FE}" srcId="{92C668B9-6D9A-47AB-975F-5F34323CE1C3}" destId="{0B0E3068-E814-4921-80AB-EA6334EC6FBD}" srcOrd="3" destOrd="0" parTransId="{C10808A4-381E-4B26-8715-167B968996BF}" sibTransId="{19B39E8A-8705-4E6F-918A-BB76C0C5980E}"/>
    <dgm:cxn modelId="{E07FB721-43B9-450A-94F2-0D28C25B7F01}" type="presOf" srcId="{74E117CB-0544-4D55-877F-2C34C3E9E938}" destId="{55F158A7-982F-4F07-B891-9B48D5F3560C}" srcOrd="0" destOrd="0" presId="urn:microsoft.com/office/officeart/2005/8/layout/lProcess2"/>
    <dgm:cxn modelId="{290EE8F1-AA45-489A-9367-4B4F8CE008D2}" type="presOf" srcId="{E00B34B4-8474-49FC-AC76-51B5D2971A4B}" destId="{27DD8152-A277-4378-B341-12B8063B223B}" srcOrd="1" destOrd="0" presId="urn:microsoft.com/office/officeart/2005/8/layout/lProcess2"/>
    <dgm:cxn modelId="{E2ED109A-E5B9-4138-8967-B813AAA75B5A}" type="presParOf" srcId="{6E66AEEE-762E-48CD-8F29-1BB735F596EF}" destId="{226E7B82-FA4A-4555-8A96-86BEB1F27B60}" srcOrd="0" destOrd="0" presId="urn:microsoft.com/office/officeart/2005/8/layout/lProcess2"/>
    <dgm:cxn modelId="{75126A7A-1B0C-4DBA-9E24-FDFD848E228D}" type="presParOf" srcId="{226E7B82-FA4A-4555-8A96-86BEB1F27B60}" destId="{02D9B559-8A57-41C8-9395-ADCC25B50038}" srcOrd="0" destOrd="0" presId="urn:microsoft.com/office/officeart/2005/8/layout/lProcess2"/>
    <dgm:cxn modelId="{DA3C1A84-CCF7-4F9B-A0AF-6045BCBEC9BB}" type="presParOf" srcId="{226E7B82-FA4A-4555-8A96-86BEB1F27B60}" destId="{27DD8152-A277-4378-B341-12B8063B223B}" srcOrd="1" destOrd="0" presId="urn:microsoft.com/office/officeart/2005/8/layout/lProcess2"/>
    <dgm:cxn modelId="{E2A682DC-DBC7-4C79-B7FC-6020E8780AB7}" type="presParOf" srcId="{226E7B82-FA4A-4555-8A96-86BEB1F27B60}" destId="{306927F8-2C12-4DAD-8CC6-AEB27E5FBE4C}" srcOrd="2" destOrd="0" presId="urn:microsoft.com/office/officeart/2005/8/layout/lProcess2"/>
    <dgm:cxn modelId="{47D59D93-95D8-40D5-B99F-CD6E8033F367}" type="presParOf" srcId="{306927F8-2C12-4DAD-8CC6-AEB27E5FBE4C}" destId="{44976DCD-6002-4BA3-9118-0B3688FA4E06}" srcOrd="0" destOrd="0" presId="urn:microsoft.com/office/officeart/2005/8/layout/lProcess2"/>
    <dgm:cxn modelId="{5C4144E0-1085-43A3-AB77-57C9558ED2DA}" type="presParOf" srcId="{6E66AEEE-762E-48CD-8F29-1BB735F596EF}" destId="{D7A64486-6295-4562-93D0-76D4629EA118}" srcOrd="1" destOrd="0" presId="urn:microsoft.com/office/officeart/2005/8/layout/lProcess2"/>
    <dgm:cxn modelId="{29EA87BF-9747-4BCE-9538-41469098C5B1}" type="presParOf" srcId="{6E66AEEE-762E-48CD-8F29-1BB735F596EF}" destId="{DCA36CE8-46AC-4C9C-800D-E433083753E9}" srcOrd="2" destOrd="0" presId="urn:microsoft.com/office/officeart/2005/8/layout/lProcess2"/>
    <dgm:cxn modelId="{53C15862-1730-430B-B385-D8AD79E50002}" type="presParOf" srcId="{DCA36CE8-46AC-4C9C-800D-E433083753E9}" destId="{1FF402B9-0FC6-4C51-A6D4-77377377729F}" srcOrd="0" destOrd="0" presId="urn:microsoft.com/office/officeart/2005/8/layout/lProcess2"/>
    <dgm:cxn modelId="{F24764B4-1EF2-491A-A69D-718A8673FB7E}" type="presParOf" srcId="{DCA36CE8-46AC-4C9C-800D-E433083753E9}" destId="{27361871-07C3-47F0-B6F1-32B5C7337ADF}" srcOrd="1" destOrd="0" presId="urn:microsoft.com/office/officeart/2005/8/layout/lProcess2"/>
    <dgm:cxn modelId="{408361AB-50D5-4008-950D-90260A4CD08A}" type="presParOf" srcId="{DCA36CE8-46AC-4C9C-800D-E433083753E9}" destId="{21A5E27D-678D-47F8-80FC-9F6D679BE2D5}" srcOrd="2" destOrd="0" presId="urn:microsoft.com/office/officeart/2005/8/layout/lProcess2"/>
    <dgm:cxn modelId="{028F82A4-AE8E-4A40-8BF4-B5AF1014C460}" type="presParOf" srcId="{21A5E27D-678D-47F8-80FC-9F6D679BE2D5}" destId="{3028EF1E-679F-4E3E-BF75-28A3BBEC9887}" srcOrd="0" destOrd="0" presId="urn:microsoft.com/office/officeart/2005/8/layout/lProcess2"/>
    <dgm:cxn modelId="{4CC7F763-BF50-4C4F-B10D-B77C2739DE5B}" type="presParOf" srcId="{6E66AEEE-762E-48CD-8F29-1BB735F596EF}" destId="{3992A181-4327-4F0E-8D60-40DD52494FC8}" srcOrd="3" destOrd="0" presId="urn:microsoft.com/office/officeart/2005/8/layout/lProcess2"/>
    <dgm:cxn modelId="{8D198ACF-93E6-48FC-800B-A8A84DBEB76C}" type="presParOf" srcId="{6E66AEEE-762E-48CD-8F29-1BB735F596EF}" destId="{297336E7-ECFE-43D7-A93D-55FF53B8B5DC}" srcOrd="4" destOrd="0" presId="urn:microsoft.com/office/officeart/2005/8/layout/lProcess2"/>
    <dgm:cxn modelId="{36683CBF-7B89-4973-AB45-4E2F2121001F}" type="presParOf" srcId="{297336E7-ECFE-43D7-A93D-55FF53B8B5DC}" destId="{D759C0C8-B552-492D-B779-7E9624979ADF}" srcOrd="0" destOrd="0" presId="urn:microsoft.com/office/officeart/2005/8/layout/lProcess2"/>
    <dgm:cxn modelId="{7FFC0884-AA67-4321-AA82-8F20B4C98BA0}" type="presParOf" srcId="{297336E7-ECFE-43D7-A93D-55FF53B8B5DC}" destId="{3DF0633A-B59D-4747-9845-A78D28D9C1ED}" srcOrd="1" destOrd="0" presId="urn:microsoft.com/office/officeart/2005/8/layout/lProcess2"/>
    <dgm:cxn modelId="{20242173-EA92-4020-AB23-05A81966DDC4}" type="presParOf" srcId="{297336E7-ECFE-43D7-A93D-55FF53B8B5DC}" destId="{831F7E57-D3C0-4F80-BA6E-38AA111AADF6}" srcOrd="2" destOrd="0" presId="urn:microsoft.com/office/officeart/2005/8/layout/lProcess2"/>
    <dgm:cxn modelId="{36CA03D4-BD73-48CA-BD4E-26D119F1F339}" type="presParOf" srcId="{831F7E57-D3C0-4F80-BA6E-38AA111AADF6}" destId="{E73869FC-AC15-4063-AAFA-3DAC3FD19B2A}" srcOrd="0" destOrd="0" presId="urn:microsoft.com/office/officeart/2005/8/layout/lProcess2"/>
    <dgm:cxn modelId="{9F80491B-D7D8-4326-A080-0D01DECAD404}" type="presParOf" srcId="{6E66AEEE-762E-48CD-8F29-1BB735F596EF}" destId="{FD96B74C-D7CC-4A61-B351-A10C6A6E620B}" srcOrd="5" destOrd="0" presId="urn:microsoft.com/office/officeart/2005/8/layout/lProcess2"/>
    <dgm:cxn modelId="{FE9B44FC-1649-4F01-AA2F-13F097BB3833}" type="presParOf" srcId="{6E66AEEE-762E-48CD-8F29-1BB735F596EF}" destId="{B35E98FA-5EA5-43B3-BC8D-997FC5F49224}" srcOrd="6" destOrd="0" presId="urn:microsoft.com/office/officeart/2005/8/layout/lProcess2"/>
    <dgm:cxn modelId="{A5205BEB-2F98-449D-8676-7716C2CBBCC3}" type="presParOf" srcId="{B35E98FA-5EA5-43B3-BC8D-997FC5F49224}" destId="{B6230618-E5F9-491D-BEB2-BF14D8AF0D9C}" srcOrd="0" destOrd="0" presId="urn:microsoft.com/office/officeart/2005/8/layout/lProcess2"/>
    <dgm:cxn modelId="{7A06C6A2-6531-4317-BE3C-5DE513AAD201}" type="presParOf" srcId="{B35E98FA-5EA5-43B3-BC8D-997FC5F49224}" destId="{D0E52157-581D-40A9-B5C8-FD402E704541}" srcOrd="1" destOrd="0" presId="urn:microsoft.com/office/officeart/2005/8/layout/lProcess2"/>
    <dgm:cxn modelId="{EC70509D-9E6F-4684-8EAD-C3E0BF279671}" type="presParOf" srcId="{B35E98FA-5EA5-43B3-BC8D-997FC5F49224}" destId="{64E119C7-6B7C-42D4-B424-23AC7506CB84}" srcOrd="2" destOrd="0" presId="urn:microsoft.com/office/officeart/2005/8/layout/lProcess2"/>
    <dgm:cxn modelId="{25B8A057-32BA-41AA-9894-D95388FBDE8A}" type="presParOf" srcId="{64E119C7-6B7C-42D4-B424-23AC7506CB84}" destId="{3F237DF3-13EB-4F0E-9A99-DFADBFFA61AF}" srcOrd="0" destOrd="0" presId="urn:microsoft.com/office/officeart/2005/8/layout/lProcess2"/>
    <dgm:cxn modelId="{868C1917-24D3-4426-9C2F-4E93D1FCCD31}" type="presParOf" srcId="{6E66AEEE-762E-48CD-8F29-1BB735F596EF}" destId="{5F5F406E-8317-4AE5-8F41-4AD9F9C63B0D}" srcOrd="7" destOrd="0" presId="urn:microsoft.com/office/officeart/2005/8/layout/lProcess2"/>
    <dgm:cxn modelId="{48A7589D-8CAA-47CB-937C-7B2AE649E89E}" type="presParOf" srcId="{6E66AEEE-762E-48CD-8F29-1BB735F596EF}" destId="{24F864D0-6712-4902-8BE2-9FFFDA334EA8}" srcOrd="8" destOrd="0" presId="urn:microsoft.com/office/officeart/2005/8/layout/lProcess2"/>
    <dgm:cxn modelId="{9601FD15-F54E-4ADC-8D6E-C2EEA0BC3330}" type="presParOf" srcId="{24F864D0-6712-4902-8BE2-9FFFDA334EA8}" destId="{7E7F8760-FAA7-461C-9BC0-54C669FAA397}" srcOrd="0" destOrd="0" presId="urn:microsoft.com/office/officeart/2005/8/layout/lProcess2"/>
    <dgm:cxn modelId="{5B03C22E-F6BC-460D-8821-B5C4DD9E1894}" type="presParOf" srcId="{24F864D0-6712-4902-8BE2-9FFFDA334EA8}" destId="{94BC720D-6343-4251-96D9-CA6C2EFBCB0D}" srcOrd="1" destOrd="0" presId="urn:microsoft.com/office/officeart/2005/8/layout/lProcess2"/>
    <dgm:cxn modelId="{622D42F6-E36F-4AC1-80A6-1E1BC9A2BC51}" type="presParOf" srcId="{24F864D0-6712-4902-8BE2-9FFFDA334EA8}" destId="{C0719DBA-8A62-432E-AD5E-E3476BCDD2F3}" srcOrd="2" destOrd="0" presId="urn:microsoft.com/office/officeart/2005/8/layout/lProcess2"/>
    <dgm:cxn modelId="{6D8C30B1-7BE3-46C1-B6B0-1A0F30F59028}" type="presParOf" srcId="{C0719DBA-8A62-432E-AD5E-E3476BCDD2F3}" destId="{5F8E68DF-2076-45DD-8EE8-5781CEDE8CE4}" srcOrd="0" destOrd="0" presId="urn:microsoft.com/office/officeart/2005/8/layout/lProcess2"/>
    <dgm:cxn modelId="{51985EC6-B5A7-4332-BD70-D924757ACADD}" type="presParOf" srcId="{6E66AEEE-762E-48CD-8F29-1BB735F596EF}" destId="{B6BBA19F-A4DD-4733-9A00-1E988623801B}" srcOrd="9" destOrd="0" presId="urn:microsoft.com/office/officeart/2005/8/layout/lProcess2"/>
    <dgm:cxn modelId="{48CEF336-85EC-4CA9-878E-DDE33A22F5CC}" type="presParOf" srcId="{6E66AEEE-762E-48CD-8F29-1BB735F596EF}" destId="{8E7B8C76-AEA7-42A7-B8C3-80F28B9F6E49}" srcOrd="10" destOrd="0" presId="urn:microsoft.com/office/officeart/2005/8/layout/lProcess2"/>
    <dgm:cxn modelId="{DF5671C4-6332-4C3B-9E62-3657821194B2}" type="presParOf" srcId="{8E7B8C76-AEA7-42A7-B8C3-80F28B9F6E49}" destId="{4A903E5A-9B99-4EFF-BB71-9B6528988FDF}" srcOrd="0" destOrd="0" presId="urn:microsoft.com/office/officeart/2005/8/layout/lProcess2"/>
    <dgm:cxn modelId="{34C68682-F3FA-4FCE-9690-694C7B77B347}" type="presParOf" srcId="{8E7B8C76-AEA7-42A7-B8C3-80F28B9F6E49}" destId="{966C8242-18BE-4417-A224-DD0B1123FFFF}" srcOrd="1" destOrd="0" presId="urn:microsoft.com/office/officeart/2005/8/layout/lProcess2"/>
    <dgm:cxn modelId="{DBBB419E-1416-46F7-8C12-F479D5AC77F0}" type="presParOf" srcId="{8E7B8C76-AEA7-42A7-B8C3-80F28B9F6E49}" destId="{BEF9AB84-43AE-4B2D-886E-7C0D42F6FBB8}" srcOrd="2" destOrd="0" presId="urn:microsoft.com/office/officeart/2005/8/layout/lProcess2"/>
    <dgm:cxn modelId="{E00F72B5-1810-44AB-9BB9-5F9333D1D401}" type="presParOf" srcId="{BEF9AB84-43AE-4B2D-886E-7C0D42F6FBB8}" destId="{BA594AB5-752C-437B-909E-D97D6C487149}" srcOrd="0" destOrd="0" presId="urn:microsoft.com/office/officeart/2005/8/layout/lProcess2"/>
    <dgm:cxn modelId="{1C910019-F2EE-4A50-8CF0-6ACFDF508784}" type="presParOf" srcId="{6E66AEEE-762E-48CD-8F29-1BB735F596EF}" destId="{6302B830-496B-47B6-9EF6-0D952DF76512}" srcOrd="11" destOrd="0" presId="urn:microsoft.com/office/officeart/2005/8/layout/lProcess2"/>
    <dgm:cxn modelId="{440146ED-D1AC-4B20-8FF7-A6460BB2ADF9}" type="presParOf" srcId="{6E66AEEE-762E-48CD-8F29-1BB735F596EF}" destId="{A024AD74-9B57-4594-861E-8919C6500B47}" srcOrd="12" destOrd="0" presId="urn:microsoft.com/office/officeart/2005/8/layout/lProcess2"/>
    <dgm:cxn modelId="{403F65C7-8E03-41EB-97EF-A4D5166EA440}" type="presParOf" srcId="{A024AD74-9B57-4594-861E-8919C6500B47}" destId="{55F158A7-982F-4F07-B891-9B48D5F3560C}" srcOrd="0" destOrd="0" presId="urn:microsoft.com/office/officeart/2005/8/layout/lProcess2"/>
    <dgm:cxn modelId="{427EC754-BE9F-48C6-A424-D6C89A8AE511}" type="presParOf" srcId="{A024AD74-9B57-4594-861E-8919C6500B47}" destId="{79C1E922-0985-4981-B6CF-4109BE2925DC}" srcOrd="1" destOrd="0" presId="urn:microsoft.com/office/officeart/2005/8/layout/lProcess2"/>
    <dgm:cxn modelId="{FF8A4BFC-4243-465E-8BC0-876DDBD68C8C}" type="presParOf" srcId="{A024AD74-9B57-4594-861E-8919C6500B47}" destId="{96C1195B-567A-4C30-BE55-C105CCC8787A}" srcOrd="2" destOrd="0" presId="urn:microsoft.com/office/officeart/2005/8/layout/lProcess2"/>
    <dgm:cxn modelId="{EDB90924-1170-454C-9F9C-E51E2407B875}" type="presParOf" srcId="{96C1195B-567A-4C30-BE55-C105CCC8787A}" destId="{B9507EE4-84B1-482C-9AFB-67C4797B0A20}" srcOrd="0" destOrd="0" presId="urn:microsoft.com/office/officeart/2005/8/layout/lProcess2"/>
    <dgm:cxn modelId="{76184D03-5EB5-4C65-AA34-37201E85BA3B}" type="presParOf" srcId="{6E66AEEE-762E-48CD-8F29-1BB735F596EF}" destId="{988BF007-F687-4A03-A770-89A433C7090A}" srcOrd="13" destOrd="0" presId="urn:microsoft.com/office/officeart/2005/8/layout/lProcess2"/>
    <dgm:cxn modelId="{F813C92D-27D9-4FEA-A69F-B4EE692E7FEC}" type="presParOf" srcId="{6E66AEEE-762E-48CD-8F29-1BB735F596EF}" destId="{A771F44E-2932-45F0-A082-9C63B1B2EC7E}" srcOrd="14" destOrd="0" presId="urn:microsoft.com/office/officeart/2005/8/layout/lProcess2"/>
    <dgm:cxn modelId="{138F867D-BC6F-4D5A-8776-D6C32B91F2B7}" type="presParOf" srcId="{A771F44E-2932-45F0-A082-9C63B1B2EC7E}" destId="{A5E06FD9-DCB2-4A88-8F99-C928D88098A9}" srcOrd="0" destOrd="0" presId="urn:microsoft.com/office/officeart/2005/8/layout/lProcess2"/>
    <dgm:cxn modelId="{AB723361-C1CF-4783-B89D-F7F0DEEE0978}" type="presParOf" srcId="{A771F44E-2932-45F0-A082-9C63B1B2EC7E}" destId="{E94FACD5-D940-4BE8-B559-5B10D48E366A}" srcOrd="1" destOrd="0" presId="urn:microsoft.com/office/officeart/2005/8/layout/lProcess2"/>
    <dgm:cxn modelId="{4C0FCC62-F926-47F6-911D-302B36A879F0}" type="presParOf" srcId="{A771F44E-2932-45F0-A082-9C63B1B2EC7E}" destId="{AB1B8518-18D1-4340-A5AB-1136A49A75CE}" srcOrd="2" destOrd="0" presId="urn:microsoft.com/office/officeart/2005/8/layout/lProcess2"/>
    <dgm:cxn modelId="{04006BF3-C8AB-448E-BA59-57D4D9C9E126}" type="presParOf" srcId="{AB1B8518-18D1-4340-A5AB-1136A49A75CE}" destId="{B7159115-AD8A-4767-9394-84655D9CCE55}" srcOrd="0" destOrd="0" presId="urn:microsoft.com/office/officeart/2005/8/layout/lProcess2"/>
    <dgm:cxn modelId="{DB155D7E-EEAA-4C35-A96F-034EF83BB823}" type="presParOf" srcId="{6E66AEEE-762E-48CD-8F29-1BB735F596EF}" destId="{20B9171D-495C-45FF-99B8-73F0BE46CE0D}" srcOrd="15" destOrd="0" presId="urn:microsoft.com/office/officeart/2005/8/layout/lProcess2"/>
    <dgm:cxn modelId="{954F6B58-BBB9-4C44-9C02-82B8EC03A2D1}" type="presParOf" srcId="{6E66AEEE-762E-48CD-8F29-1BB735F596EF}" destId="{24E7ABF5-01C6-418F-90C5-55D3CA84ECB6}" srcOrd="16" destOrd="0" presId="urn:microsoft.com/office/officeart/2005/8/layout/lProcess2"/>
    <dgm:cxn modelId="{CB410D63-3620-4A9C-9320-9AD4B206561E}" type="presParOf" srcId="{24E7ABF5-01C6-418F-90C5-55D3CA84ECB6}" destId="{86348904-89C6-4DFC-834A-A75930561BA2}" srcOrd="0" destOrd="0" presId="urn:microsoft.com/office/officeart/2005/8/layout/lProcess2"/>
    <dgm:cxn modelId="{7C159125-A4E8-47D7-8609-04116446A5D0}" type="presParOf" srcId="{24E7ABF5-01C6-418F-90C5-55D3CA84ECB6}" destId="{502BB165-E538-4035-9C69-B240E69C57BB}" srcOrd="1" destOrd="0" presId="urn:microsoft.com/office/officeart/2005/8/layout/lProcess2"/>
    <dgm:cxn modelId="{99920A4E-C522-43F8-A4A8-BDA53C3B8106}" type="presParOf" srcId="{24E7ABF5-01C6-418F-90C5-55D3CA84ECB6}" destId="{54964BE6-94F0-45DC-8D5F-148D99BE038A}" srcOrd="2" destOrd="0" presId="urn:microsoft.com/office/officeart/2005/8/layout/lProcess2"/>
    <dgm:cxn modelId="{81E667DA-7976-4C26-A77D-BB02EDDE701D}" type="presParOf" srcId="{54964BE6-94F0-45DC-8D5F-148D99BE038A}" destId="{DDB518F1-6E9F-4880-A8BB-B8772B5B99C9}" srcOrd="0" destOrd="0" presId="urn:microsoft.com/office/officeart/2005/8/layout/lProcess2"/>
    <dgm:cxn modelId="{49D7E493-E07A-4A1F-930C-9FBF6D6D2321}" type="presParOf" srcId="{6E66AEEE-762E-48CD-8F29-1BB735F596EF}" destId="{7F80AD85-1068-4749-8FBD-395F6E54F90C}" srcOrd="17" destOrd="0" presId="urn:microsoft.com/office/officeart/2005/8/layout/lProcess2"/>
    <dgm:cxn modelId="{288D3BB2-C613-482E-B4F6-AE925761DE87}" type="presParOf" srcId="{6E66AEEE-762E-48CD-8F29-1BB735F596EF}" destId="{179E1FF6-D704-4760-9B8D-7378DA0CB0A0}" srcOrd="18" destOrd="0" presId="urn:microsoft.com/office/officeart/2005/8/layout/lProcess2"/>
    <dgm:cxn modelId="{1E535645-0B11-48CD-95F6-2FE7A734D167}" type="presParOf" srcId="{179E1FF6-D704-4760-9B8D-7378DA0CB0A0}" destId="{017BB4AD-6123-410B-9E09-C62B157311E0}" srcOrd="0" destOrd="0" presId="urn:microsoft.com/office/officeart/2005/8/layout/lProcess2"/>
    <dgm:cxn modelId="{F24198B6-CFA6-4395-8A7A-0D117A73298D}" type="presParOf" srcId="{179E1FF6-D704-4760-9B8D-7378DA0CB0A0}" destId="{EC8FA1C2-291D-4A17-8A8D-10023D34906B}" srcOrd="1" destOrd="0" presId="urn:microsoft.com/office/officeart/2005/8/layout/lProcess2"/>
    <dgm:cxn modelId="{8A8A265C-B89E-4A6F-A49C-4032302A2242}" type="presParOf" srcId="{179E1FF6-D704-4760-9B8D-7378DA0CB0A0}" destId="{1B3498BA-9843-428A-B636-B381071FDE67}" srcOrd="2" destOrd="0" presId="urn:microsoft.com/office/officeart/2005/8/layout/lProcess2"/>
    <dgm:cxn modelId="{38F06F57-DFD9-4F3A-98A2-C5A16606EDCD}" type="presParOf" srcId="{1B3498BA-9843-428A-B636-B381071FDE67}" destId="{7A576A1B-15B8-434E-BE53-5660FE4D4EAA}"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D9B559-8A57-41C8-9395-ADCC25B50038}">
      <dsp:nvSpPr>
        <dsp:cNvPr id="0" name=""/>
        <dsp:cNvSpPr/>
      </dsp:nvSpPr>
      <dsp:spPr>
        <a:xfrm>
          <a:off x="3450" y="0"/>
          <a:ext cx="668789" cy="601980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K</a:t>
          </a:r>
          <a:endParaRPr lang="en-US" sz="1200" kern="1200" dirty="0"/>
        </a:p>
      </dsp:txBody>
      <dsp:txXfrm>
        <a:off x="3450" y="0"/>
        <a:ext cx="668789" cy="1805940"/>
      </dsp:txXfrm>
    </dsp:sp>
    <dsp:sp modelId="{1FF402B9-0FC6-4C51-A6D4-77377377729F}">
      <dsp:nvSpPr>
        <dsp:cNvPr id="0" name=""/>
        <dsp:cNvSpPr/>
      </dsp:nvSpPr>
      <dsp:spPr>
        <a:xfrm>
          <a:off x="691688" y="0"/>
          <a:ext cx="679451" cy="6019800"/>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1</a:t>
          </a:r>
          <a:endParaRPr lang="en-US" sz="1200" kern="1200" dirty="0"/>
        </a:p>
      </dsp:txBody>
      <dsp:txXfrm>
        <a:off x="691688" y="0"/>
        <a:ext cx="679451" cy="1805940"/>
      </dsp:txXfrm>
    </dsp:sp>
    <dsp:sp modelId="{D759C0C8-B552-492D-B779-7E9624979ADF}">
      <dsp:nvSpPr>
        <dsp:cNvPr id="0" name=""/>
        <dsp:cNvSpPr/>
      </dsp:nvSpPr>
      <dsp:spPr>
        <a:xfrm>
          <a:off x="1383222" y="0"/>
          <a:ext cx="763651" cy="6019800"/>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2</a:t>
          </a:r>
          <a:endParaRPr lang="en-US" sz="1200" kern="1200" dirty="0"/>
        </a:p>
      </dsp:txBody>
      <dsp:txXfrm>
        <a:off x="1383222" y="0"/>
        <a:ext cx="763651" cy="1805940"/>
      </dsp:txXfrm>
    </dsp:sp>
    <dsp:sp modelId="{B6230618-E5F9-491D-BEB2-BF14D8AF0D9C}">
      <dsp:nvSpPr>
        <dsp:cNvPr id="0" name=""/>
        <dsp:cNvSpPr/>
      </dsp:nvSpPr>
      <dsp:spPr>
        <a:xfrm>
          <a:off x="2213045" y="0"/>
          <a:ext cx="607181" cy="6019800"/>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3</a:t>
          </a:r>
          <a:endParaRPr lang="en-US" sz="1200" kern="1200" dirty="0"/>
        </a:p>
      </dsp:txBody>
      <dsp:txXfrm>
        <a:off x="2213045" y="0"/>
        <a:ext cx="607181" cy="1805940"/>
      </dsp:txXfrm>
    </dsp:sp>
    <dsp:sp modelId="{7E7F8760-FAA7-461C-9BC0-54C669FAA397}">
      <dsp:nvSpPr>
        <dsp:cNvPr id="0" name=""/>
        <dsp:cNvSpPr/>
      </dsp:nvSpPr>
      <dsp:spPr>
        <a:xfrm>
          <a:off x="2835417" y="0"/>
          <a:ext cx="686841" cy="6019800"/>
        </a:xfrm>
        <a:prstGeom prst="roundRect">
          <a:avLst>
            <a:gd name="adj" fmla="val 1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4</a:t>
          </a:r>
          <a:endParaRPr lang="en-US" sz="1200" kern="1200" dirty="0"/>
        </a:p>
      </dsp:txBody>
      <dsp:txXfrm>
        <a:off x="2835417" y="0"/>
        <a:ext cx="686841" cy="1805940"/>
      </dsp:txXfrm>
    </dsp:sp>
    <dsp:sp modelId="{4A903E5A-9B99-4EFF-BB71-9B6528988FDF}">
      <dsp:nvSpPr>
        <dsp:cNvPr id="0" name=""/>
        <dsp:cNvSpPr/>
      </dsp:nvSpPr>
      <dsp:spPr>
        <a:xfrm>
          <a:off x="3596101" y="0"/>
          <a:ext cx="662923" cy="6019800"/>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5</a:t>
          </a:r>
          <a:endParaRPr lang="en-US" sz="1200" kern="1200" dirty="0"/>
        </a:p>
      </dsp:txBody>
      <dsp:txXfrm>
        <a:off x="3596101" y="0"/>
        <a:ext cx="662923" cy="1805940"/>
      </dsp:txXfrm>
    </dsp:sp>
    <dsp:sp modelId="{55F158A7-982F-4F07-B891-9B48D5F3560C}">
      <dsp:nvSpPr>
        <dsp:cNvPr id="0" name=""/>
        <dsp:cNvSpPr/>
      </dsp:nvSpPr>
      <dsp:spPr>
        <a:xfrm>
          <a:off x="4304925" y="0"/>
          <a:ext cx="676143" cy="6019800"/>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6</a:t>
          </a:r>
          <a:endParaRPr lang="en-US" sz="1200" kern="1200" dirty="0"/>
        </a:p>
      </dsp:txBody>
      <dsp:txXfrm>
        <a:off x="4304925" y="0"/>
        <a:ext cx="676143" cy="1805940"/>
      </dsp:txXfrm>
    </dsp:sp>
    <dsp:sp modelId="{A5E06FD9-DCB2-4A88-8F99-C928D88098A9}">
      <dsp:nvSpPr>
        <dsp:cNvPr id="0" name=""/>
        <dsp:cNvSpPr/>
      </dsp:nvSpPr>
      <dsp:spPr>
        <a:xfrm>
          <a:off x="5056518" y="0"/>
          <a:ext cx="723088" cy="601980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7</a:t>
          </a:r>
          <a:endParaRPr lang="en-US" sz="1200" kern="1200" dirty="0"/>
        </a:p>
      </dsp:txBody>
      <dsp:txXfrm>
        <a:off x="5056518" y="0"/>
        <a:ext cx="723088" cy="1805940"/>
      </dsp:txXfrm>
    </dsp:sp>
    <dsp:sp modelId="{86348904-89C6-4DFC-834A-A75930561BA2}">
      <dsp:nvSpPr>
        <dsp:cNvPr id="0" name=""/>
        <dsp:cNvSpPr/>
      </dsp:nvSpPr>
      <dsp:spPr>
        <a:xfrm>
          <a:off x="5853754" y="0"/>
          <a:ext cx="692859" cy="6019800"/>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8</a:t>
          </a:r>
          <a:endParaRPr lang="en-US" sz="1200" kern="1200" dirty="0"/>
        </a:p>
      </dsp:txBody>
      <dsp:txXfrm>
        <a:off x="5853754" y="0"/>
        <a:ext cx="692859" cy="1805940"/>
      </dsp:txXfrm>
    </dsp:sp>
    <dsp:sp modelId="{017BB4AD-6123-410B-9E09-C62B157311E0}">
      <dsp:nvSpPr>
        <dsp:cNvPr id="0" name=""/>
        <dsp:cNvSpPr/>
      </dsp:nvSpPr>
      <dsp:spPr>
        <a:xfrm>
          <a:off x="6641347" y="0"/>
          <a:ext cx="2489173" cy="6019800"/>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Grade 9-12</a:t>
          </a:r>
          <a:endParaRPr lang="en-US" sz="1200" kern="1200" dirty="0"/>
        </a:p>
      </dsp:txBody>
      <dsp:txXfrm>
        <a:off x="6641347" y="0"/>
        <a:ext cx="2489173" cy="18059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33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1"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89534" tIns="44767" rIns="89534" bIns="44767" numCol="1" anchor="t" anchorCtr="0" compatLnSpc="1">
            <a:prstTxWarp prst="textNoShape">
              <a:avLst/>
            </a:prstTxWarp>
          </a:bodyPr>
          <a:lstStyle>
            <a:lvl1pPr algn="r" defTabSz="873125" eaLnBrk="0" hangingPunct="0">
              <a:defRPr sz="1100">
                <a:latin typeface="Arial" charset="0"/>
              </a:defRPr>
            </a:lvl1pPr>
          </a:lstStyle>
          <a:p>
            <a:pPr>
              <a:defRPr/>
            </a:pPr>
            <a:endParaRPr lang="en-US"/>
          </a:p>
        </p:txBody>
      </p:sp>
      <p:sp>
        <p:nvSpPr>
          <p:cNvPr id="483332"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defTabSz="873125" eaLnBrk="0" hangingPunct="0">
              <a:defRPr sz="1100">
                <a:latin typeface="Arial" charset="0"/>
              </a:defRPr>
            </a:lvl1pPr>
          </a:lstStyle>
          <a:p>
            <a:pPr>
              <a:defRPr/>
            </a:pPr>
            <a:endParaRPr lang="en-US"/>
          </a:p>
        </p:txBody>
      </p:sp>
      <p:sp>
        <p:nvSpPr>
          <p:cNvPr id="483333"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89534" tIns="44767" rIns="89534" bIns="44767" numCol="1" anchor="b" anchorCtr="0" compatLnSpc="1">
            <a:prstTxWarp prst="textNoShape">
              <a:avLst/>
            </a:prstTxWarp>
          </a:bodyPr>
          <a:lstStyle>
            <a:lvl1pPr algn="r" defTabSz="873125" eaLnBrk="0" hangingPunct="0">
              <a:defRPr sz="1100">
                <a:latin typeface="Arial" charset="0"/>
              </a:defRPr>
            </a:lvl1pPr>
          </a:lstStyle>
          <a:p>
            <a:pPr>
              <a:defRPr/>
            </a:pPr>
            <a:fld id="{7BCB0D27-86C5-4BE5-82DF-749669285742}"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23925" eaLnBrk="0" hangingPunct="0">
              <a:defRPr sz="11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23925" eaLnBrk="0" hangingPunct="0">
              <a:defRPr sz="11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23925" eaLnBrk="0" hangingPunct="0">
              <a:defRPr sz="1100">
                <a:latin typeface="Arial" charset="0"/>
              </a:defRPr>
            </a:lvl1pPr>
          </a:lstStyle>
          <a:p>
            <a:pPr>
              <a:defRPr/>
            </a:pPr>
            <a:fld id="{F5B14469-8225-408C-9C81-8105E3826A8E}"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nsidemathematics.org/index.php/standard-6" TargetMode="External"/><Relationship Id="rId7" Type="http://schemas.openxmlformats.org/officeDocument/2006/relationships/hyperlink" Target="http://www.youtube.com/watch?v=nDdYEBPZJSI"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youtube.com/watch?v=iZTu_hSjF0g" TargetMode="External"/><Relationship Id="rId5" Type="http://schemas.openxmlformats.org/officeDocument/2006/relationships/hyperlink" Target="http://www.youtube.com/watch?v=LlTEv64v7vw" TargetMode="External"/><Relationship Id="rId4" Type="http://schemas.openxmlformats.org/officeDocument/2006/relationships/hyperlink" Target="http://www.youtube.com/watch?v=Skocybk5zU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rvey.aea.k12.ia.us/f/94549/bba4/"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urvey.aea.k12.ia.us/report/94549/100310/43d80dbb?afterVoting=4a43381bfccd"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urvey.aea.k12.ia.us/f/94708/1154/"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survey.aea.k12.ia.us/report/94708/100380/a79e5975?afterVoting=3a7d4aa5559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ingchannel.org/videos/teaching-dependent-and-independent-ev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achingchannel.org/videos/surface-area-lesso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teachingchannel.org/videos/real-world-geometry-less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0C92D074-7B3D-49F3-BB2E-B1A78535B9F4}" type="slidenum">
              <a:rPr lang="en-US" sz="1100">
                <a:latin typeface="Arial" charset="0"/>
              </a:rPr>
              <a:pPr algn="r" defTabSz="923925" eaLnBrk="0" hangingPunct="0"/>
              <a:t>1</a:t>
            </a:fld>
            <a:endParaRPr lang="en-US" sz="1100">
              <a:latin typeface="Arial" charset="0"/>
            </a:endParaRPr>
          </a:p>
        </p:txBody>
      </p:sp>
      <p:sp>
        <p:nvSpPr>
          <p:cNvPr id="17410" name="Slide Image Placeholder 1"/>
          <p:cNvSpPr>
            <a:spLocks noGrp="1" noRot="1" noChangeAspect="1" noTextEdit="1"/>
          </p:cNvSpPr>
          <p:nvPr>
            <p:ph type="sldImg"/>
          </p:nvPr>
        </p:nvSpPr>
        <p:spPr>
          <a:ln/>
        </p:spPr>
      </p:sp>
      <p:sp>
        <p:nvSpPr>
          <p:cNvPr id="17411" name="Slide Number Placeholder 3"/>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79159DF5-2285-4D1E-A50A-6F161A87AFA7}" type="slidenum">
              <a:rPr lang="en-US" sz="1100">
                <a:latin typeface="Arial" charset="0"/>
              </a:rPr>
              <a:pPr algn="r" defTabSz="923925" eaLnBrk="0" hangingPunct="0"/>
              <a:t>1</a:t>
            </a:fld>
            <a:endParaRPr lang="en-US" sz="1100">
              <a:latin typeface="Arial" charset="0"/>
            </a:endParaRPr>
          </a:p>
        </p:txBody>
      </p:sp>
      <p:sp>
        <p:nvSpPr>
          <p:cNvPr id="17412" name="Footer Placeholder 4"/>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17413" name="Notes Placeholder 5"/>
          <p:cNvSpPr>
            <a:spLocks noGrp="1"/>
          </p:cNvSpPr>
          <p:nvPr>
            <p:ph type="body" idx="1"/>
          </p:nvPr>
        </p:nvSpPr>
        <p:spPr>
          <a:noFill/>
          <a:ln/>
        </p:spPr>
        <p:txBody>
          <a:bodyPr/>
          <a:lstStyle/>
          <a:p>
            <a:r>
              <a:rPr lang="en-US" smtClean="0">
                <a:ea typeface="ＭＳ Ｐゴシック"/>
              </a:rPr>
              <a:t>Note how long it has been since the last meeting of this group. </a:t>
            </a:r>
          </a:p>
          <a:p>
            <a:r>
              <a:rPr lang="en-US" smtClean="0">
                <a:ea typeface="ＭＳ Ｐゴシック"/>
              </a:rPr>
              <a:t>If teachers are not with the same group of people, be sure there is an introduction of people at each table. </a:t>
            </a:r>
          </a:p>
          <a:p>
            <a:r>
              <a:rPr lang="en-US" smtClean="0">
                <a:ea typeface="ＭＳ Ｐゴシック"/>
              </a:rPr>
              <a:t>Even if they are the same group, consider a quick minute for this.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Imagine you are an 8</a:t>
            </a:r>
            <a:r>
              <a:rPr lang="en-US" b="1" baseline="30000" dirty="0" smtClean="0"/>
              <a:t>th</a:t>
            </a:r>
            <a:r>
              <a:rPr lang="en-US" b="1" baseline="0" dirty="0" smtClean="0"/>
              <a:t> grade student about to start into this study of volume</a:t>
            </a:r>
          </a:p>
          <a:p>
            <a:r>
              <a:rPr lang="en-US" b="1" baseline="0" dirty="0" smtClean="0"/>
              <a:t>All you know is the background information we have done in grades 6</a:t>
            </a:r>
            <a:r>
              <a:rPr lang="en-US" b="1" baseline="30000" dirty="0" smtClean="0"/>
              <a:t>th</a:t>
            </a:r>
            <a:r>
              <a:rPr lang="en-US" b="1" baseline="0" dirty="0" smtClean="0"/>
              <a:t> and 7</a:t>
            </a:r>
            <a:r>
              <a:rPr lang="en-US" b="1" baseline="30000" dirty="0" smtClean="0"/>
              <a:t>th</a:t>
            </a:r>
            <a:r>
              <a:rPr lang="en-US" b="1" baseline="0" dirty="0" smtClean="0"/>
              <a:t>  which has been all about rectangular solids.</a:t>
            </a:r>
          </a:p>
          <a:p>
            <a:endParaRPr lang="en-US" dirty="0" smtClean="0"/>
          </a:p>
          <a:p>
            <a:r>
              <a:rPr lang="en-US" dirty="0" smtClean="0"/>
              <a:t>This would have included the use of physical tools</a:t>
            </a:r>
            <a:r>
              <a:rPr lang="en-US" baseline="0" dirty="0" smtClean="0"/>
              <a:t> like the Illuminations Activity</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What questions could we ask to help students bridge the gap from rectangular solids to cylindrical solids?</a:t>
            </a:r>
          </a:p>
          <a:p>
            <a:endParaRPr lang="en-US" baseline="0" dirty="0" smtClean="0"/>
          </a:p>
          <a:p>
            <a:r>
              <a:rPr lang="en-US" dirty="0" smtClean="0"/>
              <a:t>Questions</a:t>
            </a:r>
            <a:r>
              <a:rPr lang="en-US" baseline="0" dirty="0" smtClean="0"/>
              <a:t> for students:</a:t>
            </a:r>
          </a:p>
          <a:p>
            <a:r>
              <a:rPr lang="en-US" baseline="0" dirty="0" smtClean="0"/>
              <a:t>What do you know about volume?</a:t>
            </a:r>
          </a:p>
          <a:p>
            <a:r>
              <a:rPr lang="en-US" dirty="0" smtClean="0"/>
              <a:t>What do you know about the formula</a:t>
            </a:r>
            <a:r>
              <a:rPr lang="en-US" baseline="0" dirty="0" smtClean="0"/>
              <a:t> for volume of a rectangular solid?</a:t>
            </a:r>
          </a:p>
          <a:p>
            <a:r>
              <a:rPr lang="en-US" baseline="0" dirty="0" smtClean="0"/>
              <a:t>What shape do you see on the screen?</a:t>
            </a:r>
          </a:p>
          <a:p>
            <a:r>
              <a:rPr lang="en-US" baseline="0" dirty="0" smtClean="0"/>
              <a:t>What shape is the base?</a:t>
            </a:r>
          </a:p>
          <a:p>
            <a:r>
              <a:rPr lang="en-US" baseline="0" dirty="0" smtClean="0"/>
              <a:t>How does the formula for volume of a rectangular solid help you to determine the volume of a cylinder?</a:t>
            </a:r>
          </a:p>
          <a:p>
            <a:endParaRPr lang="en-US" baseline="0" dirty="0" smtClean="0"/>
          </a:p>
          <a:p>
            <a:r>
              <a:rPr lang="en-US" b="1" dirty="0" smtClean="0"/>
              <a:t>What solution strategies</a:t>
            </a:r>
            <a:r>
              <a:rPr lang="en-US" b="1" baseline="0" dirty="0" smtClean="0"/>
              <a:t> might students have at this starting point?</a:t>
            </a:r>
            <a:endParaRPr lang="en-US" b="1"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do we help kids generat</a:t>
            </a:r>
            <a:r>
              <a:rPr lang="en-US" b="1" baseline="0" dirty="0" smtClean="0"/>
              <a:t>e the formulas for volume without telling them?</a:t>
            </a:r>
          </a:p>
          <a:p>
            <a:endParaRPr lang="en-US" baseline="0" dirty="0" smtClean="0"/>
          </a:p>
          <a:p>
            <a:r>
              <a:rPr lang="en-US" dirty="0" smtClean="0"/>
              <a:t>The volume of the rectangular solid</a:t>
            </a:r>
            <a:r>
              <a:rPr lang="en-US" baseline="0" dirty="0" smtClean="0"/>
              <a:t> is l x w x h or B x h</a:t>
            </a:r>
          </a:p>
          <a:p>
            <a:r>
              <a:rPr lang="en-US" baseline="0" dirty="0" smtClean="0"/>
              <a:t>The volume of a cylinder is pi x r</a:t>
            </a:r>
            <a:r>
              <a:rPr lang="en-US" baseline="30000" dirty="0" smtClean="0"/>
              <a:t>2</a:t>
            </a:r>
            <a:r>
              <a:rPr lang="en-US" baseline="0" dirty="0" smtClean="0"/>
              <a:t> x h or B x h</a:t>
            </a:r>
          </a:p>
          <a:p>
            <a:r>
              <a:rPr lang="en-US" dirty="0" smtClean="0"/>
              <a:t>The volume of a cone is 1/3(</a:t>
            </a:r>
            <a:r>
              <a:rPr lang="en-US" baseline="0" dirty="0" smtClean="0"/>
              <a:t>pi x r</a:t>
            </a:r>
            <a:r>
              <a:rPr lang="en-US" baseline="30000" dirty="0" smtClean="0"/>
              <a:t>2</a:t>
            </a:r>
            <a:r>
              <a:rPr lang="en-US" baseline="0" dirty="0" smtClean="0"/>
              <a:t> x h) or 1/3(B x h)</a:t>
            </a:r>
          </a:p>
          <a:p>
            <a:r>
              <a:rPr lang="en-US" baseline="0" dirty="0" smtClean="0"/>
              <a:t>The volume of a pyramid (with a rectangular base) is 1/3(l x w x h) or 1/3(B x h)</a:t>
            </a:r>
          </a:p>
          <a:p>
            <a:r>
              <a:rPr lang="en-US" baseline="0" dirty="0" smtClean="0"/>
              <a:t>The volume of a hemisphere is 2/3(pi x r</a:t>
            </a:r>
            <a:r>
              <a:rPr lang="en-US" baseline="30000" dirty="0" smtClean="0"/>
              <a:t>3</a:t>
            </a:r>
            <a:r>
              <a:rPr lang="en-US" baseline="0" dirty="0" smtClean="0"/>
              <a:t>)</a:t>
            </a:r>
          </a:p>
          <a:p>
            <a:r>
              <a:rPr lang="en-US" baseline="0" dirty="0" smtClean="0"/>
              <a:t>The volume of a sphere is 4/3(pi x r</a:t>
            </a:r>
            <a:r>
              <a:rPr lang="en-US" baseline="30000" dirty="0" smtClean="0"/>
              <a:t>3</a:t>
            </a:r>
            <a:r>
              <a:rPr lang="en-US" baseline="0" dirty="0" smtClean="0"/>
              <a:t>)</a:t>
            </a:r>
          </a:p>
          <a:p>
            <a:endParaRPr lang="en-US" baseline="0" dirty="0" smtClean="0"/>
          </a:p>
          <a:p>
            <a:r>
              <a:rPr lang="en-US" baseline="0" dirty="0" smtClean="0"/>
              <a:t>The volume of a sphere is 2/3 (pi x r</a:t>
            </a:r>
            <a:r>
              <a:rPr lang="en-US" baseline="30000" dirty="0" smtClean="0"/>
              <a:t>2</a:t>
            </a:r>
            <a:r>
              <a:rPr lang="en-US" baseline="0" dirty="0" smtClean="0"/>
              <a:t> x 2r)</a:t>
            </a:r>
          </a:p>
          <a:p>
            <a:r>
              <a:rPr lang="en-US" baseline="0" dirty="0" smtClean="0"/>
              <a:t>Think of it like this: the volume of a sphere is 2/3 of a cylinder  2/3 (Pi x r</a:t>
            </a:r>
            <a:r>
              <a:rPr lang="en-US" baseline="30000" dirty="0" smtClean="0"/>
              <a:t>2</a:t>
            </a:r>
            <a:r>
              <a:rPr lang="en-US" baseline="0" dirty="0" smtClean="0"/>
              <a:t> x h) in the case of a sphere, the h is 2 x r</a:t>
            </a:r>
          </a:p>
          <a:p>
            <a:r>
              <a:rPr lang="en-US" baseline="0" dirty="0" smtClean="0"/>
              <a:t>This of it like this: the volume of a sphere is 2 times the volume of a cone 2 [1/3 (pi x r</a:t>
            </a:r>
            <a:r>
              <a:rPr lang="en-US" baseline="30000" dirty="0" smtClean="0"/>
              <a:t>2</a:t>
            </a:r>
            <a:r>
              <a:rPr lang="en-US" baseline="0" dirty="0" smtClean="0"/>
              <a:t> x h)]</a:t>
            </a:r>
          </a:p>
          <a:p>
            <a:endParaRPr lang="en-US" baseline="0" dirty="0" smtClean="0"/>
          </a:p>
          <a:p>
            <a:endParaRPr lang="en-US" baseline="0" dirty="0" smtClean="0"/>
          </a:p>
          <a:p>
            <a:r>
              <a:rPr lang="en-US" baseline="0" dirty="0" smtClean="0"/>
              <a:t>1/3(pi x r</a:t>
            </a:r>
            <a:r>
              <a:rPr lang="en-US" baseline="30000" dirty="0" smtClean="0"/>
              <a:t>2</a:t>
            </a:r>
            <a:r>
              <a:rPr lang="en-US" baseline="0" dirty="0" smtClean="0"/>
              <a:t> x h) = 4/3(pi x r</a:t>
            </a:r>
            <a:r>
              <a:rPr lang="en-US" baseline="30000" dirty="0" smtClean="0"/>
              <a:t>3</a:t>
            </a:r>
            <a:r>
              <a:rPr lang="en-US" baseline="0" dirty="0" smtClean="0"/>
              <a:t>)</a:t>
            </a:r>
          </a:p>
          <a:p>
            <a:endParaRPr lang="en-US" baseline="0" dirty="0" smtClean="0"/>
          </a:p>
          <a:p>
            <a:r>
              <a:rPr lang="en-US" b="1" baseline="0" dirty="0" smtClean="0">
                <a:solidFill>
                  <a:srgbClr val="FF0000"/>
                </a:solidFill>
              </a:rPr>
              <a:t>Discussion around “what is a base in prisms?” and “what is the height?”</a:t>
            </a:r>
          </a:p>
          <a:p>
            <a:r>
              <a:rPr lang="en-US" baseline="0" dirty="0" smtClean="0"/>
              <a:t>Think of the traditional barn shape – look at the roof – where are the bases and what is the height?</a:t>
            </a:r>
          </a:p>
          <a:p>
            <a:endParaRPr lang="en-US" baseline="0" dirty="0" smtClean="0"/>
          </a:p>
          <a:p>
            <a:r>
              <a:rPr lang="en-US" baseline="0" dirty="0" smtClean="0"/>
              <a:t>The standard is 8.G.9</a:t>
            </a:r>
          </a:p>
          <a:p>
            <a:endParaRPr lang="en-US" baseline="0" dirty="0" smtClean="0"/>
          </a:p>
          <a:p>
            <a:r>
              <a:rPr lang="en-US" b="1" baseline="0" dirty="0" smtClean="0"/>
              <a:t>What is the advantage of having kids generate the formulas?</a:t>
            </a:r>
          </a:p>
          <a:p>
            <a:r>
              <a:rPr lang="en-US" b="0" baseline="0" dirty="0" smtClean="0"/>
              <a:t>This is where we move from teaching the topic of volume formulas to the concept of volume and the connections between the shapes</a:t>
            </a:r>
          </a:p>
          <a:p>
            <a:r>
              <a:rPr lang="en-US" b="0" baseline="0" dirty="0" smtClean="0"/>
              <a:t>This type of work also supports the standards for mathematical practice: 1, 3, 7</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Watch this video</a:t>
            </a:r>
            <a:r>
              <a:rPr lang="en-US" baseline="0" dirty="0" smtClean="0"/>
              <a:t> to see the connections between the volume of rectangular solid, cylinder and cone.</a:t>
            </a:r>
          </a:p>
          <a:p>
            <a:r>
              <a:rPr lang="en-US" baseline="0" dirty="0" smtClean="0"/>
              <a:t>This is one way you could scaffold the work for kids to generate one volume formula from the previous one.</a:t>
            </a:r>
          </a:p>
          <a:p>
            <a:endParaRPr lang="en-US" baseline="0" dirty="0" smtClean="0"/>
          </a:p>
          <a:p>
            <a:r>
              <a:rPr lang="en-US" baseline="0" dirty="0" smtClean="0"/>
              <a:t>Also note the connection between the Ratio and Proportional Relationship and Geometry domains!</a:t>
            </a:r>
          </a:p>
          <a:p>
            <a:r>
              <a:rPr lang="en-US" baseline="0" dirty="0" smtClean="0"/>
              <a:t>We are focusing on the Geometry standard 8.G.9</a:t>
            </a:r>
          </a:p>
          <a:p>
            <a:r>
              <a:rPr lang="en-US" baseline="0" dirty="0" smtClean="0"/>
              <a:t>This also links with 7.G.6.</a:t>
            </a:r>
          </a:p>
          <a:p>
            <a:r>
              <a:rPr lang="en-US" baseline="0" dirty="0" smtClean="0"/>
              <a:t>And with 7.PR.2.c.</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r>
              <a:rPr lang="en-US" dirty="0" smtClean="0"/>
              <a:t>What do you need to know?</a:t>
            </a:r>
          </a:p>
          <a:p>
            <a:r>
              <a:rPr lang="en-US" dirty="0" smtClean="0"/>
              <a:t>	For the corn crib</a:t>
            </a:r>
          </a:p>
          <a:p>
            <a:r>
              <a:rPr lang="en-US" dirty="0" smtClean="0"/>
              <a:t>	Circumference</a:t>
            </a:r>
            <a:r>
              <a:rPr lang="en-US" baseline="0" dirty="0" smtClean="0"/>
              <a:t> 50</a:t>
            </a:r>
            <a:r>
              <a:rPr lang="en-US" dirty="0" smtClean="0"/>
              <a:t> feet</a:t>
            </a:r>
          </a:p>
          <a:p>
            <a:r>
              <a:rPr lang="en-US" dirty="0" smtClean="0"/>
              <a:t>	Heights of cylinder 24 feet,</a:t>
            </a:r>
            <a:r>
              <a:rPr lang="en-US" baseline="0" dirty="0" smtClean="0"/>
              <a:t> height to peek 32 feet</a:t>
            </a:r>
            <a:endParaRPr lang="en-US" dirty="0" smtClean="0"/>
          </a:p>
          <a:p>
            <a:r>
              <a:rPr lang="en-US" dirty="0" smtClean="0"/>
              <a:t>	For the bale</a:t>
            </a:r>
          </a:p>
          <a:p>
            <a:r>
              <a:rPr lang="en-US" dirty="0" smtClean="0"/>
              <a:t>	Length 36 inches</a:t>
            </a:r>
          </a:p>
          <a:p>
            <a:r>
              <a:rPr lang="en-US" dirty="0" smtClean="0"/>
              <a:t>	Width 18 inches</a:t>
            </a:r>
          </a:p>
          <a:p>
            <a:r>
              <a:rPr lang="en-US" dirty="0" smtClean="0"/>
              <a:t>	Height</a:t>
            </a:r>
            <a:r>
              <a:rPr lang="en-US" baseline="0" dirty="0" smtClean="0"/>
              <a:t> 19 inches</a:t>
            </a:r>
          </a:p>
          <a:p>
            <a:endParaRPr lang="en-US" baseline="0" dirty="0" smtClean="0"/>
          </a:p>
          <a:p>
            <a:r>
              <a:rPr lang="en-US" baseline="0" dirty="0" smtClean="0"/>
              <a:t>794 bales is the maximum capacity. </a:t>
            </a:r>
          </a:p>
          <a:p>
            <a:r>
              <a:rPr lang="en-US" baseline="0" dirty="0" smtClean="0"/>
              <a:t>Is the farmer really going to be able to fit that number of bales?</a:t>
            </a:r>
          </a:p>
          <a:p>
            <a:r>
              <a:rPr lang="en-US" baseline="0" dirty="0" smtClean="0"/>
              <a:t>What are the sources of error in our calculation?</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focus with this problem is not generating a correct, accurate answer, but instead engaging in reasonable solution strategies and the mathematical practices.</a:t>
            </a:r>
          </a:p>
          <a:p>
            <a:r>
              <a:rPr lang="en-US" baseline="0" dirty="0" smtClean="0"/>
              <a:t>This is the adult type of application of volume formulas.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our last session, we felt</a:t>
            </a:r>
            <a:r>
              <a:rPr lang="en-US" baseline="0" dirty="0" smtClean="0"/>
              <a:t> the conversation around teaching through problem solving and how that can be accomplished needed to be explored by us.</a:t>
            </a:r>
          </a:p>
          <a:p>
            <a:r>
              <a:rPr lang="en-US" baseline="0" dirty="0" smtClean="0"/>
              <a:t>This is our attempt to begin that process.</a:t>
            </a:r>
          </a:p>
          <a:p>
            <a:endParaRPr lang="en-US" baseline="0" dirty="0" smtClean="0"/>
          </a:p>
          <a:p>
            <a:r>
              <a:rPr lang="en-US" baseline="0" dirty="0" smtClean="0"/>
              <a:t>What can fit into those boxes? Lessons, problems, videos, discussions, public negotiation, …</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Repeated</a:t>
            </a:r>
            <a:r>
              <a:rPr lang="en-US" baseline="0" dirty="0" smtClean="0"/>
              <a:t> calculations appear in this work through the repeated use of B x h.</a:t>
            </a:r>
          </a:p>
          <a:p>
            <a:r>
              <a:rPr lang="en-US" baseline="0" dirty="0" smtClean="0"/>
              <a:t>The de-contextualizing of that portion of the formulas repeats throughout all of the shapes.</a:t>
            </a:r>
          </a:p>
          <a:p>
            <a:endParaRPr lang="en-US" baseline="0" dirty="0" smtClean="0"/>
          </a:p>
          <a:p>
            <a:r>
              <a:rPr lang="en-US" baseline="0" dirty="0" smtClean="0"/>
              <a:t>Use think and pair of think/pair/share</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day 2 feedback,</a:t>
            </a:r>
            <a:r>
              <a:rPr lang="en-US" baseline="0" dirty="0" smtClean="0"/>
              <a:t> here were a few questions:</a:t>
            </a:r>
          </a:p>
          <a:p>
            <a:endParaRPr lang="en-US" baseline="0" dirty="0" smtClean="0"/>
          </a:p>
          <a:p>
            <a:r>
              <a:rPr lang="en-US" baseline="0" dirty="0" smtClean="0"/>
              <a:t>Are there going to be textbooks or workbooks for this? Yes, likely there will be. They’ll need time to be developed and you’ll need to get to the right point on your school’s adoption cycle. We’re talking about what we’ll do now and how we’ll do it in preparation for that. For HS specifically, the 2012 editions are aligning content to the Appendix A set up.</a:t>
            </a:r>
          </a:p>
          <a:p>
            <a:endParaRPr lang="en-US" baseline="0" dirty="0" smtClean="0"/>
          </a:p>
          <a:p>
            <a:r>
              <a:rPr lang="en-US" baseline="0" dirty="0" smtClean="0"/>
              <a:t>Can we see videos of this?</a:t>
            </a:r>
          </a:p>
          <a:p>
            <a:r>
              <a:rPr lang="en-US" baseline="0" dirty="0" smtClean="0"/>
              <a:t>The Teaching Channel</a:t>
            </a:r>
          </a:p>
          <a:p>
            <a:r>
              <a:rPr lang="en-US" baseline="0" dirty="0" smtClean="0"/>
              <a:t>The Hunt Institute</a:t>
            </a:r>
          </a:p>
          <a:p>
            <a:r>
              <a:rPr lang="en-US" baseline="0" dirty="0" smtClean="0"/>
              <a:t>Dan Meyer’s Blog</a:t>
            </a:r>
          </a:p>
          <a:p>
            <a:r>
              <a:rPr lang="en-US" baseline="0" dirty="0" smtClean="0"/>
              <a:t>Achieve</a:t>
            </a:r>
          </a:p>
          <a:p>
            <a:endParaRPr lang="en-US" baseline="0" dirty="0" smtClean="0"/>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Use think and pair of think/pair/share .   </a:t>
            </a:r>
            <a:r>
              <a:rPr lang="en-US" dirty="0" smtClean="0"/>
              <a:t>Then, share out for both mathematical practice</a:t>
            </a:r>
            <a:r>
              <a:rPr lang="en-US" baseline="0" dirty="0" smtClean="0"/>
              <a:t> 8 and 5.</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tooltip="http://www.insidemathematics.org/index.php/standard-6&#10;CTRL + Click to follow link"/>
              </a:rPr>
              <a:t>http://www.insidemathematics.org/index.php/standard-6</a:t>
            </a:r>
            <a:endParaRPr lang="en-US" dirty="0" smtClean="0"/>
          </a:p>
          <a:p>
            <a:r>
              <a:rPr lang="en-US" dirty="0" smtClean="0"/>
              <a:t> </a:t>
            </a:r>
          </a:p>
          <a:p>
            <a:r>
              <a:rPr lang="en-US" dirty="0" smtClean="0"/>
              <a:t> </a:t>
            </a:r>
          </a:p>
          <a:p>
            <a:r>
              <a:rPr lang="en-US" dirty="0" smtClean="0"/>
              <a:t>This video is meant to highlight #5</a:t>
            </a:r>
          </a:p>
          <a:p>
            <a:r>
              <a:rPr lang="en-US" dirty="0" smtClean="0">
                <a:hlinkClick r:id="rId4"/>
              </a:rPr>
              <a:t>http://www.youtube.com/watch?v=Skocybk5zUg</a:t>
            </a:r>
            <a:endParaRPr lang="en-US" dirty="0" smtClean="0"/>
          </a:p>
          <a:p>
            <a:r>
              <a:rPr lang="en-US" dirty="0" smtClean="0"/>
              <a:t> </a:t>
            </a:r>
          </a:p>
          <a:p>
            <a:r>
              <a:rPr lang="en-US" dirty="0" smtClean="0"/>
              <a:t>This video is meant to highlight #6</a:t>
            </a:r>
          </a:p>
          <a:p>
            <a:r>
              <a:rPr lang="en-US" dirty="0" smtClean="0">
                <a:hlinkClick r:id="rId5"/>
              </a:rPr>
              <a:t>http://www.youtube.com/watch?v=LlTEv64v7vw</a:t>
            </a:r>
            <a:endParaRPr lang="en-US" dirty="0" smtClean="0"/>
          </a:p>
          <a:p>
            <a:r>
              <a:rPr lang="en-US" dirty="0" smtClean="0"/>
              <a:t>Do you think the textbook is distracting to the Standard??</a:t>
            </a:r>
            <a:br>
              <a:rPr lang="en-US" dirty="0" smtClean="0"/>
            </a:br>
            <a:endParaRPr lang="en-US" dirty="0" smtClean="0"/>
          </a:p>
          <a:p>
            <a:r>
              <a:rPr lang="en-US" dirty="0" smtClean="0"/>
              <a:t> </a:t>
            </a:r>
          </a:p>
          <a:p>
            <a:r>
              <a:rPr lang="en-US" dirty="0" smtClean="0"/>
              <a:t>This video is meant to highlight #7</a:t>
            </a:r>
          </a:p>
          <a:p>
            <a:r>
              <a:rPr lang="en-US" dirty="0" smtClean="0">
                <a:hlinkClick r:id="rId6" tooltip="http://www.youtube.com/watch?v=iZTu_hSjF0g&#10;CTRL + Click to follow link"/>
              </a:rPr>
              <a:t>http://www.youtube.com/watch?v=iZTu_hSjF0g</a:t>
            </a:r>
            <a:endParaRPr lang="en-US" dirty="0" smtClean="0"/>
          </a:p>
          <a:p>
            <a:r>
              <a:rPr lang="en-US" dirty="0" smtClean="0"/>
              <a:t> </a:t>
            </a:r>
          </a:p>
          <a:p>
            <a:r>
              <a:rPr lang="en-US" dirty="0" smtClean="0"/>
              <a:t>This video is meant to highlight #8</a:t>
            </a:r>
          </a:p>
          <a:p>
            <a:r>
              <a:rPr lang="en-US" dirty="0" smtClean="0">
                <a:hlinkClick r:id="rId7" tooltip="http://www.youtube.com/watch?v=nDdYEBPZJSI&#10;CTRL + Click to follow link"/>
              </a:rPr>
              <a:t>http://www.youtube.com/watch?v=nDdYEBPZJSI</a:t>
            </a:r>
            <a:r>
              <a:rPr lang="en-US" dirty="0" smtClean="0"/>
              <a:t>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 Assessment Survey Link:  </a:t>
            </a:r>
            <a:r>
              <a:rPr lang="en-US" dirty="0" smtClean="0">
                <a:hlinkClick r:id="rId3" tooltip="http://survey.aea.k12.ia.us/f/94549/bba4/&#10;CTRL + Click to follow link"/>
              </a:rPr>
              <a:t>http://survey.aea.k12.ia.us/f/94549/bba4/</a:t>
            </a:r>
            <a:endParaRPr lang="en-US" dirty="0" smtClean="0"/>
          </a:p>
          <a:p>
            <a:r>
              <a:rPr lang="en-US" dirty="0" smtClean="0"/>
              <a:t>Post Assessment Report Link:  </a:t>
            </a:r>
            <a:r>
              <a:rPr lang="en-US" dirty="0" smtClean="0">
                <a:hlinkClick r:id="rId4" tooltip="http://survey.aea.k12.ia.us/report/94549/100310/43d80dbb?afterVoting=4a43381bfccd&#10;CTRL + Click to follow link"/>
              </a:rPr>
              <a:t>http://survey.aea.k12.ia.us/report/94549/100310/43d80dbb?afterVoting=4a43381bfccd</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39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 is to be done in class specific /grade level groups.</a:t>
            </a:r>
          </a:p>
          <a:p>
            <a:endParaRPr lang="en-US" dirty="0" smtClean="0"/>
          </a:p>
          <a:p>
            <a:r>
              <a:rPr lang="en-US" dirty="0" smtClean="0"/>
              <a:t>Teachers will need their text</a:t>
            </a:r>
            <a:r>
              <a:rPr lang="en-US" baseline="0" dirty="0" smtClean="0"/>
              <a:t> books to do this.</a:t>
            </a:r>
          </a:p>
          <a:p>
            <a:endParaRPr lang="en-US" baseline="0" dirty="0" smtClean="0"/>
          </a:p>
          <a:p>
            <a:r>
              <a:rPr lang="en-US" baseline="0" dirty="0" smtClean="0"/>
              <a:t>We are starting with the Critical Areas  </a:t>
            </a:r>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41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portion of the planning is done as a district group.</a:t>
            </a:r>
          </a:p>
          <a:p>
            <a:endParaRPr lang="en-US" dirty="0" smtClean="0"/>
          </a:p>
          <a:p>
            <a:r>
              <a:rPr lang="en-US" dirty="0" smtClean="0"/>
              <a:t>At the end</a:t>
            </a:r>
            <a:r>
              <a:rPr lang="en-US" baseline="0" dirty="0" smtClean="0"/>
              <a:t> of the time allotment, have teams write their communication plan – who must be told, when, what exactly needs to be told?</a:t>
            </a:r>
          </a:p>
          <a:p>
            <a:endParaRPr lang="en-US" baseline="0" dirty="0" smtClean="0"/>
          </a:p>
          <a:p>
            <a:r>
              <a:rPr lang="en-US" baseline="0" dirty="0" smtClean="0"/>
              <a:t>While waiting for all district teachers to complete their personal transition plan, work on these Anchor Activities: [write this on the white board]</a:t>
            </a:r>
          </a:p>
          <a:p>
            <a:pPr>
              <a:buFont typeface="Arial" pitchFamily="34" charset="0"/>
              <a:buChar char="•"/>
            </a:pPr>
            <a:r>
              <a:rPr lang="en-US" baseline="0" dirty="0" smtClean="0"/>
              <a:t>Watch videos from the handout.</a:t>
            </a:r>
          </a:p>
          <a:p>
            <a:pPr>
              <a:buFont typeface="Arial" pitchFamily="34" charset="0"/>
              <a:buChar char="•"/>
            </a:pPr>
            <a:r>
              <a:rPr lang="en-US" baseline="0" dirty="0" smtClean="0"/>
              <a:t>Locate problems you may use at Illustrative Math or other sites on the </a:t>
            </a:r>
            <a:r>
              <a:rPr lang="en-US" baseline="0" dirty="0" err="1" smtClean="0"/>
              <a:t>Weebly</a:t>
            </a:r>
            <a:r>
              <a:rPr lang="en-US" baseline="0" dirty="0" smtClean="0"/>
              <a:t>.</a:t>
            </a:r>
          </a:p>
          <a:p>
            <a:pPr>
              <a:buFont typeface="Arial" pitchFamily="34" charset="0"/>
              <a:buChar char="•"/>
            </a:pPr>
            <a:r>
              <a:rPr lang="en-US" dirty="0" smtClean="0"/>
              <a:t>Sketch out concept based unit plans from Big Idea to Performance Task.</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p:spPr>
        <p:txBody>
          <a:bodyPr lIns="92286" tIns="46144" rIns="92286" bIns="46144"/>
          <a:lstStyle/>
          <a:p>
            <a:r>
              <a:rPr lang="en-US" smtClean="0">
                <a:ea typeface="ＭＳ Ｐゴシック"/>
              </a:rPr>
              <a:t>Now, how would you rate your success?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p:spPr>
        <p:txBody>
          <a:bodyPr/>
          <a:lstStyle/>
          <a:p>
            <a:pPr>
              <a:lnSpc>
                <a:spcPct val="90000"/>
              </a:lnSpc>
            </a:pPr>
            <a:r>
              <a:rPr lang="en-US" smtClean="0">
                <a:ea typeface="ＭＳ Ｐゴシック"/>
              </a:rPr>
              <a:t>Directions for Here’s What, So What, Now What:</a:t>
            </a:r>
          </a:p>
          <a:p>
            <a:pPr>
              <a:lnSpc>
                <a:spcPct val="90000"/>
              </a:lnSpc>
            </a:pPr>
            <a:r>
              <a:rPr lang="en-US" smtClean="0">
                <a:ea typeface="ＭＳ Ｐゴシック"/>
              </a:rPr>
              <a:t>Create a three column table</a:t>
            </a:r>
          </a:p>
          <a:p>
            <a:pPr>
              <a:lnSpc>
                <a:spcPct val="90000"/>
              </a:lnSpc>
            </a:pPr>
            <a:r>
              <a:rPr lang="en-US" smtClean="0">
                <a:ea typeface="ＭＳ Ｐゴシック"/>
              </a:rPr>
              <a:t>Explain the purpose of each column-</a:t>
            </a:r>
          </a:p>
          <a:p>
            <a:pPr>
              <a:lnSpc>
                <a:spcPct val="90000"/>
              </a:lnSpc>
            </a:pPr>
            <a:r>
              <a:rPr lang="en-US" smtClean="0">
                <a:ea typeface="ＭＳ Ｐゴシック"/>
              </a:rPr>
              <a:t>	</a:t>
            </a:r>
            <a:r>
              <a:rPr lang="en-US" b="1" smtClean="0">
                <a:ea typeface="ＭＳ Ｐゴシック"/>
              </a:rPr>
              <a:t>Here’s What</a:t>
            </a:r>
            <a:r>
              <a:rPr lang="en-US" smtClean="0">
                <a:ea typeface="ＭＳ Ｐゴシック"/>
              </a:rPr>
              <a:t> for specific information </a:t>
            </a:r>
          </a:p>
          <a:p>
            <a:pPr>
              <a:lnSpc>
                <a:spcPct val="90000"/>
              </a:lnSpc>
            </a:pPr>
            <a:r>
              <a:rPr lang="en-US" smtClean="0">
                <a:ea typeface="ＭＳ Ｐゴシック"/>
              </a:rPr>
              <a:t>	</a:t>
            </a:r>
            <a:r>
              <a:rPr lang="en-US" b="1" smtClean="0">
                <a:ea typeface="ＭＳ Ｐゴシック"/>
              </a:rPr>
              <a:t>So What</a:t>
            </a:r>
            <a:r>
              <a:rPr lang="en-US" smtClean="0">
                <a:ea typeface="ＭＳ Ｐゴシック"/>
              </a:rPr>
              <a:t> for an interpretation or meaning of the information</a:t>
            </a:r>
          </a:p>
          <a:p>
            <a:pPr>
              <a:lnSpc>
                <a:spcPct val="90000"/>
              </a:lnSpc>
            </a:pPr>
            <a:r>
              <a:rPr lang="en-US" smtClean="0">
                <a:ea typeface="ＭＳ Ｐゴシック"/>
              </a:rPr>
              <a:t>	</a:t>
            </a:r>
            <a:r>
              <a:rPr lang="en-US" b="1" smtClean="0">
                <a:ea typeface="ＭＳ Ｐゴシック"/>
              </a:rPr>
              <a:t>Now What</a:t>
            </a:r>
            <a:r>
              <a:rPr lang="en-US" smtClean="0">
                <a:ea typeface="ＭＳ Ｐゴシック"/>
              </a:rPr>
              <a:t> for a prediction, an implication, or a question for further study</a:t>
            </a:r>
          </a:p>
          <a:p>
            <a:pPr>
              <a:lnSpc>
                <a:spcPct val="90000"/>
              </a:lnSpc>
            </a:pPr>
            <a:r>
              <a:rPr lang="en-US" smtClean="0">
                <a:ea typeface="ＭＳ Ｐゴシック"/>
              </a:rPr>
              <a:t>Complete the table individually, then process the Now What as a small group.</a:t>
            </a:r>
          </a:p>
          <a:p>
            <a:pPr>
              <a:lnSpc>
                <a:spcPct val="90000"/>
              </a:lnSpc>
            </a:pPr>
            <a:r>
              <a:rPr lang="en-US" smtClean="0">
                <a:ea typeface="ＭＳ Ｐゴシック"/>
              </a:rPr>
              <a:t>Implications and meanings will overlap between people.</a:t>
            </a:r>
          </a:p>
          <a:p>
            <a:pPr>
              <a:lnSpc>
                <a:spcPct val="90000"/>
              </a:lnSpc>
            </a:pPr>
            <a:endParaRPr lang="en-US" smtClean="0">
              <a:ea typeface="ＭＳ Ｐゴシック"/>
            </a:endParaRPr>
          </a:p>
          <a:p>
            <a:pPr>
              <a:lnSpc>
                <a:spcPct val="90000"/>
              </a:lnSpc>
            </a:pPr>
            <a:r>
              <a:rPr lang="en-US" smtClean="0">
                <a:ea typeface="ＭＳ Ｐゴシック"/>
              </a:rPr>
              <a:t>Examples of each column:</a:t>
            </a:r>
          </a:p>
          <a:p>
            <a:pPr>
              <a:lnSpc>
                <a:spcPct val="90000"/>
              </a:lnSpc>
            </a:pPr>
            <a:r>
              <a:rPr lang="en-US" smtClean="0">
                <a:ea typeface="ＭＳ Ｐゴシック"/>
              </a:rPr>
              <a:t>What 	In grade 8 Geometry, there is heavy use of transformations to do informal proofs</a:t>
            </a:r>
          </a:p>
          <a:p>
            <a:pPr>
              <a:lnSpc>
                <a:spcPct val="90000"/>
              </a:lnSpc>
            </a:pPr>
            <a:r>
              <a:rPr lang="en-US" smtClean="0">
                <a:ea typeface="ＭＳ Ｐゴシック"/>
              </a:rPr>
              <a:t>So What	I have not taught transformations to this depth before, it means I’ll have to change what I teach in this area</a:t>
            </a:r>
          </a:p>
          <a:p>
            <a:pPr>
              <a:lnSpc>
                <a:spcPct val="90000"/>
              </a:lnSpc>
            </a:pPr>
            <a:r>
              <a:rPr lang="en-US" smtClean="0">
                <a:ea typeface="ＭＳ Ｐゴシック"/>
              </a:rPr>
              <a:t>Now What	I have to talk with the other teachers who will be teaching transformations before me to determine what students will be able to do when they come to me</a:t>
            </a:r>
          </a:p>
          <a:p>
            <a:pPr>
              <a:lnSpc>
                <a:spcPct val="90000"/>
              </a:lnSpc>
            </a:pPr>
            <a:r>
              <a:rPr lang="en-US" smtClean="0">
                <a:ea typeface="ＭＳ Ｐゴシック"/>
              </a:rPr>
              <a:t>	I have to find resources for this</a:t>
            </a:r>
          </a:p>
          <a:p>
            <a:pPr>
              <a:lnSpc>
                <a:spcPct val="90000"/>
              </a:lnSpc>
            </a:pPr>
            <a:r>
              <a:rPr lang="en-US" smtClean="0">
                <a:ea typeface="ＭＳ Ｐゴシック"/>
              </a:rPr>
              <a:t>	I have to plan with the other 8</a:t>
            </a:r>
            <a:r>
              <a:rPr lang="en-US" baseline="30000" smtClean="0">
                <a:ea typeface="ＭＳ Ｐゴシック"/>
              </a:rPr>
              <a:t>th</a:t>
            </a:r>
            <a:r>
              <a:rPr lang="en-US" smtClean="0">
                <a:ea typeface="ＭＳ Ｐゴシック"/>
              </a:rPr>
              <a:t> grade teachers to be sure we all do this</a:t>
            </a:r>
          </a:p>
        </p:txBody>
      </p:sp>
      <p:sp>
        <p:nvSpPr>
          <p:cNvPr id="76803" name="Footer Placeholder 3"/>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76804" name="Slide Number Placeholder 4"/>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874080EF-BE76-4B0B-862E-979CB28C314D}" type="slidenum">
              <a:rPr lang="en-US" sz="1100">
                <a:latin typeface="Arial" charset="0"/>
              </a:rPr>
              <a:pPr algn="r" defTabSz="923925" eaLnBrk="0" hangingPunct="0"/>
              <a:t>46</a:t>
            </a:fld>
            <a:endParaRPr lang="en-US" sz="11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Feedback form for Session 4 Survey Link:  </a:t>
            </a:r>
            <a:r>
              <a:rPr lang="en-US" dirty="0" smtClean="0">
                <a:hlinkClick r:id="rId3" tooltip="http://survey.aea.k12.ia.us/f/94708/1154/&#10;CTRL + Click to follow link"/>
              </a:rPr>
              <a:t>http://survey.aea.k12.ia.us/f/94708/1154/</a:t>
            </a:r>
            <a:endParaRPr lang="en-US" dirty="0" smtClean="0"/>
          </a:p>
          <a:p>
            <a:r>
              <a:rPr lang="en-US" dirty="0" smtClean="0"/>
              <a:t>Feedback form for Session 4 Report Link: </a:t>
            </a:r>
            <a:r>
              <a:rPr lang="en-US" dirty="0" smtClean="0">
                <a:hlinkClick r:id="rId4" tooltip="http://survey.aea.k12.ia.us/report/94708/100380/a79e5975?afterVoting=3a7d4aa55599&#10;CTRL + Click to follow link"/>
              </a:rPr>
              <a:t>http://survey.aea.k12.ia.us/report/94708/100380/a79e5975?afterVoting=3a7d4aa55599</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ea typeface="ＭＳ Ｐゴシック"/>
              </a:rPr>
              <a:t>Read your journal entries from day 2 of deeper.</a:t>
            </a:r>
          </a:p>
          <a:p>
            <a:endParaRPr lang="en-US" dirty="0" smtClean="0">
              <a:ea typeface="ＭＳ Ｐゴシック"/>
            </a:endParaRPr>
          </a:p>
          <a:p>
            <a:endParaRPr lang="en-US" dirty="0" smtClean="0">
              <a:ea typeface="ＭＳ Ｐゴシック"/>
            </a:endParaRPr>
          </a:p>
        </p:txBody>
      </p:sp>
      <p:sp>
        <p:nvSpPr>
          <p:cNvPr id="21507" name="Footer Placeholder 3"/>
          <p:cNvSpPr txBox="1">
            <a:spLocks noGrp="1"/>
          </p:cNvSpPr>
          <p:nvPr/>
        </p:nvSpPr>
        <p:spPr bwMode="auto">
          <a:xfrm>
            <a:off x="0" y="8832850"/>
            <a:ext cx="3038475" cy="463550"/>
          </a:xfrm>
          <a:prstGeom prst="rect">
            <a:avLst/>
          </a:prstGeom>
          <a:noFill/>
          <a:ln w="9525">
            <a:noFill/>
            <a:miter lim="800000"/>
            <a:headEnd/>
            <a:tailEnd/>
          </a:ln>
        </p:spPr>
        <p:txBody>
          <a:bodyPr lIns="92300" tIns="46150" rIns="92300" bIns="46150" anchor="b"/>
          <a:lstStyle/>
          <a:p>
            <a:pPr defTabSz="923925" eaLnBrk="0" hangingPunct="0"/>
            <a:endParaRPr lang="en-US" sz="1100">
              <a:latin typeface="Arial" charset="0"/>
            </a:endParaRPr>
          </a:p>
        </p:txBody>
      </p:sp>
      <p:sp>
        <p:nvSpPr>
          <p:cNvPr id="21508" name="Slide Number Placeholder 4"/>
          <p:cNvSpPr txBox="1">
            <a:spLocks noGrp="1"/>
          </p:cNvSpPr>
          <p:nvPr/>
        </p:nvSpPr>
        <p:spPr bwMode="auto">
          <a:xfrm>
            <a:off x="3971925" y="8832850"/>
            <a:ext cx="3038475" cy="463550"/>
          </a:xfrm>
          <a:prstGeom prst="rect">
            <a:avLst/>
          </a:prstGeom>
          <a:noFill/>
          <a:ln w="9525">
            <a:noFill/>
            <a:miter lim="800000"/>
            <a:headEnd/>
            <a:tailEnd/>
          </a:ln>
        </p:spPr>
        <p:txBody>
          <a:bodyPr lIns="92300" tIns="46150" rIns="92300" bIns="46150" anchor="b"/>
          <a:lstStyle/>
          <a:p>
            <a:pPr algn="r" defTabSz="923925" eaLnBrk="0" hangingPunct="0"/>
            <a:fld id="{7B687EF1-3FCF-4763-95B8-082AA207D3D7}" type="slidenum">
              <a:rPr lang="en-US" sz="1100">
                <a:latin typeface="Arial" charset="0"/>
              </a:rPr>
              <a:pPr algn="r" defTabSz="923925" eaLnBrk="0" hangingPunct="0"/>
              <a:t>4</a:t>
            </a:fld>
            <a:endParaRPr lang="en-US" sz="11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lIns="92286" tIns="46144" rIns="92286" bIns="46144"/>
          <a:lstStyle/>
          <a:p>
            <a:r>
              <a:rPr lang="en-US" smtClean="0">
                <a:ea typeface="ＭＳ Ｐゴシック"/>
              </a:rPr>
              <a:t>Reminder of this workshop’s learning goals.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lIns="92286" tIns="46144" rIns="92286" bIns="46144"/>
          <a:lstStyle/>
          <a:p>
            <a:r>
              <a:rPr lang="en-US" smtClean="0">
                <a:ea typeface="ＭＳ Ｐゴシック"/>
              </a:rPr>
              <a:t>Reminder of the success criteria.  Ask participant’s if they recall how far they were to achieving success in these learning goals.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US" smtClean="0">
                <a:ea typeface="ＭＳ Ｐゴシック"/>
              </a:rPr>
              <a:t>This activity has several phases in which to guide teachers through discovering statistics and probability standards in the IC and their levels of familiarity with them.  The facilitator will have to be explicit in directions.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dirty="0" smtClean="0">
                <a:ea typeface="ＭＳ Ｐゴシック"/>
              </a:rPr>
              <a:t>Allow for plenty of discussion time from their findings in the middle column as time permits.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Probability</a:t>
            </a:r>
            <a:r>
              <a:rPr lang="en-US" baseline="0" dirty="0" smtClean="0"/>
              <a:t> of Dependent and Independent Events</a:t>
            </a:r>
          </a:p>
          <a:p>
            <a:r>
              <a:rPr lang="en-US" dirty="0" smtClean="0">
                <a:hlinkClick r:id="rId3"/>
              </a:rPr>
              <a:t>https://www.teachingchannel.org/videos/teaching-dependent-and-independent-events</a:t>
            </a:r>
            <a:endParaRPr lang="en-US" dirty="0" smtClean="0"/>
          </a:p>
          <a:p>
            <a:r>
              <a:rPr lang="en-US" dirty="0" smtClean="0"/>
              <a:t>5 minutes</a:t>
            </a:r>
          </a:p>
          <a:p>
            <a:r>
              <a:rPr lang="en-US" dirty="0" smtClean="0"/>
              <a:t>This is in a 6</a:t>
            </a:r>
            <a:r>
              <a:rPr lang="en-US" baseline="30000" dirty="0" smtClean="0"/>
              <a:t>th</a:t>
            </a:r>
            <a:r>
              <a:rPr lang="en-US" dirty="0" smtClean="0"/>
              <a:t> grade class but it is a 7</a:t>
            </a:r>
            <a:r>
              <a:rPr lang="en-US" baseline="30000" dirty="0" smtClean="0"/>
              <a:t>th</a:t>
            </a:r>
            <a:r>
              <a:rPr lang="en-US" dirty="0" smtClean="0"/>
              <a:t> grade CCSS standard!</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Discover the Surface Area of a </a:t>
            </a:r>
            <a:r>
              <a:rPr lang="en-US" dirty="0" err="1" smtClean="0"/>
              <a:t>Cylindar</a:t>
            </a:r>
            <a:endParaRPr lang="en-US" dirty="0" smtClean="0"/>
          </a:p>
          <a:p>
            <a:r>
              <a:rPr lang="en-US" dirty="0" smtClean="0">
                <a:hlinkClick r:id="rId3"/>
              </a:rPr>
              <a:t>https://www.teachingchannel.org/videos/surface-area-lesson</a:t>
            </a:r>
            <a:endParaRPr lang="en-US" dirty="0" smtClean="0"/>
          </a:p>
          <a:p>
            <a:r>
              <a:rPr lang="en-US" dirty="0" smtClean="0"/>
              <a:t>WATCH THE FIRST 5 MINUTES ONLY!!!!!!!</a:t>
            </a:r>
          </a:p>
          <a:p>
            <a:endParaRPr lang="en-US" dirty="0" smtClean="0"/>
          </a:p>
          <a:p>
            <a:r>
              <a:rPr lang="en-US" dirty="0" smtClean="0"/>
              <a:t>A Table for 22</a:t>
            </a:r>
          </a:p>
          <a:p>
            <a:r>
              <a:rPr lang="en-US" dirty="0" smtClean="0">
                <a:hlinkClick r:id="rId4"/>
              </a:rPr>
              <a:t>https://www.teachingchannel.org/videos/real-world-geometry-lesson</a:t>
            </a:r>
            <a:endParaRPr lang="en-US" dirty="0" smtClean="0"/>
          </a:p>
          <a:p>
            <a:r>
              <a:rPr lang="en-US" dirty="0" smtClean="0"/>
              <a:t>6</a:t>
            </a:r>
            <a:r>
              <a:rPr lang="en-US" baseline="30000" dirty="0" smtClean="0"/>
              <a:t>th</a:t>
            </a:r>
            <a:r>
              <a:rPr lang="en-US" dirty="0" smtClean="0"/>
              <a:t> Grade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5B14469-8225-408C-9C81-8105E3826A8E}"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913C5E0-45E8-450C-92F7-2BA21876218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66ACCB9-C311-4AA5-A62D-8D41D21364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0D60DC-54D0-4A35-8A0E-BB3AD95EB5F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C5F563A8-4498-41AF-993B-9BA7415B3551}" type="slidenum">
              <a:rPr lang="en-US"/>
              <a:pPr>
                <a:defRPr/>
              </a:pPr>
              <a:t>‹#›</a:t>
            </a:fld>
            <a:endParaRPr lang="en-US" dirty="0"/>
          </a:p>
        </p:txBody>
      </p:sp>
      <p:sp>
        <p:nvSpPr>
          <p:cNvPr id="5" name="Footer Placeholder 71"/>
          <p:cNvSpPr>
            <a:spLocks noGrp="1"/>
          </p:cNvSpPr>
          <p:nvPr userDrawn="1">
            <p:ph type="ftr" sz="quarter" idx="11"/>
          </p:nvPr>
        </p:nvSpPr>
        <p:spPr>
          <a:xfrm>
            <a:off x="1752600" y="6172200"/>
            <a:ext cx="7239000" cy="533400"/>
          </a:xfrm>
        </p:spPr>
        <p:txBody>
          <a:bodyPr/>
          <a:lstStyle>
            <a:lvl1pPr>
              <a:defRPr>
                <a:cs typeface="Arial" pitchFamily="34" charset="0"/>
              </a:defRPr>
            </a:lvl1pPr>
          </a:lstStyle>
          <a:p>
            <a:pPr>
              <a:defRPr/>
            </a:pPr>
            <a:endParaRPr lang="en-US"/>
          </a:p>
        </p:txBody>
      </p:sp>
      <p:sp>
        <p:nvSpPr>
          <p:cNvPr id="6" name="Date Placeholder 13"/>
          <p:cNvSpPr>
            <a:spLocks noGrp="1"/>
          </p:cNvSpPr>
          <p:nvPr>
            <p:ph type="dt" sz="half" idx="12"/>
          </p:nvPr>
        </p:nvSpPr>
        <p:spPr>
          <a:xfrm>
            <a:off x="5257800" y="6405563"/>
            <a:ext cx="3578225" cy="365125"/>
          </a:xfrm>
        </p:spPr>
        <p:txBody>
          <a:bodyPr/>
          <a:lstStyle>
            <a:lvl1pPr>
              <a:defRPr/>
            </a:lvl1pPr>
          </a:lstStyle>
          <a:p>
            <a:pPr>
              <a:defRPr/>
            </a:pPr>
            <a:r>
              <a:rPr lang="en-US"/>
              <a:t>Foundations for the Investigation Guide </a:t>
            </a:r>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AA0B9C7-D55B-483B-B06A-4A92EB1F49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148C59-AFA8-4B24-A3CD-8D52116516B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2665AA3-1DA0-4BDA-B0ED-598069B048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9A84CD3-D8F0-442A-8378-C35B61FB412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A4250C8-0A2D-4DF5-8092-B9FC94133C6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A6CC779-898F-4518-A5AD-8DEA56C3BB4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1319CEB-09B4-4D78-B14B-4BAEFF4DECD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a:t>Foundations for the Investigation Guide </a:t>
            </a: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F6FA995-76B0-4D0F-97EF-D10DFB38935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pitchFamily="34" charset="-128"/>
                <a:cs typeface="+mn-cs"/>
              </a:defRPr>
            </a:lvl1pPr>
          </a:lstStyle>
          <a:p>
            <a:pPr>
              <a:defRPr/>
            </a:pPr>
            <a:r>
              <a:rPr lang="en-US"/>
              <a:t>Foundations for the Investigation Guide </a:t>
            </a: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pitchFamily="34" charset="-128"/>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ＭＳ Ｐゴシック" pitchFamily="34" charset="-128"/>
                <a:cs typeface="+mn-cs"/>
              </a:defRPr>
            </a:lvl1pPr>
          </a:lstStyle>
          <a:p>
            <a:pPr>
              <a:defRPr/>
            </a:pPr>
            <a:fld id="{B013A9B7-980B-4FAB-81C1-7E972F950B7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ea typeface="ＭＳ Ｐゴシック" pitchFamily="34" charset="-128"/>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ea typeface="ＭＳ Ｐゴシック" pitchFamily="34" charset="-128"/>
                <a:cs typeface="+mn-cs"/>
              </a:endParaRPr>
            </a:p>
          </p:txBody>
        </p:sp>
      </p:grpSp>
    </p:spTree>
  </p:cSld>
  <p:clrMap bg1="lt1" tx1="dk1" bg2="lt2" tx2="dk2" accent1="accent1" accent2="accent2" accent3="accent3" accent4="accent4" accent5="accent5" accent6="accent6" hlink="hlink" folHlink="folHlink"/>
  <p:sldLayoutIdLst>
    <p:sldLayoutId id="2147484530" r:id="rId1"/>
    <p:sldLayoutId id="2147484529" r:id="rId2"/>
    <p:sldLayoutId id="2147484531" r:id="rId3"/>
    <p:sldLayoutId id="2147484528" r:id="rId4"/>
    <p:sldLayoutId id="2147484527" r:id="rId5"/>
    <p:sldLayoutId id="2147484526" r:id="rId6"/>
    <p:sldLayoutId id="2147484525" r:id="rId7"/>
    <p:sldLayoutId id="2147484524" r:id="rId8"/>
    <p:sldLayoutId id="2147484532" r:id="rId9"/>
    <p:sldLayoutId id="2147484523" r:id="rId10"/>
    <p:sldLayoutId id="2147484522" r:id="rId11"/>
    <p:sldLayoutId id="2147484533" r:id="rId12"/>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teachingchannel.org/videos/teaching-dependent-and-independent-ev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olleverywhere.com/multiple_choice_polls/LTQ5ODc4ODU2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D2HF-1xjpP8&amp;feature=em-hot-vrec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teachingchannel.org/videos/surface-area-lesson" TargetMode="Externa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olleverywhere.com/multiple_choice_polls/LTIxMzcwMDAzOD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olleverywhere.com/multiple_choice_polls/LTQxMjQ4NTIzO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lluminations.nctm.org/ActivityDetail.aspx?ID=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NAcTBJ1boD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Skocybk5zU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youtube.com/watch?v=nDdYEBPZJSI"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olleverywhere.com/multiple_choice_polls/LTIxMjQ2NzYwNTQ"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urvey.aea.k12.ia.us/f/94549/bba4/"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olleverywhere.com/multiple_choice_polls/MTg0MTgzMTIyNw" TargetMode="External"/><Relationship Id="rId2" Type="http://schemas.openxmlformats.org/officeDocument/2006/relationships/hyperlink" Target="http://www.polleverywhere.com/multiple_choice_polls/MTg0NzkyMTc3NA"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urvey.aea.k12.ia.us/f/94708/115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304800" y="2209800"/>
            <a:ext cx="8534400" cy="3477875"/>
          </a:xfrm>
          <a:prstGeom prst="rect">
            <a:avLst/>
          </a:prstGeom>
          <a:noFill/>
          <a:ln w="9525">
            <a:noFill/>
            <a:miter lim="800000"/>
            <a:headEnd/>
            <a:tailEnd/>
          </a:ln>
        </p:spPr>
        <p:txBody>
          <a:bodyPr>
            <a:spAutoFit/>
          </a:bodyPr>
          <a:lstStyle/>
          <a:p>
            <a:pPr algn="ctr">
              <a:buFont typeface="Wingdings 2" pitchFamily="18" charset="2"/>
              <a:buNone/>
              <a:defRPr/>
            </a:pPr>
            <a:r>
              <a:rPr lang="en-US" sz="4000" b="1" dirty="0">
                <a:effectLst>
                  <a:outerShdw blurRad="38100" dist="38100" dir="2700000" algn="tl">
                    <a:srgbClr val="C0C0C0"/>
                  </a:outerShdw>
                </a:effectLst>
              </a:rPr>
              <a:t>Deeper Investigations of the Standards: </a:t>
            </a:r>
            <a:br>
              <a:rPr lang="en-US" sz="4000" b="1" dirty="0">
                <a:effectLst>
                  <a:outerShdw blurRad="38100" dist="38100" dir="2700000" algn="tl">
                    <a:srgbClr val="C0C0C0"/>
                  </a:outerShdw>
                </a:effectLst>
              </a:rPr>
            </a:br>
            <a:r>
              <a:rPr lang="en-US" sz="4000" b="1" dirty="0">
                <a:effectLst>
                  <a:outerShdw blurRad="38100" dist="38100" dir="2700000" algn="tl">
                    <a:srgbClr val="C0C0C0"/>
                  </a:outerShdw>
                </a:effectLst>
              </a:rPr>
              <a:t>Iowa Core Mathematics</a:t>
            </a:r>
            <a:r>
              <a:rPr lang="en-US" sz="4000" b="1" dirty="0">
                <a:solidFill>
                  <a:srgbClr val="0070C0"/>
                </a:solidFill>
                <a:effectLst>
                  <a:outerShdw blurRad="38100" dist="38100" dir="2700000" algn="tl">
                    <a:srgbClr val="C0C0C0"/>
                  </a:outerShdw>
                </a:effectLst>
              </a:rPr>
              <a:t> </a:t>
            </a:r>
          </a:p>
          <a:p>
            <a:pPr algn="ctr">
              <a:buFont typeface="Wingdings 2" pitchFamily="18" charset="2"/>
              <a:buNone/>
              <a:defRPr/>
            </a:pPr>
            <a:r>
              <a:rPr lang="en-US" sz="4000" b="1" dirty="0">
                <a:solidFill>
                  <a:srgbClr val="0070C0"/>
                </a:solidFill>
                <a:effectLst>
                  <a:outerShdw blurRad="38100" dist="38100" dir="2700000" algn="tl">
                    <a:srgbClr val="C0C0C0"/>
                  </a:outerShdw>
                </a:effectLst>
              </a:rPr>
              <a:t>Grades 6 – 8, </a:t>
            </a:r>
            <a:r>
              <a:rPr lang="en-US" sz="4000" b="1" dirty="0" smtClean="0">
                <a:solidFill>
                  <a:srgbClr val="0070C0"/>
                </a:solidFill>
                <a:effectLst>
                  <a:outerShdw blurRad="38100" dist="38100" dir="2700000" algn="tl">
                    <a:srgbClr val="C0C0C0"/>
                  </a:outerShdw>
                </a:effectLst>
              </a:rPr>
              <a:t>Day 3</a:t>
            </a:r>
            <a:endParaRPr lang="en-US" sz="4000" b="1" dirty="0">
              <a:solidFill>
                <a:srgbClr val="0070C0"/>
              </a:solidFill>
              <a:effectLst>
                <a:outerShdw blurRad="38100" dist="38100" dir="2700000" algn="tl">
                  <a:srgbClr val="C0C0C0"/>
                </a:outerShdw>
              </a:effectLst>
            </a:endParaRPr>
          </a:p>
          <a:p>
            <a:pPr algn="ctr" eaLnBrk="0" hangingPunct="0">
              <a:buClr>
                <a:schemeClr val="accent1"/>
              </a:buClr>
              <a:buSzPct val="85000"/>
              <a:defRPr/>
            </a:pPr>
            <a:endParaRPr lang="en-US" sz="2800" b="1" dirty="0">
              <a:effectLst>
                <a:outerShdw blurRad="38100" dist="38100" dir="2700000" algn="tl">
                  <a:srgbClr val="C0C0C0"/>
                </a:outerShdw>
              </a:effectLst>
            </a:endParaRPr>
          </a:p>
          <a:p>
            <a:pPr algn="ctr">
              <a:defRPr/>
            </a:pPr>
            <a:r>
              <a:rPr lang="en-US" dirty="0"/>
              <a:t>Iowa Department of Education</a:t>
            </a:r>
          </a:p>
          <a:p>
            <a:pPr algn="ctr">
              <a:defRPr/>
            </a:pPr>
            <a:r>
              <a:rPr lang="en-US" dirty="0"/>
              <a:t>In Partnership with</a:t>
            </a:r>
          </a:p>
          <a:p>
            <a:pPr algn="ctr">
              <a:defRPr/>
            </a:pPr>
            <a:r>
              <a:rPr lang="en-US" dirty="0"/>
              <a:t>AEA School Improvement </a:t>
            </a:r>
          </a:p>
        </p:txBody>
      </p:sp>
      <p:pic>
        <p:nvPicPr>
          <p:cNvPr id="16386" name="Picture 1" descr="Iowa Core V2"/>
          <p:cNvPicPr>
            <a:picLocks noChangeAspect="1" noChangeArrowheads="1"/>
          </p:cNvPicPr>
          <p:nvPr/>
        </p:nvPicPr>
        <p:blipFill>
          <a:blip r:embed="rId3" cstate="print"/>
          <a:srcRect/>
          <a:stretch>
            <a:fillRect/>
          </a:stretch>
        </p:blipFill>
        <p:spPr bwMode="auto">
          <a:xfrm>
            <a:off x="609600" y="762000"/>
            <a:ext cx="2997200" cy="954088"/>
          </a:xfrm>
          <a:prstGeom prst="rect">
            <a:avLst/>
          </a:prstGeom>
          <a:noFill/>
          <a:ln w="9525">
            <a:noFill/>
            <a:miter lim="800000"/>
            <a:headEnd/>
            <a:tailEnd/>
          </a:ln>
        </p:spPr>
      </p:pic>
      <p:pic>
        <p:nvPicPr>
          <p:cNvPr id="16387" name="Picture 4" descr="DE color large"/>
          <p:cNvPicPr>
            <a:picLocks noChangeAspect="1" noChangeArrowheads="1"/>
          </p:cNvPicPr>
          <p:nvPr/>
        </p:nvPicPr>
        <p:blipFill>
          <a:blip r:embed="rId4" cstate="print"/>
          <a:srcRect/>
          <a:stretch>
            <a:fillRect/>
          </a:stretch>
        </p:blipFill>
        <p:spPr bwMode="auto">
          <a:xfrm>
            <a:off x="868363" y="5054600"/>
            <a:ext cx="1411287" cy="1370013"/>
          </a:xfrm>
          <a:prstGeom prst="rect">
            <a:avLst/>
          </a:prstGeom>
          <a:noFill/>
          <a:ln w="9525">
            <a:noFill/>
            <a:miter lim="800000"/>
            <a:headEnd/>
            <a:tailEnd/>
          </a:ln>
        </p:spPr>
      </p:pic>
      <p:pic>
        <p:nvPicPr>
          <p:cNvPr id="16388" name="Picture 1"/>
          <p:cNvPicPr>
            <a:picLocks noChangeAspect="1"/>
          </p:cNvPicPr>
          <p:nvPr/>
        </p:nvPicPr>
        <p:blipFill>
          <a:blip r:embed="rId5" cstate="print"/>
          <a:srcRect/>
          <a:stretch>
            <a:fillRect/>
          </a:stretch>
        </p:blipFill>
        <p:spPr bwMode="auto">
          <a:xfrm>
            <a:off x="6553200" y="5122863"/>
            <a:ext cx="1882775" cy="1233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04088"/>
            <a:ext cx="8534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Vertical Connections between Grades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Content Placeholder 4"/>
          <p:cNvGraphicFramePr>
            <a:graphicFrameLocks/>
          </p:cNvGraphicFramePr>
          <p:nvPr/>
        </p:nvGraphicFramePr>
        <p:xfrm>
          <a:off x="457200" y="23622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a:t>
                      </a:r>
                      <a:endParaRPr lang="en-US" dirty="0"/>
                    </a:p>
                  </a:txBody>
                  <a:tcPr/>
                </a:tc>
                <a:tc>
                  <a:txBody>
                    <a:bodyPr/>
                    <a:lstStyle/>
                    <a:p>
                      <a:pPr algn="ctr"/>
                      <a:r>
                        <a:rPr lang="en-US" dirty="0" smtClean="0"/>
                        <a:t>Grade 7</a:t>
                      </a:r>
                      <a:endParaRPr lang="en-US" dirty="0"/>
                    </a:p>
                  </a:txBody>
                  <a:tcPr/>
                </a:tc>
                <a:tc>
                  <a:txBody>
                    <a:bodyPr/>
                    <a:lstStyle/>
                    <a:p>
                      <a:pPr algn="ctr"/>
                      <a:r>
                        <a:rPr lang="en-US" dirty="0" smtClean="0"/>
                        <a:t>Grade</a:t>
                      </a:r>
                      <a:r>
                        <a:rPr lang="en-US" baseline="0" dirty="0" smtClean="0"/>
                        <a:t> 8</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8" name="Group 7"/>
          <p:cNvGrpSpPr>
            <a:grpSpLocks/>
          </p:cNvGrpSpPr>
          <p:nvPr/>
        </p:nvGrpSpPr>
        <p:grpSpPr bwMode="auto">
          <a:xfrm>
            <a:off x="8077200" y="0"/>
            <a:ext cx="1066800" cy="9715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7" name="Rectangle 2"/>
          <p:cNvSpPr txBox="1">
            <a:spLocks/>
          </p:cNvSpPr>
          <p:nvPr/>
        </p:nvSpPr>
        <p:spPr>
          <a:xfrm>
            <a:off x="228600" y="457200"/>
            <a:ext cx="8229600" cy="1143000"/>
          </a:xfrm>
          <a:prstGeom prst="rect">
            <a:avLst/>
          </a:prstGeom>
        </p:spPr>
        <p:txBody>
          <a:bodyPr/>
          <a:lstStyle/>
          <a:p>
            <a:pPr eaLnBrk="0" hangingPunct="0">
              <a:defRPr/>
            </a:pPr>
            <a:r>
              <a:rPr lang="en-US" sz="5000">
                <a:solidFill>
                  <a:schemeClr val="tx2"/>
                </a:solidFill>
                <a:effectLst>
                  <a:outerShdw blurRad="38100" dist="38100" dir="2700000" algn="tl">
                    <a:srgbClr val="C0C0C0"/>
                  </a:outerShdw>
                </a:effectLst>
              </a:rPr>
              <a:t>Discuss in your group….</a:t>
            </a:r>
          </a:p>
        </p:txBody>
      </p:sp>
      <p:sp>
        <p:nvSpPr>
          <p:cNvPr id="57348" name="Rectangle 3"/>
          <p:cNvSpPr txBox="1">
            <a:spLocks/>
          </p:cNvSpPr>
          <p:nvPr/>
        </p:nvSpPr>
        <p:spPr bwMode="auto">
          <a:xfrm>
            <a:off x="228600" y="1676400"/>
            <a:ext cx="5029200" cy="5181600"/>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None/>
            </a:pPr>
            <a:r>
              <a:rPr lang="en-US" sz="3000" dirty="0"/>
              <a:t>What is in the IC that is the same as what you have been teaching</a:t>
            </a:r>
            <a:r>
              <a:rPr lang="en-US" sz="3000" dirty="0" smtClean="0"/>
              <a:t>?</a:t>
            </a:r>
          </a:p>
          <a:p>
            <a:pPr marL="273050" indent="-273050" eaLnBrk="0" hangingPunct="0">
              <a:spcBef>
                <a:spcPct val="20000"/>
              </a:spcBef>
              <a:buClr>
                <a:srgbClr val="0BD0D9"/>
              </a:buClr>
              <a:buSzPct val="95000"/>
              <a:buFont typeface="Wingdings 2" pitchFamily="18" charset="2"/>
              <a:buNone/>
            </a:pPr>
            <a:endParaRPr lang="en-US" sz="3000" dirty="0"/>
          </a:p>
          <a:p>
            <a:pPr marL="273050" indent="-273050" eaLnBrk="0" hangingPunct="0">
              <a:spcBef>
                <a:spcPct val="20000"/>
              </a:spcBef>
              <a:buClr>
                <a:srgbClr val="0BD0D9"/>
              </a:buClr>
              <a:buSzPct val="95000"/>
              <a:buFont typeface="Wingdings 2" pitchFamily="18" charset="2"/>
              <a:buNone/>
            </a:pPr>
            <a:r>
              <a:rPr lang="en-US" sz="3000" dirty="0"/>
              <a:t>What is new</a:t>
            </a:r>
            <a:r>
              <a:rPr lang="en-US" sz="3000" dirty="0" smtClean="0"/>
              <a:t>?</a:t>
            </a:r>
          </a:p>
          <a:p>
            <a:pPr marL="273050" indent="-273050" eaLnBrk="0" hangingPunct="0">
              <a:spcBef>
                <a:spcPct val="20000"/>
              </a:spcBef>
              <a:buClr>
                <a:srgbClr val="0BD0D9"/>
              </a:buClr>
              <a:buSzPct val="95000"/>
              <a:buFont typeface="Wingdings 2" pitchFamily="18" charset="2"/>
              <a:buNone/>
            </a:pPr>
            <a:endParaRPr lang="en-US" sz="3000" dirty="0"/>
          </a:p>
          <a:p>
            <a:pPr marL="273050" indent="-273050" eaLnBrk="0" hangingPunct="0">
              <a:spcBef>
                <a:spcPct val="20000"/>
              </a:spcBef>
              <a:buClr>
                <a:srgbClr val="0BD0D9"/>
              </a:buClr>
              <a:buSzPct val="95000"/>
              <a:buFont typeface="Wingdings 2" pitchFamily="18" charset="2"/>
              <a:buNone/>
            </a:pPr>
            <a:r>
              <a:rPr lang="en-US" sz="3000" dirty="0"/>
              <a:t>What concepts are unfamiliar to you</a:t>
            </a:r>
            <a:r>
              <a:rPr lang="en-US" sz="3000" dirty="0" smtClean="0"/>
              <a:t>?</a:t>
            </a:r>
            <a:endParaRPr lang="en-US" sz="3000" dirty="0"/>
          </a:p>
        </p:txBody>
      </p:sp>
      <p:pic>
        <p:nvPicPr>
          <p:cNvPr id="57349" name="Picture 4"/>
          <p:cNvPicPr>
            <a:picLocks noChangeAspect="1" noChangeArrowheads="1"/>
          </p:cNvPicPr>
          <p:nvPr/>
        </p:nvPicPr>
        <p:blipFill>
          <a:blip r:embed="rId3" cstate="print"/>
          <a:srcRect r="5661"/>
          <a:stretch>
            <a:fillRect/>
          </a:stretch>
        </p:blipFill>
        <p:spPr bwMode="auto">
          <a:xfrm>
            <a:off x="5334000" y="1752600"/>
            <a:ext cx="3810000" cy="4267200"/>
          </a:xfrm>
          <a:prstGeom prst="rect">
            <a:avLst/>
          </a:prstGeom>
          <a:noFill/>
          <a:ln w="9525">
            <a:noFill/>
            <a:miter lim="800000"/>
            <a:headEnd/>
            <a:tailEnd/>
          </a:ln>
        </p:spPr>
      </p:pic>
      <p:grpSp>
        <p:nvGrpSpPr>
          <p:cNvPr id="57350" name="Group 5"/>
          <p:cNvGrpSpPr>
            <a:grpSpLocks/>
          </p:cNvGrpSpPr>
          <p:nvPr/>
        </p:nvGrpSpPr>
        <p:grpSpPr bwMode="auto">
          <a:xfrm>
            <a:off x="7924800" y="0"/>
            <a:ext cx="1219200" cy="1047750"/>
            <a:chOff x="7086600" y="1009018"/>
            <a:chExt cx="1219200" cy="1048382"/>
          </a:xfrm>
        </p:grpSpPr>
        <p:pic>
          <p:nvPicPr>
            <p:cNvPr id="57352"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5735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7924800" y="0"/>
            <a:ext cx="1219200" cy="1047750"/>
            <a:chOff x="7086600" y="1009018"/>
            <a:chExt cx="1219200" cy="1048382"/>
          </a:xfrm>
        </p:grpSpPr>
        <p:pic>
          <p:nvPicPr>
            <p:cNvPr id="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7" name="Title 6"/>
          <p:cNvSpPr>
            <a:spLocks noGrp="1"/>
          </p:cNvSpPr>
          <p:nvPr>
            <p:ph type="title"/>
          </p:nvPr>
        </p:nvSpPr>
        <p:spPr/>
        <p:txBody>
          <a:bodyPr/>
          <a:lstStyle/>
          <a:p>
            <a:pPr algn="ctr"/>
            <a:r>
              <a:rPr lang="en-US" dirty="0" smtClean="0"/>
              <a:t>Let’s see a task example</a:t>
            </a:r>
            <a:endParaRPr lang="en-US" dirty="0"/>
          </a:p>
        </p:txBody>
      </p:sp>
      <p:sp>
        <p:nvSpPr>
          <p:cNvPr id="8" name="Content Placeholder 7"/>
          <p:cNvSpPr>
            <a:spLocks noGrp="1"/>
          </p:cNvSpPr>
          <p:nvPr>
            <p:ph idx="1"/>
          </p:nvPr>
        </p:nvSpPr>
        <p:spPr/>
        <p:txBody>
          <a:bodyPr/>
          <a:lstStyle/>
          <a:p>
            <a:pPr algn="ctr">
              <a:buNone/>
            </a:pPr>
            <a:r>
              <a:rPr lang="en-US" dirty="0" smtClean="0">
                <a:hlinkClick r:id="rId4"/>
              </a:rPr>
              <a:t>https://www.teachingchannel.org/videos/teaching-dependent-and-independent-events</a:t>
            </a: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Probability of Dependent and Independent Events</a:t>
            </a:r>
          </a:p>
        </p:txBody>
      </p:sp>
      <p:pic>
        <p:nvPicPr>
          <p:cNvPr id="10" name="Picture 9" descr="SP_1.png"/>
          <p:cNvPicPr>
            <a:picLocks noChangeAspect="1"/>
          </p:cNvPicPr>
          <p:nvPr/>
        </p:nvPicPr>
        <p:blipFill>
          <a:blip r:embed="rId5" cstate="print"/>
          <a:stretch>
            <a:fillRect/>
          </a:stretch>
        </p:blipFill>
        <p:spPr>
          <a:xfrm>
            <a:off x="2221621" y="2947920"/>
            <a:ext cx="5175062" cy="22336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p:txBody>
          <a:bodyPr/>
          <a:lstStyle/>
          <a:p>
            <a:pPr>
              <a:buNone/>
            </a:pPr>
            <a:r>
              <a:rPr lang="en-US" sz="3600" dirty="0" smtClean="0">
                <a:solidFill>
                  <a:srgbClr val="7030A0"/>
                </a:solidFill>
              </a:rPr>
              <a:t>To what degree do you feel confident with the content of the Statistics and Probability domain?</a:t>
            </a:r>
          </a:p>
          <a:p>
            <a:pPr>
              <a:buNone/>
            </a:pPr>
            <a:endParaRPr lang="en-US" sz="3600" dirty="0" smtClean="0">
              <a:solidFill>
                <a:srgbClr val="7030A0"/>
              </a:solidFill>
            </a:endParaRPr>
          </a:p>
          <a:p>
            <a:pPr>
              <a:buNone/>
            </a:pPr>
            <a:r>
              <a:rPr lang="en-US" sz="3600" dirty="0" smtClean="0">
                <a:hlinkClick r:id="rId2"/>
              </a:rPr>
              <a:t>http://www.polleverywhere.com/multiple_choice_polls/LTQ5ODc4ODU2NA</a:t>
            </a:r>
            <a:endParaRPr lang="en-US" sz="3600"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457200" y="0"/>
            <a:ext cx="8153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Geometry</a:t>
            </a:r>
          </a:p>
        </p:txBody>
      </p:sp>
      <p:pic>
        <p:nvPicPr>
          <p:cNvPr id="5" name="Picture 4"/>
          <p:cNvPicPr>
            <a:picLocks noChangeAspect="1" noChangeArrowheads="1"/>
          </p:cNvPicPr>
          <p:nvPr/>
        </p:nvPicPr>
        <p:blipFill>
          <a:blip r:embed="rId2" cstate="print"/>
          <a:srcRect/>
          <a:stretch>
            <a:fillRect/>
          </a:stretch>
        </p:blipFill>
        <p:spPr bwMode="auto">
          <a:xfrm>
            <a:off x="1066800" y="1295400"/>
            <a:ext cx="7086600" cy="4708525"/>
          </a:xfrm>
          <a:prstGeom prst="rect">
            <a:avLst/>
          </a:prstGeom>
          <a:noFill/>
          <a:ln w="9525">
            <a:noFill/>
            <a:miter lim="800000"/>
            <a:headEnd/>
            <a:tailEnd/>
          </a:ln>
        </p:spPr>
      </p:pic>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b="1"/>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6" name="Rectangle 2"/>
          <p:cNvSpPr txBox="1">
            <a:spLocks/>
          </p:cNvSpPr>
          <p:nvPr/>
        </p:nvSpPr>
        <p:spPr>
          <a:xfrm>
            <a:off x="228600" y="381000"/>
            <a:ext cx="8229600" cy="819150"/>
          </a:xfrm>
          <a:prstGeom prst="rect">
            <a:avLst/>
          </a:prstGeom>
        </p:spPr>
        <p:txBody>
          <a:bodyPr/>
          <a:lstStyle/>
          <a:p>
            <a:pPr eaLnBrk="0" hangingPunct="0">
              <a:defRPr/>
            </a:pPr>
            <a:r>
              <a:rPr lang="en-US" sz="4400">
                <a:solidFill>
                  <a:schemeClr val="tx2"/>
                </a:solidFill>
                <a:effectLst>
                  <a:outerShdw blurRad="38100" dist="38100" dir="2700000" algn="tl">
                    <a:srgbClr val="C0C0C0"/>
                  </a:outerShdw>
                </a:effectLst>
              </a:rPr>
              <a:t>Exploring the Geometry Domain</a:t>
            </a:r>
          </a:p>
        </p:txBody>
      </p:sp>
      <p:sp>
        <p:nvSpPr>
          <p:cNvPr id="7" name="Rectangle 3"/>
          <p:cNvSpPr txBox="1">
            <a:spLocks/>
          </p:cNvSpPr>
          <p:nvPr/>
        </p:nvSpPr>
        <p:spPr>
          <a:xfrm>
            <a:off x="304800" y="1447800"/>
            <a:ext cx="4343400" cy="5410200"/>
          </a:xfrm>
          <a:prstGeom prst="rect">
            <a:avLst/>
          </a:prstGeom>
        </p:spPr>
        <p:txBody>
          <a:bodyPr/>
          <a:lstStyle/>
          <a:p>
            <a:pPr marL="273050" indent="-273050">
              <a:spcBef>
                <a:spcPct val="20000"/>
              </a:spcBef>
              <a:buClr>
                <a:srgbClr val="0BD0D9"/>
              </a:buClr>
              <a:buSzPct val="95000"/>
              <a:buFont typeface="Wingdings 2" pitchFamily="18" charset="2"/>
              <a:buNone/>
              <a:defRPr/>
            </a:pPr>
            <a:r>
              <a:rPr lang="en-US" sz="4000">
                <a:solidFill>
                  <a:srgbClr val="FF3300"/>
                </a:solidFill>
                <a:effectLst>
                  <a:outerShdw blurRad="38100" dist="38100" dir="2700000" algn="tl">
                    <a:srgbClr val="C0C0C0"/>
                  </a:outerShdw>
                </a:effectLst>
                <a:latin typeface="Baskerville Old Face" pitchFamily="18" charset="0"/>
              </a:rPr>
              <a:t>Read--</a:t>
            </a:r>
            <a:r>
              <a:rPr lang="en-US" sz="3900">
                <a:solidFill>
                  <a:srgbClr val="FF3300"/>
                </a:solidFill>
                <a:effectLst>
                  <a:outerShdw blurRad="38100" dist="38100" dir="2700000" algn="tl">
                    <a:srgbClr val="C0C0C0"/>
                  </a:outerShdw>
                </a:effectLst>
                <a:latin typeface="Baskerville Old Face" pitchFamily="18" charset="0"/>
              </a:rPr>
              <a:t> </a:t>
            </a:r>
          </a:p>
          <a:p>
            <a:pPr marL="273050" indent="-273050">
              <a:spcBef>
                <a:spcPct val="20000"/>
              </a:spcBef>
              <a:buClr>
                <a:srgbClr val="0BD0D9"/>
              </a:buClr>
              <a:buSzPct val="95000"/>
              <a:buFont typeface="Wingdings 2" pitchFamily="18" charset="2"/>
              <a:buNone/>
              <a:defRPr/>
            </a:pPr>
            <a:endParaRPr lang="en-US" sz="1400">
              <a:solidFill>
                <a:srgbClr val="FF3300"/>
              </a:solidFill>
              <a:effectLst>
                <a:outerShdw blurRad="38100" dist="38100" dir="2700000" algn="tl">
                  <a:srgbClr val="C0C0C0"/>
                </a:outerShdw>
              </a:effectLst>
              <a:latin typeface="Baskerville Old Face" pitchFamily="18" charset="0"/>
            </a:endParaRPr>
          </a:p>
          <a:p>
            <a:pPr marL="273050" indent="-273050">
              <a:spcBef>
                <a:spcPct val="20000"/>
              </a:spcBef>
              <a:buClr>
                <a:srgbClr val="0BD0D9"/>
              </a:buClr>
              <a:buSzPct val="95000"/>
              <a:buFont typeface="Wingdings 2" pitchFamily="18" charset="2"/>
              <a:buNone/>
              <a:defRPr/>
            </a:pPr>
            <a:r>
              <a:rPr lang="en-US" sz="2800">
                <a:latin typeface="Arial" charset="0"/>
              </a:rPr>
              <a:t>	“Understanding the van Hiele Levels”</a:t>
            </a:r>
          </a:p>
          <a:p>
            <a:pPr marL="273050" indent="-273050">
              <a:spcBef>
                <a:spcPct val="20000"/>
              </a:spcBef>
              <a:buClr>
                <a:srgbClr val="0BD0D9"/>
              </a:buClr>
              <a:buSzPct val="95000"/>
              <a:buFont typeface="Wingdings 2" pitchFamily="18" charset="2"/>
              <a:buNone/>
              <a:defRPr/>
            </a:pPr>
            <a:r>
              <a:rPr lang="en-US" sz="2600">
                <a:latin typeface="Arial" charset="0"/>
              </a:rPr>
              <a:t>   </a:t>
            </a:r>
          </a:p>
          <a:p>
            <a:pPr marL="273050" indent="-273050">
              <a:spcBef>
                <a:spcPct val="20000"/>
              </a:spcBef>
              <a:buClr>
                <a:srgbClr val="0BD0D9"/>
              </a:buClr>
              <a:buSzPct val="95000"/>
              <a:buFont typeface="Wingdings 2" pitchFamily="18" charset="2"/>
              <a:buNone/>
              <a:defRPr/>
            </a:pPr>
            <a:r>
              <a:rPr lang="en-US" sz="4000">
                <a:solidFill>
                  <a:srgbClr val="FF3300"/>
                </a:solidFill>
                <a:effectLst>
                  <a:outerShdw blurRad="38100" dist="38100" dir="2700000" algn="tl">
                    <a:srgbClr val="C0C0C0"/>
                  </a:outerShdw>
                </a:effectLst>
                <a:latin typeface="Baskerville Old Face" pitchFamily="18" charset="0"/>
              </a:rPr>
              <a:t>Reflect in your journal</a:t>
            </a:r>
          </a:p>
          <a:p>
            <a:pPr marL="273050" indent="-273050">
              <a:spcBef>
                <a:spcPct val="20000"/>
              </a:spcBef>
              <a:buClr>
                <a:srgbClr val="0BD0D9"/>
              </a:buClr>
              <a:buSzPct val="95000"/>
              <a:buFont typeface="Wingdings 2" pitchFamily="18" charset="2"/>
              <a:buNone/>
              <a:defRPr/>
            </a:pPr>
            <a:endParaRPr lang="en-US" sz="1400">
              <a:latin typeface="Arial" charset="0"/>
            </a:endParaRPr>
          </a:p>
          <a:p>
            <a:pPr marL="273050" indent="-273050">
              <a:spcBef>
                <a:spcPct val="20000"/>
              </a:spcBef>
              <a:buClr>
                <a:srgbClr val="0BD0D9"/>
              </a:buClr>
              <a:buSzPct val="95000"/>
              <a:buFont typeface="Wingdings 2" pitchFamily="18" charset="2"/>
              <a:buNone/>
              <a:defRPr/>
            </a:pPr>
            <a:r>
              <a:rPr lang="en-US" sz="2800">
                <a:latin typeface="Arial" charset="0"/>
              </a:rPr>
              <a:t>What van Hiele level best describes you? Your students? Explain.</a:t>
            </a:r>
          </a:p>
        </p:txBody>
      </p:sp>
      <p:pic>
        <p:nvPicPr>
          <p:cNvPr id="8" name="Picture 4"/>
          <p:cNvPicPr>
            <a:picLocks noChangeAspect="1" noChangeArrowheads="1"/>
          </p:cNvPicPr>
          <p:nvPr/>
        </p:nvPicPr>
        <p:blipFill>
          <a:blip r:embed="rId2" cstate="print"/>
          <a:srcRect l="23189" t="2174"/>
          <a:stretch>
            <a:fillRect/>
          </a:stretch>
        </p:blipFill>
        <p:spPr bwMode="auto">
          <a:xfrm>
            <a:off x="4800600" y="2133600"/>
            <a:ext cx="4038600" cy="4267200"/>
          </a:xfrm>
          <a:prstGeom prst="rect">
            <a:avLst/>
          </a:prstGeom>
          <a:noFill/>
          <a:ln w="9525">
            <a:noFill/>
            <a:miter lim="800000"/>
            <a:headEnd/>
            <a:tailEnd/>
          </a:ln>
        </p:spPr>
      </p:pic>
      <p:grpSp>
        <p:nvGrpSpPr>
          <p:cNvPr id="9" name="Group 5"/>
          <p:cNvGrpSpPr>
            <a:grpSpLocks/>
          </p:cNvGrpSpPr>
          <p:nvPr/>
        </p:nvGrpSpPr>
        <p:grpSpPr bwMode="auto">
          <a:xfrm>
            <a:off x="7924800" y="0"/>
            <a:ext cx="1219200" cy="10477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228600"/>
            <a:ext cx="5562600" cy="1143000"/>
          </a:xfrm>
          <a:prstGeom prst="rect">
            <a:avLst/>
          </a:prstGeom>
          <a:noFill/>
          <a:ln w="9525">
            <a:noFill/>
            <a:miter lim="800000"/>
            <a:headEnd/>
            <a:tailEnd/>
          </a:ln>
        </p:spPr>
        <p:txBody>
          <a:bodyPr anchor="ctr"/>
          <a:lstStyle/>
          <a:p>
            <a:pPr>
              <a:defRPr/>
            </a:pPr>
            <a:r>
              <a:rPr lang="en-US" sz="6000">
                <a:solidFill>
                  <a:schemeClr val="tx2"/>
                </a:solidFill>
                <a:effectLst>
                  <a:outerShdw blurRad="38100" dist="38100" dir="2700000" algn="tl">
                    <a:srgbClr val="C0C0C0"/>
                  </a:outerShdw>
                </a:effectLst>
                <a:latin typeface="Baskerville Old Face" pitchFamily="18" charset="0"/>
                <a:ea typeface="+mj-ea"/>
                <a:cs typeface="+mj-cs"/>
              </a:rPr>
              <a:t>Van Hiele Levels</a:t>
            </a:r>
          </a:p>
        </p:txBody>
      </p:sp>
      <p:sp>
        <p:nvSpPr>
          <p:cNvPr id="7" name="Rectangle 3"/>
          <p:cNvSpPr txBox="1">
            <a:spLocks noChangeArrowheads="1"/>
          </p:cNvSpPr>
          <p:nvPr/>
        </p:nvSpPr>
        <p:spPr bwMode="auto">
          <a:xfrm>
            <a:off x="457200" y="2133600"/>
            <a:ext cx="4724400" cy="4038600"/>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None/>
              <a:defRPr/>
            </a:pPr>
            <a:r>
              <a:rPr lang="en-US" sz="4000">
                <a:solidFill>
                  <a:srgbClr val="CC00CC"/>
                </a:solidFill>
                <a:effectLst>
                  <a:outerShdw blurRad="38100" dist="38100" dir="2700000" algn="tl">
                    <a:srgbClr val="C0C0C0"/>
                  </a:outerShdw>
                </a:effectLst>
                <a:latin typeface="Arial" charset="0"/>
              </a:rPr>
              <a:t>Visualization</a:t>
            </a:r>
          </a:p>
          <a:p>
            <a:pPr marL="273050" indent="-273050">
              <a:spcBef>
                <a:spcPct val="20000"/>
              </a:spcBef>
              <a:buClr>
                <a:srgbClr val="0BD0D9"/>
              </a:buClr>
              <a:buSzPct val="95000"/>
              <a:buFont typeface="Wingdings 2" pitchFamily="18" charset="2"/>
              <a:buNone/>
              <a:defRPr/>
            </a:pPr>
            <a:r>
              <a:rPr lang="en-US" sz="4000">
                <a:solidFill>
                  <a:srgbClr val="CC3300"/>
                </a:solidFill>
                <a:effectLst>
                  <a:outerShdw blurRad="38100" dist="38100" dir="2700000" algn="tl">
                    <a:srgbClr val="C0C0C0"/>
                  </a:outerShdw>
                </a:effectLst>
                <a:latin typeface="Arial" charset="0"/>
              </a:rPr>
              <a:t>Analysis</a:t>
            </a:r>
          </a:p>
          <a:p>
            <a:pPr marL="273050" indent="-273050">
              <a:spcBef>
                <a:spcPct val="20000"/>
              </a:spcBef>
              <a:buClr>
                <a:srgbClr val="0BD0D9"/>
              </a:buClr>
              <a:buSzPct val="95000"/>
              <a:buFont typeface="Wingdings 2" pitchFamily="18" charset="2"/>
              <a:buNone/>
              <a:defRPr/>
            </a:pPr>
            <a:r>
              <a:rPr lang="en-US" sz="4000">
                <a:solidFill>
                  <a:srgbClr val="3333CC"/>
                </a:solidFill>
                <a:effectLst>
                  <a:outerShdw blurRad="38100" dist="38100" dir="2700000" algn="tl">
                    <a:srgbClr val="C0C0C0"/>
                  </a:outerShdw>
                </a:effectLst>
                <a:latin typeface="Arial" charset="0"/>
              </a:rPr>
              <a:t>Informal Deduction</a:t>
            </a:r>
          </a:p>
          <a:p>
            <a:pPr marL="273050" indent="-273050">
              <a:spcBef>
                <a:spcPct val="20000"/>
              </a:spcBef>
              <a:buClr>
                <a:srgbClr val="0BD0D9"/>
              </a:buClr>
              <a:buSzPct val="95000"/>
              <a:buFont typeface="Wingdings 2" pitchFamily="18" charset="2"/>
              <a:buNone/>
              <a:defRPr/>
            </a:pPr>
            <a:r>
              <a:rPr lang="en-US" sz="4000">
                <a:solidFill>
                  <a:srgbClr val="008000"/>
                </a:solidFill>
                <a:effectLst>
                  <a:outerShdw blurRad="38100" dist="38100" dir="2700000" algn="tl">
                    <a:srgbClr val="C0C0C0"/>
                  </a:outerShdw>
                </a:effectLst>
                <a:latin typeface="Arial" charset="0"/>
              </a:rPr>
              <a:t>Deduction</a:t>
            </a:r>
          </a:p>
          <a:p>
            <a:pPr marL="273050" indent="-273050">
              <a:spcBef>
                <a:spcPct val="20000"/>
              </a:spcBef>
              <a:buClr>
                <a:srgbClr val="0BD0D9"/>
              </a:buClr>
              <a:buSzPct val="95000"/>
              <a:buFont typeface="Wingdings 2" pitchFamily="18" charset="2"/>
              <a:buNone/>
              <a:defRPr/>
            </a:pPr>
            <a:r>
              <a:rPr lang="en-US" sz="4000">
                <a:solidFill>
                  <a:srgbClr val="CC3300"/>
                </a:solidFill>
                <a:effectLst>
                  <a:outerShdw blurRad="38100" dist="38100" dir="2700000" algn="tl">
                    <a:srgbClr val="C0C0C0"/>
                  </a:outerShdw>
                </a:effectLst>
                <a:latin typeface="Arial" charset="0"/>
              </a:rPr>
              <a:t>Rigor</a:t>
            </a:r>
          </a:p>
        </p:txBody>
      </p:sp>
      <p:sp>
        <p:nvSpPr>
          <p:cNvPr id="8" name="Text Box 4"/>
          <p:cNvSpPr txBox="1">
            <a:spLocks noChangeArrowheads="1"/>
          </p:cNvSpPr>
          <p:nvPr/>
        </p:nvSpPr>
        <p:spPr bwMode="auto">
          <a:xfrm>
            <a:off x="5562600" y="2667000"/>
            <a:ext cx="3048000" cy="2528888"/>
          </a:xfrm>
          <a:prstGeom prst="rect">
            <a:avLst/>
          </a:prstGeom>
          <a:noFill/>
          <a:ln w="9525">
            <a:noFill/>
            <a:miter lim="800000"/>
            <a:headEnd/>
            <a:tailEnd/>
          </a:ln>
        </p:spPr>
        <p:txBody>
          <a:bodyPr>
            <a:spAutoFit/>
          </a:bodyPr>
          <a:lstStyle/>
          <a:p>
            <a:pPr algn="ctr">
              <a:defRPr/>
            </a:pPr>
            <a:r>
              <a:rPr lang="en-US" sz="3200">
                <a:solidFill>
                  <a:srgbClr val="FF3300"/>
                </a:solidFill>
                <a:effectLst>
                  <a:outerShdw blurRad="38100" dist="38100" dir="2700000" algn="tl">
                    <a:srgbClr val="C0C0C0"/>
                  </a:outerShdw>
                </a:effectLst>
                <a:latin typeface="Arial" charset="0"/>
              </a:rPr>
              <a:t>As you finish your reflection, share what you wrote with your group.</a:t>
            </a:r>
          </a:p>
        </p:txBody>
      </p:sp>
      <p:grpSp>
        <p:nvGrpSpPr>
          <p:cNvPr id="9" name="Group 5"/>
          <p:cNvGrpSpPr>
            <a:grpSpLocks/>
          </p:cNvGrpSpPr>
          <p:nvPr/>
        </p:nvGrpSpPr>
        <p:grpSpPr bwMode="auto">
          <a:xfrm>
            <a:off x="7924800" y="0"/>
            <a:ext cx="1219200" cy="1047750"/>
            <a:chOff x="7086600" y="1009018"/>
            <a:chExt cx="1219200" cy="1048382"/>
          </a:xfrm>
        </p:grpSpPr>
        <p:pic>
          <p:nvPicPr>
            <p:cNvPr id="10"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6" name="Rectangle 2"/>
          <p:cNvSpPr txBox="1">
            <a:spLocks noChangeArrowheads="1"/>
          </p:cNvSpPr>
          <p:nvPr/>
        </p:nvSpPr>
        <p:spPr bwMode="auto">
          <a:xfrm>
            <a:off x="457200" y="457200"/>
            <a:ext cx="8229600" cy="1143000"/>
          </a:xfrm>
          <a:prstGeom prst="rect">
            <a:avLst/>
          </a:prstGeom>
          <a:noFill/>
          <a:ln w="9525">
            <a:noFill/>
            <a:miter lim="800000"/>
            <a:headEnd/>
            <a:tailEnd/>
          </a:ln>
        </p:spPr>
        <p:txBody>
          <a:bodyPr anchor="ctr"/>
          <a:lstStyle/>
          <a:p>
            <a:pPr>
              <a:defRPr/>
            </a:pPr>
            <a:r>
              <a:rPr lang="en-US" sz="4800">
                <a:solidFill>
                  <a:srgbClr val="FF3300"/>
                </a:solidFill>
                <a:effectLst>
                  <a:outerShdw blurRad="38100" dist="38100" dir="2700000" algn="tl">
                    <a:srgbClr val="C0C0C0"/>
                  </a:outerShdw>
                </a:effectLst>
                <a:latin typeface="Baskerville Old Face" pitchFamily="18" charset="0"/>
                <a:ea typeface="+mj-ea"/>
                <a:cs typeface="+mj-cs"/>
              </a:rPr>
              <a:t>Characteristics of the Levels</a:t>
            </a:r>
          </a:p>
        </p:txBody>
      </p:sp>
      <p:sp>
        <p:nvSpPr>
          <p:cNvPr id="7" name="Rectangle 3"/>
          <p:cNvSpPr txBox="1">
            <a:spLocks noChangeArrowheads="1"/>
          </p:cNvSpPr>
          <p:nvPr/>
        </p:nvSpPr>
        <p:spPr bwMode="auto">
          <a:xfrm>
            <a:off x="457200" y="1935163"/>
            <a:ext cx="8229600" cy="4389437"/>
          </a:xfrm>
          <a:prstGeom prst="rect">
            <a:avLst/>
          </a:prstGeom>
          <a:noFill/>
          <a:ln w="9525">
            <a:noFill/>
            <a:miter lim="800000"/>
            <a:headEnd/>
            <a:tailEnd/>
          </a:ln>
        </p:spPr>
        <p:txBody>
          <a:bodyPr/>
          <a:lstStyle/>
          <a:p>
            <a:pPr marL="273050" indent="-273050">
              <a:spcBef>
                <a:spcPct val="20000"/>
              </a:spcBef>
              <a:buClr>
                <a:srgbClr val="0BD0D9"/>
              </a:buClr>
              <a:buSzPct val="95000"/>
              <a:buFontTx/>
              <a:buChar char="•"/>
              <a:defRPr/>
            </a:pPr>
            <a:r>
              <a:rPr lang="en-US" sz="3200">
                <a:effectLst>
                  <a:outerShdw blurRad="38100" dist="38100" dir="2700000" algn="tl">
                    <a:srgbClr val="C0C0C0"/>
                  </a:outerShdw>
                </a:effectLst>
                <a:latin typeface="Arial" charset="0"/>
              </a:rPr>
              <a:t>The levels are sequential</a:t>
            </a:r>
          </a:p>
          <a:p>
            <a:pPr marL="273050" indent="-273050">
              <a:spcBef>
                <a:spcPct val="20000"/>
              </a:spcBef>
              <a:buClr>
                <a:srgbClr val="0BD0D9"/>
              </a:buClr>
              <a:buSzPct val="95000"/>
              <a:buFontTx/>
              <a:buChar char="•"/>
              <a:defRPr/>
            </a:pPr>
            <a:r>
              <a:rPr lang="en-US" sz="3200">
                <a:effectLst>
                  <a:outerShdw blurRad="38100" dist="38100" dir="2700000" algn="tl">
                    <a:srgbClr val="C0C0C0"/>
                  </a:outerShdw>
                </a:effectLst>
                <a:latin typeface="Arial" charset="0"/>
              </a:rPr>
              <a:t>The levels are not age-dependent</a:t>
            </a:r>
          </a:p>
          <a:p>
            <a:pPr marL="273050" indent="-273050">
              <a:spcBef>
                <a:spcPct val="20000"/>
              </a:spcBef>
              <a:buClr>
                <a:srgbClr val="0BD0D9"/>
              </a:buClr>
              <a:buSzPct val="95000"/>
              <a:buFontTx/>
              <a:buChar char="•"/>
              <a:defRPr/>
            </a:pPr>
            <a:r>
              <a:rPr lang="en-US" sz="3200">
                <a:effectLst>
                  <a:outerShdw blurRad="38100" dist="38100" dir="2700000" algn="tl">
                    <a:srgbClr val="C0C0C0"/>
                  </a:outerShdw>
                </a:effectLst>
                <a:latin typeface="Arial" charset="0"/>
              </a:rPr>
              <a:t>Geometric experience is the greatest single factor influencing advancement through the levels.</a:t>
            </a:r>
          </a:p>
          <a:p>
            <a:pPr marL="273050" indent="-273050">
              <a:spcBef>
                <a:spcPct val="20000"/>
              </a:spcBef>
              <a:buClr>
                <a:srgbClr val="0BD0D9"/>
              </a:buClr>
              <a:buSzPct val="95000"/>
              <a:buFontTx/>
              <a:buChar char="•"/>
              <a:defRPr/>
            </a:pPr>
            <a:r>
              <a:rPr lang="en-US" sz="3200">
                <a:effectLst>
                  <a:outerShdw blurRad="38100" dist="38100" dir="2700000" algn="tl">
                    <a:srgbClr val="C0C0C0"/>
                  </a:outerShdw>
                </a:effectLst>
                <a:latin typeface="Arial" charset="0"/>
              </a:rPr>
              <a:t>When instruction or language is at a level higher than that of the student, there will be a lack of communication.</a:t>
            </a:r>
          </a:p>
        </p:txBody>
      </p:sp>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sp>
        <p:nvSpPr>
          <p:cNvPr id="6" name="Rectangle 2"/>
          <p:cNvSpPr txBox="1">
            <a:spLocks/>
          </p:cNvSpPr>
          <p:nvPr/>
        </p:nvSpPr>
        <p:spPr>
          <a:xfrm>
            <a:off x="457200" y="381000"/>
            <a:ext cx="5867400" cy="1466850"/>
          </a:xfrm>
          <a:prstGeom prst="rect">
            <a:avLst/>
          </a:prstGeom>
        </p:spPr>
        <p:txBody>
          <a:bodyPr/>
          <a:lstStyle/>
          <a:p>
            <a:pPr eaLnBrk="0" hangingPunct="0">
              <a:defRPr/>
            </a:pPr>
            <a:r>
              <a:rPr lang="en-US" sz="4400" dirty="0">
                <a:solidFill>
                  <a:schemeClr val="tx2"/>
                </a:solidFill>
                <a:latin typeface="+mj-lt"/>
                <a:ea typeface="+mj-ea"/>
                <a:cs typeface="+mj-cs"/>
              </a:rPr>
              <a:t>Searching through the Geometry Standards</a:t>
            </a:r>
          </a:p>
        </p:txBody>
      </p:sp>
      <p:pic>
        <p:nvPicPr>
          <p:cNvPr id="7" name="Picture 4"/>
          <p:cNvPicPr>
            <a:picLocks noChangeAspect="1" noChangeArrowheads="1"/>
          </p:cNvPicPr>
          <p:nvPr/>
        </p:nvPicPr>
        <p:blipFill>
          <a:blip r:embed="rId2" cstate="print"/>
          <a:srcRect/>
          <a:stretch>
            <a:fillRect/>
          </a:stretch>
        </p:blipFill>
        <p:spPr bwMode="auto">
          <a:xfrm>
            <a:off x="4724400" y="2133600"/>
            <a:ext cx="4419600" cy="3363913"/>
          </a:xfrm>
          <a:prstGeom prst="rect">
            <a:avLst/>
          </a:prstGeom>
          <a:noFill/>
          <a:ln w="9525">
            <a:noFill/>
            <a:miter lim="800000"/>
            <a:headEnd/>
            <a:tailEnd/>
          </a:ln>
        </p:spPr>
      </p:pic>
      <p:sp>
        <p:nvSpPr>
          <p:cNvPr id="8" name="Rectangle 3"/>
          <p:cNvSpPr txBox="1">
            <a:spLocks/>
          </p:cNvSpPr>
          <p:nvPr/>
        </p:nvSpPr>
        <p:spPr>
          <a:xfrm>
            <a:off x="304800" y="1828800"/>
            <a:ext cx="4724400" cy="4800600"/>
          </a:xfrm>
          <a:prstGeom prst="rect">
            <a:avLst/>
          </a:prstGeom>
        </p:spPr>
        <p:txBody>
          <a:bodyPr/>
          <a:lstStyle/>
          <a:p>
            <a:pPr marL="273050" indent="-273050" eaLnBrk="0" hangingPunct="0">
              <a:spcBef>
                <a:spcPct val="20000"/>
              </a:spcBef>
              <a:buClr>
                <a:srgbClr val="0BD0D9"/>
              </a:buClr>
              <a:buSzPct val="95000"/>
              <a:buFont typeface="Arial" pitchFamily="34" charset="0"/>
              <a:buChar char="•"/>
              <a:defRPr/>
            </a:pPr>
            <a:r>
              <a:rPr lang="en-US" sz="2800" dirty="0">
                <a:latin typeface="Arial" charset="0"/>
                <a:ea typeface="+mn-ea"/>
                <a:cs typeface="+mn-cs"/>
              </a:rPr>
              <a:t>Read each standard and select the van </a:t>
            </a:r>
            <a:r>
              <a:rPr lang="en-US" sz="2800" dirty="0" err="1">
                <a:latin typeface="Arial" charset="0"/>
                <a:ea typeface="+mn-ea"/>
                <a:cs typeface="+mn-cs"/>
              </a:rPr>
              <a:t>Hiele</a:t>
            </a:r>
            <a:r>
              <a:rPr lang="en-US" sz="2800" dirty="0">
                <a:latin typeface="Arial" charset="0"/>
                <a:ea typeface="+mn-ea"/>
                <a:cs typeface="+mn-cs"/>
              </a:rPr>
              <a:t> level the standard seems to fit</a:t>
            </a:r>
          </a:p>
          <a:p>
            <a:pPr marL="273050" indent="-273050" eaLnBrk="0" hangingPunct="0">
              <a:spcBef>
                <a:spcPct val="20000"/>
              </a:spcBef>
              <a:buClr>
                <a:srgbClr val="0BD0D9"/>
              </a:buClr>
              <a:buSzPct val="95000"/>
              <a:buFont typeface="Arial" pitchFamily="34" charset="0"/>
              <a:buChar char="•"/>
              <a:defRPr/>
            </a:pPr>
            <a:r>
              <a:rPr lang="en-US" sz="2800" dirty="0">
                <a:latin typeface="Arial" charset="0"/>
                <a:ea typeface="+mn-ea"/>
                <a:cs typeface="+mn-cs"/>
              </a:rPr>
              <a:t>Using the provided standard strips, decide the order in which these standards should occur from K – HS</a:t>
            </a:r>
          </a:p>
          <a:p>
            <a:pPr marL="273050" indent="-273050" eaLnBrk="0" hangingPunct="0">
              <a:spcBef>
                <a:spcPct val="20000"/>
              </a:spcBef>
              <a:buClr>
                <a:srgbClr val="0BD0D9"/>
              </a:buClr>
              <a:buSzPct val="95000"/>
              <a:buFont typeface="Arial" pitchFamily="34" charset="0"/>
              <a:buChar char="•"/>
              <a:defRPr/>
            </a:pPr>
            <a:r>
              <a:rPr lang="en-US" sz="2800" dirty="0">
                <a:latin typeface="Arial" charset="0"/>
                <a:ea typeface="+mn-ea"/>
                <a:cs typeface="+mn-cs"/>
              </a:rPr>
              <a:t>Check your order by using the Iowa Core</a:t>
            </a:r>
          </a:p>
        </p:txBody>
      </p:sp>
      <p:grpSp>
        <p:nvGrpSpPr>
          <p:cNvPr id="9" name="Group 5"/>
          <p:cNvGrpSpPr>
            <a:grpSpLocks/>
          </p:cNvGrpSpPr>
          <p:nvPr/>
        </p:nvGrpSpPr>
        <p:grpSpPr bwMode="auto">
          <a:xfrm>
            <a:off x="7924800" y="0"/>
            <a:ext cx="1219200" cy="10477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838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8"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Content Placeholder 3"/>
          <p:cNvSpPr txBox="1">
            <a:spLocks/>
          </p:cNvSpPr>
          <p:nvPr/>
        </p:nvSpPr>
        <p:spPr bwMode="auto">
          <a:xfrm>
            <a:off x="4038600" y="2133600"/>
            <a:ext cx="5105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standards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10" name="Picture 4" descr="priorities.BMP"/>
          <p:cNvPicPr>
            <a:picLocks noChangeAspect="1"/>
          </p:cNvPicPr>
          <p:nvPr/>
        </p:nvPicPr>
        <p:blipFill>
          <a:blip r:embed="rId2" cstate="print"/>
          <a:srcRect/>
          <a:stretch>
            <a:fillRect/>
          </a:stretch>
        </p:blipFill>
        <p:spPr bwMode="auto">
          <a:xfrm>
            <a:off x="228600" y="1981200"/>
            <a:ext cx="3636963" cy="4038600"/>
          </a:xfrm>
          <a:prstGeom prst="rect">
            <a:avLst/>
          </a:prstGeom>
          <a:noFill/>
          <a:ln w="9525">
            <a:noFill/>
            <a:miter lim="800000"/>
            <a:headEnd/>
            <a:tailEnd/>
          </a:ln>
        </p:spPr>
      </p:pic>
      <p:pic>
        <p:nvPicPr>
          <p:cNvPr id="12" name="Picture 14" descr="ICCSystemGraphicWhole 2008 08 05"/>
          <p:cNvPicPr>
            <a:picLocks noChangeAspect="1" noChangeArrowheads="1"/>
          </p:cNvPicPr>
          <p:nvPr/>
        </p:nvPicPr>
        <p:blipFill>
          <a:blip r:embed="rId3"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85800" y="1295400"/>
            <a:ext cx="2743200" cy="1162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Math &amp; Art Integration</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Placeholder 5"/>
          <p:cNvSpPr txBox="1">
            <a:spLocks/>
          </p:cNvSpPr>
          <p:nvPr/>
        </p:nvSpPr>
        <p:spPr>
          <a:xfrm>
            <a:off x="685800" y="1676400"/>
            <a:ext cx="2743200" cy="4572000"/>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2" tooltip="http://www.youtube.com/watch?v=D2HF-1xjpP8&amp;feature=em-hot-vrecs&#10;CTRL + Click to follow link"/>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2" tooltip="http://www.youtube.com/watch?v=D2HF-1xjpP8&amp;feature=em-hot-vrecs&#10;CTRL + Click to follow link"/>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hlinkClick r:id="rId2" tooltip="http://www.youtube.com/watch?v=D2HF-1xjpP8&amp;feature=em-hot-vrecs&#10;CTRL + Click to follow link"/>
            </a:endParaRPr>
          </a:p>
          <a:p>
            <a:pPr marL="273050" marR="0" lvl="0" indent="-273050" algn="l" defTabSz="914400" rtl="0" eaLnBrk="0" fontAlgn="base" latinLnBrk="0" hangingPunct="0">
              <a:lnSpc>
                <a:spcPct val="100000"/>
              </a:lnSpc>
              <a:spcBef>
                <a:spcPct val="20000"/>
              </a:spcBef>
              <a:spcAft>
                <a:spcPct val="0"/>
              </a:spcAft>
              <a:buClr>
                <a:srgbClr val="0BD0D9"/>
              </a:buClr>
              <a:buSzPct val="95000"/>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2" tooltip="http://www.youtube.com/watch?v=D2HF-1xjpP8&amp;feature=em-hot-vrecs&#10;CTRL + Click to follow link"/>
              </a:rPr>
              <a:t>http://www.youtube.com/watch?v=D2HF-1xjpP8&amp;feature=em-hot-vrecs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Content Placeholder 6" descr="Guy_in_car.png"/>
          <p:cNvPicPr>
            <a:picLocks noChangeAspect="1"/>
          </p:cNvPicPr>
          <p:nvPr/>
        </p:nvPicPr>
        <p:blipFill>
          <a:blip r:embed="rId3" cstate="print"/>
          <a:stretch>
            <a:fillRect/>
          </a:stretch>
        </p:blipFill>
        <p:spPr>
          <a:xfrm>
            <a:off x="3673578" y="2514600"/>
            <a:ext cx="5302698" cy="3124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A6CC779-898F-4518-A5AD-8DEA56C3BB43}" type="slidenum">
              <a:rPr lang="en-US" smtClean="0"/>
              <a:pPr>
                <a:defRPr/>
              </a:pPr>
              <a:t>20</a:t>
            </a:fld>
            <a:endParaRPr lang="en-US" dirty="0"/>
          </a:p>
        </p:txBody>
      </p:sp>
      <p:sp>
        <p:nvSpPr>
          <p:cNvPr id="4" name="Slide Number Placeholder 2"/>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2A6CC779-898F-4518-A5AD-8DEA56C3BB43}"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pitchFamily="34" charset="-128"/>
              <a:cs typeface="+mn-cs"/>
            </a:endParaRPr>
          </a:p>
        </p:txBody>
      </p:sp>
      <p:sp>
        <p:nvSpPr>
          <p:cNvPr id="6" name="Title 1"/>
          <p:cNvSpPr txBox="1">
            <a:spLocks/>
          </p:cNvSpPr>
          <p:nvPr/>
        </p:nvSpPr>
        <p:spPr>
          <a:xfrm>
            <a:off x="457200" y="704088"/>
            <a:ext cx="85344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Vertical Connections between Grades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Content Placeholder 4"/>
          <p:cNvGraphicFramePr>
            <a:graphicFrameLocks/>
          </p:cNvGraphicFramePr>
          <p:nvPr/>
        </p:nvGraphicFramePr>
        <p:xfrm>
          <a:off x="457200" y="2362200"/>
          <a:ext cx="8229600" cy="3479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Grade</a:t>
                      </a:r>
                      <a:r>
                        <a:rPr lang="en-US" baseline="0" dirty="0" smtClean="0"/>
                        <a:t> 6</a:t>
                      </a:r>
                      <a:endParaRPr lang="en-US" dirty="0"/>
                    </a:p>
                  </a:txBody>
                  <a:tcPr/>
                </a:tc>
                <a:tc>
                  <a:txBody>
                    <a:bodyPr/>
                    <a:lstStyle/>
                    <a:p>
                      <a:pPr algn="ctr"/>
                      <a:r>
                        <a:rPr lang="en-US" dirty="0" smtClean="0"/>
                        <a:t>Grade 7</a:t>
                      </a:r>
                      <a:endParaRPr lang="en-US" dirty="0"/>
                    </a:p>
                  </a:txBody>
                  <a:tcPr/>
                </a:tc>
                <a:tc>
                  <a:txBody>
                    <a:bodyPr/>
                    <a:lstStyle/>
                    <a:p>
                      <a:pPr algn="ctr"/>
                      <a:r>
                        <a:rPr lang="en-US" dirty="0" smtClean="0"/>
                        <a:t>Grade</a:t>
                      </a:r>
                      <a:r>
                        <a:rPr lang="en-US" baseline="0" dirty="0" smtClean="0"/>
                        <a:t> 8</a:t>
                      </a:r>
                      <a:endParaRPr lang="en-US" dirty="0"/>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9" name="Group 8"/>
          <p:cNvGrpSpPr>
            <a:grpSpLocks/>
          </p:cNvGrpSpPr>
          <p:nvPr/>
        </p:nvGrpSpPr>
        <p:grpSpPr bwMode="auto">
          <a:xfrm>
            <a:off x="8077200" y="0"/>
            <a:ext cx="1066800" cy="971550"/>
            <a:chOff x="7086600" y="1009018"/>
            <a:chExt cx="1219200" cy="1048382"/>
          </a:xfrm>
        </p:grpSpPr>
        <p:pic>
          <p:nvPicPr>
            <p:cNvPr id="10"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8077200" y="0"/>
            <a:ext cx="1066800" cy="971550"/>
            <a:chOff x="7086600" y="1009018"/>
            <a:chExt cx="1219200" cy="1048382"/>
          </a:xfrm>
        </p:grpSpPr>
        <p:pic>
          <p:nvPicPr>
            <p:cNvPr id="5"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6"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7" name="Title 6"/>
          <p:cNvSpPr>
            <a:spLocks noGrp="1"/>
          </p:cNvSpPr>
          <p:nvPr>
            <p:ph type="title"/>
          </p:nvPr>
        </p:nvSpPr>
        <p:spPr/>
        <p:txBody>
          <a:bodyPr/>
          <a:lstStyle/>
          <a:p>
            <a:pPr algn="ctr"/>
            <a:r>
              <a:rPr lang="en-US" dirty="0" smtClean="0"/>
              <a:t>Let’s see a task example</a:t>
            </a:r>
            <a:endParaRPr lang="en-US" dirty="0"/>
          </a:p>
        </p:txBody>
      </p:sp>
      <p:pic>
        <p:nvPicPr>
          <p:cNvPr id="10" name="Content Placeholder 9" descr="g_1.png"/>
          <p:cNvPicPr>
            <a:picLocks noGrp="1" noChangeAspect="1"/>
          </p:cNvPicPr>
          <p:nvPr>
            <p:ph sz="half" idx="1"/>
          </p:nvPr>
        </p:nvPicPr>
        <p:blipFill>
          <a:blip r:embed="rId4" cstate="print"/>
          <a:stretch>
            <a:fillRect/>
          </a:stretch>
        </p:blipFill>
        <p:spPr>
          <a:xfrm>
            <a:off x="1676400" y="2590800"/>
            <a:ext cx="5562600" cy="2404174"/>
          </a:xfrm>
        </p:spPr>
      </p:pic>
      <p:sp>
        <p:nvSpPr>
          <p:cNvPr id="9" name="Content Placeholder 8"/>
          <p:cNvSpPr>
            <a:spLocks noGrp="1"/>
          </p:cNvSpPr>
          <p:nvPr>
            <p:ph sz="half" idx="2"/>
          </p:nvPr>
        </p:nvSpPr>
        <p:spPr>
          <a:xfrm>
            <a:off x="685800" y="1920085"/>
            <a:ext cx="8001000" cy="4434840"/>
          </a:xfrm>
        </p:spPr>
        <p:txBody>
          <a:bodyPr/>
          <a:lstStyle/>
          <a:p>
            <a:pPr algn="ctr">
              <a:buNone/>
            </a:pPr>
            <a:r>
              <a:rPr lang="en-US" dirty="0" smtClean="0"/>
              <a:t>Discover the Surface Area of a Cylinder</a:t>
            </a:r>
            <a:endParaRPr lang="en-US" dirty="0" smtClean="0">
              <a:hlinkClick r:id="rId5"/>
            </a:endParaRPr>
          </a:p>
          <a:p>
            <a:pPr algn="ctr">
              <a:buNone/>
            </a:pPr>
            <a:endParaRPr lang="en-US" dirty="0" smtClean="0">
              <a:hlinkClick r:id="rId5"/>
            </a:endParaRPr>
          </a:p>
          <a:p>
            <a:pPr algn="ctr">
              <a:buNone/>
            </a:pPr>
            <a:endParaRPr lang="en-US" dirty="0" smtClean="0">
              <a:hlinkClick r:id="rId5"/>
            </a:endParaRPr>
          </a:p>
          <a:p>
            <a:pPr algn="ctr">
              <a:buNone/>
            </a:pPr>
            <a:endParaRPr lang="en-US" dirty="0" smtClean="0">
              <a:hlinkClick r:id="rId5"/>
            </a:endParaRPr>
          </a:p>
          <a:p>
            <a:pPr algn="ctr">
              <a:buNone/>
            </a:pPr>
            <a:endParaRPr lang="en-US" dirty="0" smtClean="0">
              <a:hlinkClick r:id="rId5"/>
            </a:endParaRPr>
          </a:p>
          <a:p>
            <a:pPr algn="ctr">
              <a:buNone/>
            </a:pPr>
            <a:endParaRPr lang="en-US" dirty="0" smtClean="0">
              <a:hlinkClick r:id="rId5"/>
            </a:endParaRPr>
          </a:p>
          <a:p>
            <a:pPr algn="ctr">
              <a:buNone/>
            </a:pPr>
            <a:endParaRPr lang="en-US" dirty="0" smtClean="0">
              <a:hlinkClick r:id="rId5"/>
            </a:endParaRPr>
          </a:p>
          <a:p>
            <a:pPr algn="ctr">
              <a:buNone/>
            </a:pPr>
            <a:r>
              <a:rPr lang="en-US" dirty="0" smtClean="0">
                <a:hlinkClick r:id="rId5"/>
              </a:rPr>
              <a:t>https://www.teachingchannel.org/videos/surface-area-lesson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p:txBody>
          <a:bodyPr/>
          <a:lstStyle/>
          <a:p>
            <a:pPr>
              <a:buNone/>
            </a:pPr>
            <a:r>
              <a:rPr lang="en-US" sz="3600" dirty="0" smtClean="0">
                <a:solidFill>
                  <a:srgbClr val="7030A0"/>
                </a:solidFill>
              </a:rPr>
              <a:t>To what degree do you feel confident with the content of the Geometry domain?</a:t>
            </a:r>
          </a:p>
          <a:p>
            <a:pPr>
              <a:buNone/>
            </a:pPr>
            <a:endParaRPr lang="en-US" sz="3600" dirty="0" smtClean="0">
              <a:solidFill>
                <a:srgbClr val="7030A0"/>
              </a:solidFill>
            </a:endParaRPr>
          </a:p>
          <a:p>
            <a:pPr>
              <a:buNone/>
            </a:pPr>
            <a:r>
              <a:rPr lang="en-US" sz="3600" dirty="0" smtClean="0">
                <a:hlinkClick r:id="rId2"/>
              </a:rPr>
              <a:t>http://www.polleverywhere.com/multiple_choice_polls/LTIxMzcwMDAzODg</a:t>
            </a:r>
            <a:endParaRPr lang="en-US" sz="3600"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Journaling</a:t>
            </a:r>
            <a:endParaRPr lang="en-US" dirty="0"/>
          </a:p>
        </p:txBody>
      </p:sp>
      <p:sp>
        <p:nvSpPr>
          <p:cNvPr id="3" name="Content Placeholder 2"/>
          <p:cNvSpPr>
            <a:spLocks noGrp="1"/>
          </p:cNvSpPr>
          <p:nvPr>
            <p:ph idx="1"/>
          </p:nvPr>
        </p:nvSpPr>
        <p:spPr/>
        <p:txBody>
          <a:bodyPr/>
          <a:lstStyle/>
          <a:p>
            <a:pPr>
              <a:buNone/>
            </a:pPr>
            <a:r>
              <a:rPr lang="en-US" dirty="0" smtClean="0"/>
              <a:t>Now that we’ve studied each of the content domains, let’s consider a few questions:</a:t>
            </a:r>
          </a:p>
          <a:p>
            <a:pPr>
              <a:buNone/>
            </a:pPr>
            <a:endParaRPr lang="en-US" dirty="0" smtClean="0"/>
          </a:p>
          <a:p>
            <a:pPr>
              <a:buNone/>
            </a:pPr>
            <a:r>
              <a:rPr lang="en-US" dirty="0" smtClean="0"/>
              <a:t>There are standards which may fit into more than one critical area and those which don’t fit into any. </a:t>
            </a:r>
          </a:p>
          <a:p>
            <a:pPr>
              <a:buNone/>
            </a:pPr>
            <a:r>
              <a:rPr lang="en-US" dirty="0" smtClean="0"/>
              <a:t>Why does this happen?</a:t>
            </a:r>
          </a:p>
          <a:p>
            <a:pPr>
              <a:buNone/>
            </a:pPr>
            <a:r>
              <a:rPr lang="en-US" dirty="0" smtClean="0"/>
              <a:t>What does it mean for instruction?</a:t>
            </a:r>
          </a:p>
          <a:p>
            <a:pPr>
              <a:buNone/>
            </a:pPr>
            <a:endParaRPr lang="en-US" dirty="0" smtClean="0"/>
          </a:p>
          <a:p>
            <a:pPr>
              <a:buNone/>
            </a:pPr>
            <a:r>
              <a:rPr lang="en-US" dirty="0" smtClean="0"/>
              <a:t>How do the critical areas help me to set priorities for my grade level?</a:t>
            </a: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 Check</a:t>
            </a:r>
            <a:endParaRPr lang="en-US" dirty="0"/>
          </a:p>
        </p:txBody>
      </p:sp>
      <p:sp>
        <p:nvSpPr>
          <p:cNvPr id="3" name="Content Placeholder 2"/>
          <p:cNvSpPr>
            <a:spLocks noGrp="1"/>
          </p:cNvSpPr>
          <p:nvPr>
            <p:ph idx="1"/>
          </p:nvPr>
        </p:nvSpPr>
        <p:spPr/>
        <p:txBody>
          <a:bodyPr/>
          <a:lstStyle/>
          <a:p>
            <a:pPr>
              <a:buNone/>
            </a:pPr>
            <a:r>
              <a:rPr lang="en-US" sz="3600" dirty="0" smtClean="0">
                <a:solidFill>
                  <a:srgbClr val="7030A0"/>
                </a:solidFill>
              </a:rPr>
              <a:t>To what degree do you feel able to describe the critical areas for your grade level</a:t>
            </a:r>
            <a:r>
              <a:rPr lang="en-US" sz="3600" dirty="0" smtClean="0">
                <a:solidFill>
                  <a:srgbClr val="7030A0"/>
                </a:solidFill>
              </a:rPr>
              <a:t>?</a:t>
            </a:r>
            <a:endParaRPr lang="en-US" sz="3600" dirty="0" smtClean="0">
              <a:solidFill>
                <a:srgbClr val="7030A0"/>
              </a:solidFill>
              <a:hlinkClick r:id="rId2"/>
            </a:endParaRPr>
          </a:p>
          <a:p>
            <a:pPr>
              <a:buNone/>
            </a:pPr>
            <a:endParaRPr lang="en-US" dirty="0" smtClean="0">
              <a:hlinkClick r:id="rId2"/>
            </a:endParaRPr>
          </a:p>
          <a:p>
            <a:pPr>
              <a:buNone/>
            </a:pPr>
            <a:r>
              <a:rPr lang="en-US" sz="3600" dirty="0" smtClean="0">
                <a:hlinkClick r:id="rId2"/>
              </a:rPr>
              <a:t>http</a:t>
            </a:r>
            <a:r>
              <a:rPr lang="en-US" sz="3600" dirty="0" smtClean="0">
                <a:hlinkClick r:id="rId2"/>
              </a:rPr>
              <a:t>://www.polleverywhere.com/multiple_choice_polls/LTQxMjQ4NTIzOQ</a:t>
            </a:r>
            <a:endParaRPr lang="en-US"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task…</a:t>
            </a:r>
            <a:endParaRPr lang="en-US" dirty="0"/>
          </a:p>
        </p:txBody>
      </p:sp>
      <p:sp>
        <p:nvSpPr>
          <p:cNvPr id="3" name="Content Placeholder 2"/>
          <p:cNvSpPr>
            <a:spLocks noGrp="1"/>
          </p:cNvSpPr>
          <p:nvPr>
            <p:ph idx="1"/>
          </p:nvPr>
        </p:nvSpPr>
        <p:spPr/>
        <p:txBody>
          <a:bodyPr/>
          <a:lstStyle/>
          <a:p>
            <a:pPr>
              <a:buNone/>
            </a:pPr>
            <a:r>
              <a:rPr lang="en-US" dirty="0" smtClean="0"/>
              <a:t>In 6</a:t>
            </a:r>
            <a:r>
              <a:rPr lang="en-US" baseline="30000" dirty="0" smtClean="0"/>
              <a:t>th</a:t>
            </a:r>
            <a:r>
              <a:rPr lang="en-US" dirty="0" smtClean="0"/>
              <a:t> grade we discovered the formula for finding the Volume of a rectangular solid.</a:t>
            </a:r>
          </a:p>
          <a:p>
            <a:pPr>
              <a:buNone/>
            </a:pPr>
            <a:r>
              <a:rPr lang="en-US" dirty="0" smtClean="0"/>
              <a:t>In 7</a:t>
            </a:r>
            <a:r>
              <a:rPr lang="en-US" baseline="30000" dirty="0" smtClean="0"/>
              <a:t>th</a:t>
            </a:r>
            <a:r>
              <a:rPr lang="en-US" dirty="0" smtClean="0"/>
              <a:t> grade we used that </a:t>
            </a:r>
          </a:p>
          <a:p>
            <a:pPr>
              <a:buNone/>
            </a:pPr>
            <a:r>
              <a:rPr lang="en-US" dirty="0" smtClean="0"/>
              <a:t>   to find the volumes of </a:t>
            </a:r>
          </a:p>
          <a:p>
            <a:pPr>
              <a:buNone/>
            </a:pPr>
            <a:r>
              <a:rPr lang="en-US" dirty="0" smtClean="0"/>
              <a:t>   more complex shapes.</a:t>
            </a:r>
          </a:p>
          <a:p>
            <a:pPr>
              <a:buNone/>
            </a:pPr>
            <a:endParaRPr lang="en-US" dirty="0" smtClean="0"/>
          </a:p>
          <a:p>
            <a:pPr>
              <a:buNone/>
            </a:pPr>
            <a:endParaRPr lang="en-US" dirty="0" smtClean="0"/>
          </a:p>
          <a:p>
            <a:pPr>
              <a:buNone/>
            </a:pP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grpSp>
        <p:nvGrpSpPr>
          <p:cNvPr id="20" name="Group 19"/>
          <p:cNvGrpSpPr/>
          <p:nvPr/>
        </p:nvGrpSpPr>
        <p:grpSpPr>
          <a:xfrm>
            <a:off x="4114800" y="3048000"/>
            <a:ext cx="4648200" cy="3581400"/>
            <a:chOff x="4114800" y="3048000"/>
            <a:chExt cx="4191000" cy="3581400"/>
          </a:xfrm>
        </p:grpSpPr>
        <p:sp>
          <p:nvSpPr>
            <p:cNvPr id="12" name="Rectangle 11"/>
            <p:cNvSpPr/>
            <p:nvPr/>
          </p:nvSpPr>
          <p:spPr>
            <a:xfrm>
              <a:off x="4114800" y="4038600"/>
              <a:ext cx="3505200" cy="2590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3048000"/>
              <a:ext cx="3505200" cy="2590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4114800" y="3048000"/>
              <a:ext cx="68580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114800" y="5638800"/>
              <a:ext cx="68580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20000" y="3048000"/>
              <a:ext cx="68580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20000" y="5638800"/>
              <a:ext cx="685800" cy="9906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28600" y="4800600"/>
            <a:ext cx="3810000" cy="1754326"/>
          </a:xfrm>
          <a:prstGeom prst="rect">
            <a:avLst/>
          </a:prstGeom>
          <a:noFill/>
        </p:spPr>
        <p:txBody>
          <a:bodyPr wrap="square" rtlCol="0">
            <a:spAutoFit/>
          </a:bodyPr>
          <a:lstStyle/>
          <a:p>
            <a:r>
              <a:rPr lang="en-US" sz="3600" dirty="0" smtClean="0">
                <a:hlinkClick r:id="rId4"/>
              </a:rPr>
              <a:t>http://illuminations.nctm.org/ActivityDetail.aspx?ID=6</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 task…</a:t>
            </a:r>
            <a:endParaRPr lang="en-US" dirty="0"/>
          </a:p>
        </p:txBody>
      </p:sp>
      <p:sp>
        <p:nvSpPr>
          <p:cNvPr id="3" name="Content Placeholder 2"/>
          <p:cNvSpPr>
            <a:spLocks noGrp="1"/>
          </p:cNvSpPr>
          <p:nvPr>
            <p:ph idx="1"/>
          </p:nvPr>
        </p:nvSpPr>
        <p:spPr>
          <a:xfrm>
            <a:off x="457200" y="1935163"/>
            <a:ext cx="4572000" cy="4389437"/>
          </a:xfrm>
        </p:spPr>
        <p:txBody>
          <a:bodyPr/>
          <a:lstStyle/>
          <a:p>
            <a:pPr>
              <a:buNone/>
            </a:pPr>
            <a:r>
              <a:rPr lang="en-US" sz="3200" dirty="0" smtClean="0"/>
              <a:t>James wanted to plant pansies in his new planter. He wondered how much potting soil he should buy to fill it. Use the measurements in the diagram below to determine the planter’s volume.</a:t>
            </a:r>
          </a:p>
          <a:p>
            <a:pPr>
              <a:buNone/>
            </a:pPr>
            <a:r>
              <a:rPr lang="en-US" dirty="0" smtClean="0"/>
              <a:t>	</a:t>
            </a:r>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257800" y="2715244"/>
            <a:ext cx="2971800" cy="3666506"/>
          </a:xfrm>
          <a:prstGeom prst="rect">
            <a:avLst/>
          </a:prstGeom>
          <a:noFill/>
          <a:ln w="9525">
            <a:noFill/>
            <a:miter lim="800000"/>
            <a:headEnd/>
            <a:tailEnd/>
          </a:ln>
        </p:spPr>
      </p:pic>
      <p:grpSp>
        <p:nvGrpSpPr>
          <p:cNvPr id="5" name="Group 4"/>
          <p:cNvGrpSpPr>
            <a:grpSpLocks/>
          </p:cNvGrpSpPr>
          <p:nvPr/>
        </p:nvGrpSpPr>
        <p:grpSpPr bwMode="auto">
          <a:xfrm>
            <a:off x="7924800" y="0"/>
            <a:ext cx="1219200" cy="1047750"/>
            <a:chOff x="7086600" y="1009018"/>
            <a:chExt cx="1219200" cy="1048382"/>
          </a:xfrm>
        </p:grpSpPr>
        <p:pic>
          <p:nvPicPr>
            <p:cNvPr id="6"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2362200"/>
          </a:xfrm>
        </p:spPr>
        <p:txBody>
          <a:bodyPr/>
          <a:lstStyle/>
          <a:p>
            <a:r>
              <a:rPr lang="en-US" sz="3600" dirty="0" smtClean="0"/>
              <a:t>Big Idea: the volume of any 3-D shape is dependent on the area of its base, height of the shape, and the number of parallel bases (layers) that the shape has</a:t>
            </a:r>
            <a:endParaRPr lang="en-US" sz="3600" dirty="0"/>
          </a:p>
        </p:txBody>
      </p:sp>
      <p:grpSp>
        <p:nvGrpSpPr>
          <p:cNvPr id="18" name="Group 17"/>
          <p:cNvGrpSpPr/>
          <p:nvPr/>
        </p:nvGrpSpPr>
        <p:grpSpPr>
          <a:xfrm>
            <a:off x="380999" y="2971800"/>
            <a:ext cx="1143001" cy="1828801"/>
            <a:chOff x="380999" y="2971800"/>
            <a:chExt cx="1143001" cy="1828801"/>
          </a:xfrm>
        </p:grpSpPr>
        <p:sp>
          <p:nvSpPr>
            <p:cNvPr id="7" name="Rectangle 6"/>
            <p:cNvSpPr/>
            <p:nvPr/>
          </p:nvSpPr>
          <p:spPr>
            <a:xfrm rot="5400000">
              <a:off x="29655" y="3323145"/>
              <a:ext cx="1529542" cy="8268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345804" y="3622404"/>
              <a:ext cx="1529542" cy="8268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flipV="1">
              <a:off x="1216296" y="2963355"/>
              <a:ext cx="299258" cy="316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V="1">
              <a:off x="389445" y="2963355"/>
              <a:ext cx="299258" cy="316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V="1">
              <a:off x="1216296" y="4492896"/>
              <a:ext cx="299258" cy="316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V="1">
              <a:off x="389445" y="4492896"/>
              <a:ext cx="299258" cy="316149"/>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667000" y="3276600"/>
            <a:ext cx="1143000" cy="1371600"/>
            <a:chOff x="2286000" y="3810000"/>
            <a:chExt cx="1143000" cy="1371600"/>
          </a:xfrm>
        </p:grpSpPr>
        <p:sp>
          <p:nvSpPr>
            <p:cNvPr id="13" name="Oval 12"/>
            <p:cNvSpPr/>
            <p:nvPr/>
          </p:nvSpPr>
          <p:spPr>
            <a:xfrm>
              <a:off x="2286000" y="4724400"/>
              <a:ext cx="1143000" cy="4572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86000" y="3810000"/>
              <a:ext cx="1143000" cy="4572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3" idx="2"/>
            </p:cNvCxnSpPr>
            <p:nvPr/>
          </p:nvCxnSpPr>
          <p:spPr>
            <a:xfrm flipV="1">
              <a:off x="2286000" y="4038600"/>
              <a:ext cx="0" cy="9144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29000" y="3962400"/>
              <a:ext cx="0" cy="990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4876800" y="3124200"/>
            <a:ext cx="1371600" cy="1676400"/>
            <a:chOff x="4114800" y="4495800"/>
            <a:chExt cx="1371600" cy="1676400"/>
          </a:xfrm>
        </p:grpSpPr>
        <p:sp>
          <p:nvSpPr>
            <p:cNvPr id="22" name="Oval 21"/>
            <p:cNvSpPr/>
            <p:nvPr/>
          </p:nvSpPr>
          <p:spPr>
            <a:xfrm>
              <a:off x="4114800" y="5562600"/>
              <a:ext cx="1371600" cy="6096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2"/>
            </p:cNvCxnSpPr>
            <p:nvPr/>
          </p:nvCxnSpPr>
          <p:spPr>
            <a:xfrm flipV="1">
              <a:off x="4114800" y="4495800"/>
              <a:ext cx="685800" cy="1371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00600" y="4495800"/>
              <a:ext cx="685800" cy="1371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943600" y="5029200"/>
            <a:ext cx="1600200" cy="1524000"/>
            <a:chOff x="4495800" y="5029200"/>
            <a:chExt cx="1600200" cy="1524000"/>
          </a:xfrm>
        </p:grpSpPr>
        <p:sp>
          <p:nvSpPr>
            <p:cNvPr id="31" name="Oval 30"/>
            <p:cNvSpPr/>
            <p:nvPr/>
          </p:nvSpPr>
          <p:spPr>
            <a:xfrm>
              <a:off x="4495800" y="5029200"/>
              <a:ext cx="16002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95800" y="5562600"/>
              <a:ext cx="1600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4572000" y="5562600"/>
              <a:ext cx="15240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543800" y="2895600"/>
            <a:ext cx="1143000" cy="1752600"/>
            <a:chOff x="6172200" y="3200400"/>
            <a:chExt cx="1143000" cy="1905000"/>
          </a:xfrm>
        </p:grpSpPr>
        <p:sp>
          <p:nvSpPr>
            <p:cNvPr id="37" name="Rectangle 36"/>
            <p:cNvSpPr/>
            <p:nvPr/>
          </p:nvSpPr>
          <p:spPr>
            <a:xfrm>
              <a:off x="6172200" y="4343400"/>
              <a:ext cx="1143000"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6172200" y="3200400"/>
              <a:ext cx="685800" cy="1143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858000" y="3200400"/>
              <a:ext cx="457200" cy="1143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858000" y="3276600"/>
              <a:ext cx="457200" cy="1828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72200" y="3200400"/>
              <a:ext cx="685800" cy="1905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1" name="Right Arrow 50"/>
          <p:cNvSpPr/>
          <p:nvPr/>
        </p:nvSpPr>
        <p:spPr>
          <a:xfrm>
            <a:off x="1752600" y="3810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2442187">
            <a:off x="5328270" y="500883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6400800" y="3810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4038600" y="38100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a:grpSpLocks/>
          </p:cNvGrpSpPr>
          <p:nvPr/>
        </p:nvGrpSpPr>
        <p:grpSpPr bwMode="auto">
          <a:xfrm>
            <a:off x="7924800" y="0"/>
            <a:ext cx="1219200" cy="1047750"/>
            <a:chOff x="7086600" y="1009018"/>
            <a:chExt cx="1219200" cy="1048382"/>
          </a:xfrm>
        </p:grpSpPr>
        <p:pic>
          <p:nvPicPr>
            <p:cNvPr id="3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43"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The impact of discovery</a:t>
            </a:r>
            <a:endParaRPr lang="en-US" sz="6000" dirty="0"/>
          </a:p>
        </p:txBody>
      </p:sp>
      <p:sp>
        <p:nvSpPr>
          <p:cNvPr id="3" name="Content Placeholder 2"/>
          <p:cNvSpPr>
            <a:spLocks noGrp="1"/>
          </p:cNvSpPr>
          <p:nvPr>
            <p:ph idx="1"/>
          </p:nvPr>
        </p:nvSpPr>
        <p:spPr/>
        <p:txBody>
          <a:bodyPr/>
          <a:lstStyle/>
          <a:p>
            <a:pPr>
              <a:buNone/>
            </a:pPr>
            <a:r>
              <a:rPr lang="en-US" sz="3600" dirty="0" smtClean="0"/>
              <a:t>Connecting volume formulas with proportions</a:t>
            </a:r>
          </a:p>
          <a:p>
            <a:pPr>
              <a:buNone/>
            </a:pPr>
            <a:endParaRPr lang="en-US" sz="3600" dirty="0" smtClean="0">
              <a:hlinkClick r:id="rId3"/>
            </a:endParaRPr>
          </a:p>
          <a:p>
            <a:pPr>
              <a:buNone/>
            </a:pPr>
            <a:endParaRPr lang="en-US" sz="3600" dirty="0" smtClean="0">
              <a:hlinkClick r:id="rId3"/>
            </a:endParaRPr>
          </a:p>
          <a:p>
            <a:pPr>
              <a:buNone/>
            </a:pPr>
            <a:r>
              <a:rPr lang="en-US" sz="3600" dirty="0" smtClean="0">
                <a:hlinkClick r:id="rId3"/>
              </a:rPr>
              <a:t>http://www.youtube.com/watch?v=NAcTBJ1boD4</a:t>
            </a:r>
            <a:endParaRPr lang="en-US" sz="3600" dirty="0" smtClean="0"/>
          </a:p>
          <a:p>
            <a:endParaRPr lang="en-US" sz="3600" dirty="0" smtClean="0"/>
          </a:p>
        </p:txBody>
      </p:sp>
      <p:grpSp>
        <p:nvGrpSpPr>
          <p:cNvPr id="4" name="Group 3"/>
          <p:cNvGrpSpPr>
            <a:grpSpLocks/>
          </p:cNvGrpSpPr>
          <p:nvPr/>
        </p:nvGrpSpPr>
        <p:grpSpPr bwMode="auto">
          <a:xfrm>
            <a:off x="7924800" y="0"/>
            <a:ext cx="1219200" cy="1047750"/>
            <a:chOff x="7086600" y="1009018"/>
            <a:chExt cx="1219200" cy="1048382"/>
          </a:xfrm>
        </p:grpSpPr>
        <p:pic>
          <p:nvPicPr>
            <p:cNvPr id="5"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6"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le.jpg"/>
          <p:cNvPicPr>
            <a:picLocks noChangeAspect="1"/>
          </p:cNvPicPr>
          <p:nvPr/>
        </p:nvPicPr>
        <p:blipFill>
          <a:blip r:embed="rId3" cstate="print"/>
          <a:stretch>
            <a:fillRect/>
          </a:stretch>
        </p:blipFill>
        <p:spPr>
          <a:xfrm>
            <a:off x="6781800" y="2133600"/>
            <a:ext cx="2024253" cy="1600200"/>
          </a:xfrm>
          <a:prstGeom prst="rect">
            <a:avLst/>
          </a:prstGeom>
        </p:spPr>
      </p:pic>
      <p:pic>
        <p:nvPicPr>
          <p:cNvPr id="32" name="Content Placeholder 31" descr="another-corn-crib.small_.jpg"/>
          <p:cNvPicPr>
            <a:picLocks noGrp="1" noChangeAspect="1"/>
          </p:cNvPicPr>
          <p:nvPr>
            <p:ph idx="1"/>
          </p:nvPr>
        </p:nvPicPr>
        <p:blipFill>
          <a:blip r:embed="rId4" cstate="print"/>
          <a:stretch>
            <a:fillRect/>
          </a:stretch>
        </p:blipFill>
        <p:spPr>
          <a:xfrm>
            <a:off x="-1066800" y="1729204"/>
            <a:ext cx="7696200" cy="5128796"/>
          </a:xfrm>
        </p:spPr>
      </p:pic>
      <p:sp>
        <p:nvSpPr>
          <p:cNvPr id="2" name="Title 1"/>
          <p:cNvSpPr>
            <a:spLocks noGrp="1"/>
          </p:cNvSpPr>
          <p:nvPr>
            <p:ph type="title"/>
          </p:nvPr>
        </p:nvSpPr>
        <p:spPr>
          <a:xfrm>
            <a:off x="457200" y="914400"/>
            <a:ext cx="8229600" cy="781050"/>
          </a:xfrm>
        </p:spPr>
        <p:txBody>
          <a:bodyPr/>
          <a:lstStyle/>
          <a:p>
            <a:pPr algn="r"/>
            <a:r>
              <a:rPr lang="en-US" dirty="0" smtClean="0"/>
              <a:t>Rich Task</a:t>
            </a:r>
            <a:endParaRPr lang="en-US" dirty="0"/>
          </a:p>
        </p:txBody>
      </p:sp>
      <p:grpSp>
        <p:nvGrpSpPr>
          <p:cNvPr id="28" name="Group 27"/>
          <p:cNvGrpSpPr>
            <a:grpSpLocks/>
          </p:cNvGrpSpPr>
          <p:nvPr/>
        </p:nvGrpSpPr>
        <p:grpSpPr bwMode="auto">
          <a:xfrm>
            <a:off x="7924800" y="0"/>
            <a:ext cx="1219200" cy="1047750"/>
            <a:chOff x="7086600" y="1009018"/>
            <a:chExt cx="1219200" cy="1048382"/>
          </a:xfrm>
        </p:grpSpPr>
        <p:pic>
          <p:nvPicPr>
            <p:cNvPr id="29"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30"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8" name="TextBox 17"/>
          <p:cNvSpPr txBox="1"/>
          <p:nvPr/>
        </p:nvSpPr>
        <p:spPr>
          <a:xfrm>
            <a:off x="152400" y="1828800"/>
            <a:ext cx="6477000" cy="461665"/>
          </a:xfrm>
          <a:prstGeom prst="rect">
            <a:avLst/>
          </a:prstGeom>
          <a:noFill/>
        </p:spPr>
        <p:txBody>
          <a:bodyPr wrap="square" rtlCol="0">
            <a:spAutoFit/>
          </a:bodyPr>
          <a:lstStyle/>
          <a:p>
            <a:r>
              <a:rPr lang="en-US" dirty="0" smtClean="0">
                <a:solidFill>
                  <a:schemeClr val="bg1"/>
                </a:solidFill>
              </a:rPr>
              <a:t>Here is a corn crib, how many hay bales will fill it?</a:t>
            </a:r>
            <a:endParaRPr lang="en-US" dirty="0">
              <a:solidFill>
                <a:schemeClr val="bg1"/>
              </a:solidFill>
            </a:endParaRPr>
          </a:p>
        </p:txBody>
      </p:sp>
      <p:grpSp>
        <p:nvGrpSpPr>
          <p:cNvPr id="37" name="Group 36"/>
          <p:cNvGrpSpPr/>
          <p:nvPr/>
        </p:nvGrpSpPr>
        <p:grpSpPr>
          <a:xfrm>
            <a:off x="8915400" y="990600"/>
            <a:ext cx="1143000" cy="3505200"/>
            <a:chOff x="8915400" y="3124200"/>
            <a:chExt cx="1143000" cy="3505200"/>
          </a:xfrm>
        </p:grpSpPr>
        <p:cxnSp>
          <p:nvCxnSpPr>
            <p:cNvPr id="11" name="Straight Arrow Connector 10"/>
            <p:cNvCxnSpPr/>
            <p:nvPr/>
          </p:nvCxnSpPr>
          <p:spPr>
            <a:xfrm>
              <a:off x="8915400" y="3124200"/>
              <a:ext cx="76200" cy="350520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144000" y="3429000"/>
              <a:ext cx="914400" cy="338554"/>
            </a:xfrm>
            <a:prstGeom prst="rect">
              <a:avLst/>
            </a:prstGeom>
            <a:noFill/>
          </p:spPr>
          <p:txBody>
            <a:bodyPr wrap="square" rtlCol="0">
              <a:spAutoFit/>
            </a:bodyPr>
            <a:lstStyle/>
            <a:p>
              <a:r>
                <a:rPr lang="en-US" sz="1600" dirty="0" smtClean="0">
                  <a:solidFill>
                    <a:srgbClr val="FFFF00"/>
                  </a:solidFill>
                </a:rPr>
                <a:t>32 Feet</a:t>
              </a:r>
              <a:endParaRPr lang="en-US" sz="1600" dirty="0">
                <a:solidFill>
                  <a:srgbClr val="FFFF00"/>
                </a:solidFill>
              </a:endParaRPr>
            </a:p>
          </p:txBody>
        </p:sp>
      </p:grpSp>
      <p:grpSp>
        <p:nvGrpSpPr>
          <p:cNvPr id="39" name="Group 38"/>
          <p:cNvGrpSpPr/>
          <p:nvPr/>
        </p:nvGrpSpPr>
        <p:grpSpPr>
          <a:xfrm>
            <a:off x="8839200" y="4191000"/>
            <a:ext cx="1143000" cy="2438400"/>
            <a:chOff x="8839200" y="4191000"/>
            <a:chExt cx="1143000" cy="2438400"/>
          </a:xfrm>
        </p:grpSpPr>
        <p:cxnSp>
          <p:nvCxnSpPr>
            <p:cNvPr id="10" name="Straight Arrow Connector 9"/>
            <p:cNvCxnSpPr/>
            <p:nvPr/>
          </p:nvCxnSpPr>
          <p:spPr>
            <a:xfrm>
              <a:off x="8839200" y="4191000"/>
              <a:ext cx="0" cy="2438400"/>
            </a:xfrm>
            <a:prstGeom prst="straightConnector1">
              <a:avLst/>
            </a:prstGeom>
            <a:ln w="254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915400" y="5029200"/>
              <a:ext cx="1066800" cy="338554"/>
            </a:xfrm>
            <a:prstGeom prst="rect">
              <a:avLst/>
            </a:prstGeom>
            <a:noFill/>
          </p:spPr>
          <p:txBody>
            <a:bodyPr wrap="square" rtlCol="0">
              <a:spAutoFit/>
            </a:bodyPr>
            <a:lstStyle/>
            <a:p>
              <a:r>
                <a:rPr lang="en-US" sz="1600" dirty="0" smtClean="0">
                  <a:solidFill>
                    <a:srgbClr val="FFFF00"/>
                  </a:solidFill>
                </a:rPr>
                <a:t>24 feet</a:t>
              </a:r>
              <a:endParaRPr lang="en-US" sz="1600" dirty="0">
                <a:solidFill>
                  <a:srgbClr val="FFFF00"/>
                </a:solidFill>
              </a:endParaRPr>
            </a:p>
          </p:txBody>
        </p:sp>
      </p:grpSp>
      <p:grpSp>
        <p:nvGrpSpPr>
          <p:cNvPr id="41" name="Group 40"/>
          <p:cNvGrpSpPr/>
          <p:nvPr/>
        </p:nvGrpSpPr>
        <p:grpSpPr>
          <a:xfrm>
            <a:off x="6705600" y="6214646"/>
            <a:ext cx="2209800" cy="643354"/>
            <a:chOff x="6629400" y="6324600"/>
            <a:chExt cx="2209800" cy="643354"/>
          </a:xfrm>
        </p:grpSpPr>
        <p:sp>
          <p:nvSpPr>
            <p:cNvPr id="35" name="Oval 34"/>
            <p:cNvSpPr/>
            <p:nvPr/>
          </p:nvSpPr>
          <p:spPr>
            <a:xfrm>
              <a:off x="6629400" y="6324600"/>
              <a:ext cx="22098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315200" y="6629400"/>
              <a:ext cx="1219200" cy="338554"/>
            </a:xfrm>
            <a:prstGeom prst="rect">
              <a:avLst/>
            </a:prstGeom>
            <a:noFill/>
          </p:spPr>
          <p:txBody>
            <a:bodyPr wrap="square" rtlCol="0">
              <a:spAutoFit/>
            </a:bodyPr>
            <a:lstStyle/>
            <a:p>
              <a:r>
                <a:rPr lang="en-US" sz="1600" dirty="0" smtClean="0">
                  <a:solidFill>
                    <a:srgbClr val="FFFF00"/>
                  </a:solidFill>
                </a:rPr>
                <a:t>50 feet</a:t>
              </a:r>
              <a:endParaRPr lang="en-US" sz="1600" dirty="0">
                <a:solidFill>
                  <a:srgbClr val="FFFF00"/>
                </a:solidFill>
              </a:endParaRPr>
            </a:p>
          </p:txBody>
        </p:sp>
      </p:grpSp>
      <p:grpSp>
        <p:nvGrpSpPr>
          <p:cNvPr id="43" name="Group 42"/>
          <p:cNvGrpSpPr/>
          <p:nvPr/>
        </p:nvGrpSpPr>
        <p:grpSpPr>
          <a:xfrm>
            <a:off x="6629400" y="5562600"/>
            <a:ext cx="1600200" cy="643354"/>
            <a:chOff x="7391400" y="5638800"/>
            <a:chExt cx="1600200" cy="643354"/>
          </a:xfrm>
        </p:grpSpPr>
        <p:cxnSp>
          <p:nvCxnSpPr>
            <p:cNvPr id="26" name="Straight Arrow Connector 25"/>
            <p:cNvCxnSpPr/>
            <p:nvPr/>
          </p:nvCxnSpPr>
          <p:spPr>
            <a:xfrm flipV="1">
              <a:off x="7391400" y="5638800"/>
              <a:ext cx="1219200" cy="533400"/>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924800" y="5943600"/>
              <a:ext cx="1066800" cy="338554"/>
            </a:xfrm>
            <a:prstGeom prst="rect">
              <a:avLst/>
            </a:prstGeom>
            <a:noFill/>
          </p:spPr>
          <p:txBody>
            <a:bodyPr wrap="square" rtlCol="0">
              <a:spAutoFit/>
            </a:bodyPr>
            <a:lstStyle/>
            <a:p>
              <a:r>
                <a:rPr lang="en-US" sz="1600" dirty="0" smtClean="0">
                  <a:solidFill>
                    <a:srgbClr val="00FFFF"/>
                  </a:solidFill>
                </a:rPr>
                <a:t>36 inches</a:t>
              </a:r>
              <a:endParaRPr lang="en-US" sz="1600" dirty="0">
                <a:solidFill>
                  <a:srgbClr val="00FFFF"/>
                </a:solidFill>
              </a:endParaRPr>
            </a:p>
          </p:txBody>
        </p:sp>
      </p:grpSp>
      <p:grpSp>
        <p:nvGrpSpPr>
          <p:cNvPr id="45" name="Group 44"/>
          <p:cNvGrpSpPr/>
          <p:nvPr/>
        </p:nvGrpSpPr>
        <p:grpSpPr>
          <a:xfrm>
            <a:off x="8763000" y="5867400"/>
            <a:ext cx="1371600" cy="533400"/>
            <a:chOff x="8763000" y="5867400"/>
            <a:chExt cx="1371600" cy="533400"/>
          </a:xfrm>
        </p:grpSpPr>
        <p:cxnSp>
          <p:nvCxnSpPr>
            <p:cNvPr id="24" name="Straight Arrow Connector 23"/>
            <p:cNvCxnSpPr/>
            <p:nvPr/>
          </p:nvCxnSpPr>
          <p:spPr>
            <a:xfrm>
              <a:off x="8763000" y="5867400"/>
              <a:ext cx="0" cy="533400"/>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144000" y="6019800"/>
              <a:ext cx="990600" cy="338554"/>
            </a:xfrm>
            <a:prstGeom prst="rect">
              <a:avLst/>
            </a:prstGeom>
            <a:noFill/>
          </p:spPr>
          <p:txBody>
            <a:bodyPr wrap="square" rtlCol="0">
              <a:spAutoFit/>
            </a:bodyPr>
            <a:lstStyle/>
            <a:p>
              <a:r>
                <a:rPr lang="en-US" sz="1600" dirty="0" smtClean="0">
                  <a:solidFill>
                    <a:srgbClr val="00FFFF"/>
                  </a:solidFill>
                </a:rPr>
                <a:t>18 inches</a:t>
              </a:r>
              <a:endParaRPr lang="en-US" sz="1600" dirty="0">
                <a:solidFill>
                  <a:srgbClr val="00FFFF"/>
                </a:solidFill>
              </a:endParaRPr>
            </a:p>
          </p:txBody>
        </p:sp>
      </p:grpSp>
      <p:grpSp>
        <p:nvGrpSpPr>
          <p:cNvPr id="47" name="Group 46"/>
          <p:cNvGrpSpPr/>
          <p:nvPr/>
        </p:nvGrpSpPr>
        <p:grpSpPr>
          <a:xfrm>
            <a:off x="7924800" y="5257800"/>
            <a:ext cx="1219200" cy="643354"/>
            <a:chOff x="7924800" y="5257800"/>
            <a:chExt cx="1219200" cy="643354"/>
          </a:xfrm>
        </p:grpSpPr>
        <p:cxnSp>
          <p:nvCxnSpPr>
            <p:cNvPr id="21" name="Straight Arrow Connector 20"/>
            <p:cNvCxnSpPr/>
            <p:nvPr/>
          </p:nvCxnSpPr>
          <p:spPr>
            <a:xfrm>
              <a:off x="8305800" y="5257800"/>
              <a:ext cx="457200" cy="381000"/>
            </a:xfrm>
            <a:prstGeom prst="straightConnector1">
              <a:avLst/>
            </a:prstGeom>
            <a:ln w="25400">
              <a:solidFill>
                <a:srgbClr val="00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924800" y="5562600"/>
              <a:ext cx="1219200" cy="338554"/>
            </a:xfrm>
            <a:prstGeom prst="rect">
              <a:avLst/>
            </a:prstGeom>
            <a:noFill/>
          </p:spPr>
          <p:txBody>
            <a:bodyPr wrap="square" rtlCol="0">
              <a:spAutoFit/>
            </a:bodyPr>
            <a:lstStyle/>
            <a:p>
              <a:r>
                <a:rPr lang="en-US" sz="1600" dirty="0" smtClean="0">
                  <a:solidFill>
                    <a:srgbClr val="00FFFF"/>
                  </a:solidFill>
                </a:rPr>
                <a:t>18 inches</a:t>
              </a:r>
              <a:endParaRPr lang="en-US" sz="1600" dirty="0">
                <a:solidFill>
                  <a:srgbClr val="00FFFF"/>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0352" y="1316736"/>
            <a:ext cx="7772400" cy="136245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smtClean="0">
                <a:ln>
                  <a:noFill/>
                </a:ln>
                <a:solidFill>
                  <a:schemeClr val="tx2"/>
                </a:solidFill>
                <a:effectLst/>
                <a:uLnTx/>
                <a:uFillTx/>
                <a:latin typeface="+mj-lt"/>
                <a:ea typeface="+mj-ea"/>
                <a:cs typeface="+mj-cs"/>
              </a:rPr>
              <a:t>Welcome…</a:t>
            </a:r>
            <a:endParaRPr kumimoji="0" lang="en-US" sz="7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 Placeholder 3"/>
          <p:cNvSpPr txBox="1">
            <a:spLocks/>
          </p:cNvSpPr>
          <p:nvPr/>
        </p:nvSpPr>
        <p:spPr>
          <a:xfrm>
            <a:off x="381000" y="2704664"/>
            <a:ext cx="8229600" cy="1509712"/>
          </a:xfrm>
          <a:prstGeom prst="rect">
            <a:avLst/>
          </a:prstGeom>
        </p:spPr>
        <p:txBody>
          <a:bodyPr>
            <a:normAutofit/>
          </a:bodyPr>
          <a:lstStyle/>
          <a:p>
            <a:pPr marL="273050" marR="0" lvl="0" indent="-273050" algn="r" defTabSz="914400" rtl="0" eaLnBrk="0" fontAlgn="base" latinLnBrk="0" hangingPunct="0">
              <a:lnSpc>
                <a:spcPct val="100000"/>
              </a:lnSpc>
              <a:spcBef>
                <a:spcPct val="20000"/>
              </a:spcBef>
              <a:spcAft>
                <a:spcPct val="0"/>
              </a:spcAft>
              <a:buClr>
                <a:srgbClr val="0BD0D9"/>
              </a:buClr>
              <a:buSzPct val="95000"/>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 from your feedback on last time…</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5"/>
          <p:cNvGrpSpPr>
            <a:grpSpLocks/>
          </p:cNvGrpSpPr>
          <p:nvPr/>
        </p:nvGrpSpPr>
        <p:grpSpPr bwMode="auto">
          <a:xfrm>
            <a:off x="8077200" y="0"/>
            <a:ext cx="1066800" cy="971550"/>
            <a:chOff x="7086600" y="1009018"/>
            <a:chExt cx="1219200" cy="1048382"/>
          </a:xfrm>
        </p:grpSpPr>
        <p:pic>
          <p:nvPicPr>
            <p:cNvPr id="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48000" cy="1143000"/>
          </a:xfrm>
        </p:spPr>
        <p:txBody>
          <a:bodyPr/>
          <a:lstStyle/>
          <a:p>
            <a:r>
              <a:rPr lang="en-US" sz="4400" dirty="0" smtClean="0"/>
              <a:t>Performance Task</a:t>
            </a:r>
            <a:endParaRPr lang="en-US" sz="4400" dirty="0"/>
          </a:p>
        </p:txBody>
      </p:sp>
      <p:sp>
        <p:nvSpPr>
          <p:cNvPr id="3" name="Content Placeholder 2"/>
          <p:cNvSpPr>
            <a:spLocks noGrp="1"/>
          </p:cNvSpPr>
          <p:nvPr>
            <p:ph idx="1"/>
          </p:nvPr>
        </p:nvSpPr>
        <p:spPr>
          <a:xfrm>
            <a:off x="3429000" y="990601"/>
            <a:ext cx="5257800" cy="5334000"/>
          </a:xfrm>
        </p:spPr>
        <p:txBody>
          <a:bodyPr/>
          <a:lstStyle/>
          <a:p>
            <a:pPr>
              <a:buNone/>
            </a:pPr>
            <a:r>
              <a:rPr lang="en-US" dirty="0" smtClean="0"/>
              <a:t>You are starting a business for this Hanukkah season. You are making kits for girls to make necklaces. You have six sided star beads and want to choose a container which is also a six sided star, however, you need to determine the volume you want for the container before ordering them to be made.</a:t>
            </a:r>
          </a:p>
          <a:p>
            <a:pPr>
              <a:buNone/>
            </a:pPr>
            <a:r>
              <a:rPr lang="en-US" dirty="0" smtClean="0"/>
              <a:t>If you have x cubic feet of beads, how many containers would you be able to fill?</a:t>
            </a:r>
          </a:p>
          <a:p>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pic>
        <p:nvPicPr>
          <p:cNvPr id="2050" name="Picture 2" descr="http://www.silhouetteonlinestore.com/silhouette/zooms/6_point_star_box_C02056_17986.gif"/>
          <p:cNvPicPr>
            <a:picLocks noChangeAspect="1" noChangeArrowheads="1"/>
          </p:cNvPicPr>
          <p:nvPr/>
        </p:nvPicPr>
        <p:blipFill>
          <a:blip r:embed="rId4" cstate="print"/>
          <a:srcRect/>
          <a:stretch>
            <a:fillRect/>
          </a:stretch>
        </p:blipFill>
        <p:spPr bwMode="auto">
          <a:xfrm>
            <a:off x="228600" y="2967681"/>
            <a:ext cx="3124200" cy="316641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a:t>
            </a:r>
            <a:endParaRPr lang="en-US" dirty="0"/>
          </a:p>
        </p:txBody>
      </p:sp>
      <p:pic>
        <p:nvPicPr>
          <p:cNvPr id="6" name="Content Placeholder 5" descr="CarTalkGas.png"/>
          <p:cNvPicPr>
            <a:picLocks noGrp="1" noChangeAspect="1"/>
          </p:cNvPicPr>
          <p:nvPr>
            <p:ph idx="1"/>
          </p:nvPr>
        </p:nvPicPr>
        <p:blipFill>
          <a:blip r:embed="rId3" cstate="print"/>
          <a:stretch>
            <a:fillRect/>
          </a:stretch>
        </p:blipFill>
        <p:spPr>
          <a:xfrm>
            <a:off x="381000" y="3048000"/>
            <a:ext cx="5221878" cy="3124200"/>
          </a:xfrm>
        </p:spPr>
      </p:pic>
      <p:pic>
        <p:nvPicPr>
          <p:cNvPr id="7" name="Picture 6" descr="gas tank stick.jpg"/>
          <p:cNvPicPr>
            <a:picLocks noChangeAspect="1"/>
          </p:cNvPicPr>
          <p:nvPr/>
        </p:nvPicPr>
        <p:blipFill>
          <a:blip r:embed="rId4" cstate="print"/>
          <a:stretch>
            <a:fillRect/>
          </a:stretch>
        </p:blipFill>
        <p:spPr>
          <a:xfrm>
            <a:off x="5660850" y="1143000"/>
            <a:ext cx="2461680" cy="5225796"/>
          </a:xfrm>
          <a:prstGeom prst="rect">
            <a:avLst/>
          </a:prstGeom>
        </p:spPr>
      </p:pic>
      <p:grpSp>
        <p:nvGrpSpPr>
          <p:cNvPr id="5" name="Group 4"/>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850"/>
            <a:ext cx="8458200" cy="1143000"/>
          </a:xfrm>
        </p:spPr>
        <p:txBody>
          <a:bodyPr/>
          <a:lstStyle/>
          <a:p>
            <a:r>
              <a:rPr lang="en-US" sz="4000" dirty="0" smtClean="0"/>
              <a:t>An approach to concept based teaching</a:t>
            </a:r>
            <a:endParaRPr lang="en-US" sz="4000" dirty="0"/>
          </a:p>
        </p:txBody>
      </p:sp>
      <p:sp>
        <p:nvSpPr>
          <p:cNvPr id="3" name="Content Placeholder 2"/>
          <p:cNvSpPr>
            <a:spLocks noGrp="1"/>
          </p:cNvSpPr>
          <p:nvPr>
            <p:ph idx="1"/>
          </p:nvPr>
        </p:nvSpPr>
        <p:spPr>
          <a:xfrm>
            <a:off x="457200" y="2133600"/>
            <a:ext cx="1524000" cy="731837"/>
          </a:xfrm>
        </p:spPr>
        <p:txBody>
          <a:bodyPr/>
          <a:lstStyle/>
          <a:p>
            <a:pPr>
              <a:buNone/>
            </a:pPr>
            <a:r>
              <a:rPr lang="en-US" dirty="0" smtClean="0"/>
              <a:t>Big Idea</a:t>
            </a:r>
            <a:endParaRPr lang="en-US" dirty="0"/>
          </a:p>
        </p:txBody>
      </p:sp>
      <p:sp>
        <p:nvSpPr>
          <p:cNvPr id="6" name="TextBox 5"/>
          <p:cNvSpPr txBox="1"/>
          <p:nvPr/>
        </p:nvSpPr>
        <p:spPr>
          <a:xfrm>
            <a:off x="5715000" y="5867400"/>
            <a:ext cx="2514600" cy="461665"/>
          </a:xfrm>
          <a:prstGeom prst="rect">
            <a:avLst/>
          </a:prstGeom>
          <a:noFill/>
        </p:spPr>
        <p:txBody>
          <a:bodyPr wrap="square" rtlCol="0">
            <a:spAutoFit/>
          </a:bodyPr>
          <a:lstStyle/>
          <a:p>
            <a:r>
              <a:rPr lang="en-US" dirty="0" smtClean="0"/>
              <a:t>Performance Task</a:t>
            </a:r>
            <a:endParaRPr lang="en-US" dirty="0"/>
          </a:p>
        </p:txBody>
      </p:sp>
      <p:grpSp>
        <p:nvGrpSpPr>
          <p:cNvPr id="7" name="Group 6"/>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0" name="Rounded Rectangle 9"/>
          <p:cNvSpPr/>
          <p:nvPr/>
        </p:nvSpPr>
        <p:spPr>
          <a:xfrm>
            <a:off x="5715000" y="5638800"/>
            <a:ext cx="2438400" cy="838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28800" y="2895600"/>
            <a:ext cx="1524000" cy="838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 y="1981200"/>
            <a:ext cx="1524000" cy="838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971800" y="3886200"/>
            <a:ext cx="1524000" cy="838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114800" y="4876800"/>
            <a:ext cx="1524000" cy="838200"/>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rved Right Arrow 19"/>
          <p:cNvSpPr/>
          <p:nvPr/>
        </p:nvSpPr>
        <p:spPr>
          <a:xfrm rot="19420411">
            <a:off x="738943" y="3038781"/>
            <a:ext cx="796834" cy="955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Right Arrow 20"/>
          <p:cNvSpPr/>
          <p:nvPr/>
        </p:nvSpPr>
        <p:spPr>
          <a:xfrm rot="19420411">
            <a:off x="3024946" y="4943780"/>
            <a:ext cx="796834" cy="955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rot="19420411">
            <a:off x="4548945" y="5934380"/>
            <a:ext cx="796834" cy="955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rot="19420411">
            <a:off x="1881944" y="3953180"/>
            <a:ext cx="796834" cy="955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619250"/>
          </a:xfrm>
        </p:spPr>
        <p:txBody>
          <a:bodyPr/>
          <a:lstStyle/>
          <a:p>
            <a:r>
              <a:rPr lang="en-US" sz="4400" dirty="0" smtClean="0"/>
              <a:t>MP.8 Look for and Express Regularity in Repeated Reasoning</a:t>
            </a:r>
            <a:endParaRPr lang="en-US" sz="4400" dirty="0"/>
          </a:p>
        </p:txBody>
      </p:sp>
      <p:sp>
        <p:nvSpPr>
          <p:cNvPr id="3" name="Content Placeholder 2"/>
          <p:cNvSpPr>
            <a:spLocks noGrp="1"/>
          </p:cNvSpPr>
          <p:nvPr>
            <p:ph idx="1"/>
          </p:nvPr>
        </p:nvSpPr>
        <p:spPr>
          <a:xfrm>
            <a:off x="304800" y="2438400"/>
            <a:ext cx="8534400" cy="3429000"/>
          </a:xfrm>
        </p:spPr>
        <p:txBody>
          <a:bodyPr/>
          <a:lstStyle/>
          <a:p>
            <a:pPr>
              <a:buNone/>
            </a:pPr>
            <a:r>
              <a:rPr lang="en-US" sz="2400" dirty="0" smtClean="0"/>
              <a:t>Read the description of this Standard for Mathematical Practice on Page 10 of the standards.</a:t>
            </a:r>
          </a:p>
          <a:p>
            <a:pPr>
              <a:buNone/>
            </a:pPr>
            <a:r>
              <a:rPr lang="en-US" sz="2400" dirty="0" smtClean="0"/>
              <a:t>Mathematically proficient students… </a:t>
            </a:r>
          </a:p>
          <a:p>
            <a:r>
              <a:rPr lang="en-US" sz="2400" dirty="0" smtClean="0"/>
              <a:t>notice repeating calculations and look for efficient methods/representations to solve a problem. </a:t>
            </a:r>
          </a:p>
          <a:p>
            <a:r>
              <a:rPr lang="en-US" sz="2400" dirty="0" smtClean="0"/>
              <a:t>evaluate the reasonableness of their results throughout the problem solving process. </a:t>
            </a:r>
          </a:p>
          <a:p>
            <a:pPr algn="ctr">
              <a:buNone/>
            </a:pPr>
            <a:r>
              <a:rPr lang="en-US" sz="3600" dirty="0" smtClean="0">
                <a:solidFill>
                  <a:srgbClr val="00B050"/>
                </a:solidFill>
              </a:rPr>
              <a:t>What does this imply for you?</a:t>
            </a:r>
          </a:p>
          <a:p>
            <a:pPr>
              <a:buNone/>
            </a:pPr>
            <a:endParaRPr lang="en-US" dirty="0" smtClean="0"/>
          </a:p>
          <a:p>
            <a:pPr>
              <a:buNone/>
            </a:pP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400" dirty="0" smtClean="0"/>
              <a:t>MP.8 Look for and Express Regularity in Repeated Reasoning</a:t>
            </a:r>
            <a:endParaRPr lang="en-US" sz="4400" dirty="0"/>
          </a:p>
        </p:txBody>
      </p:sp>
      <p:pic>
        <p:nvPicPr>
          <p:cNvPr id="9" name="Content Placeholder 8" descr="SMP_8_rubric.png"/>
          <p:cNvPicPr>
            <a:picLocks noGrp="1" noChangeAspect="1"/>
          </p:cNvPicPr>
          <p:nvPr>
            <p:ph idx="1"/>
          </p:nvPr>
        </p:nvPicPr>
        <p:blipFill>
          <a:blip r:embed="rId2" cstate="print"/>
          <a:stretch>
            <a:fillRect/>
          </a:stretch>
        </p:blipFill>
        <p:spPr>
          <a:xfrm>
            <a:off x="102603" y="3200400"/>
            <a:ext cx="8812797" cy="3230415"/>
          </a:xfrm>
        </p:spPr>
      </p:pic>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grpSp>
        <p:nvGrpSpPr>
          <p:cNvPr id="12" name="Group 11"/>
          <p:cNvGrpSpPr/>
          <p:nvPr/>
        </p:nvGrpSpPr>
        <p:grpSpPr>
          <a:xfrm>
            <a:off x="4495800" y="1981200"/>
            <a:ext cx="4191000" cy="1219200"/>
            <a:chOff x="4495800" y="1981200"/>
            <a:chExt cx="4191000" cy="1219200"/>
          </a:xfrm>
        </p:grpSpPr>
        <p:sp>
          <p:nvSpPr>
            <p:cNvPr id="10" name="Oval Callout 9"/>
            <p:cNvSpPr/>
            <p:nvPr/>
          </p:nvSpPr>
          <p:spPr>
            <a:xfrm>
              <a:off x="4495800" y="1981200"/>
              <a:ext cx="4191000" cy="1219200"/>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2133600"/>
              <a:ext cx="3124200" cy="830997"/>
            </a:xfrm>
            <a:prstGeom prst="rect">
              <a:avLst/>
            </a:prstGeom>
            <a:noFill/>
          </p:spPr>
          <p:txBody>
            <a:bodyPr wrap="square" rtlCol="0">
              <a:spAutoFit/>
            </a:bodyPr>
            <a:lstStyle/>
            <a:p>
              <a:r>
                <a:rPr lang="en-US" dirty="0" smtClean="0">
                  <a:solidFill>
                    <a:schemeClr val="bg1"/>
                  </a:solidFill>
                </a:rPr>
                <a:t>What does this mean for task and teacher?</a:t>
              </a:r>
              <a:endParaRPr lang="en-US" dirty="0">
                <a:solidFill>
                  <a:schemeClr val="bg1"/>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229600" cy="1447800"/>
          </a:xfrm>
        </p:spPr>
        <p:txBody>
          <a:bodyPr/>
          <a:lstStyle/>
          <a:p>
            <a:r>
              <a:rPr lang="en-US" dirty="0" smtClean="0"/>
              <a:t>MP.5 Use appropriate tools strategically</a:t>
            </a: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10" name="Content Placeholder 9"/>
          <p:cNvSpPr>
            <a:spLocks noGrp="1"/>
          </p:cNvSpPr>
          <p:nvPr>
            <p:ph idx="1"/>
          </p:nvPr>
        </p:nvSpPr>
        <p:spPr>
          <a:xfrm>
            <a:off x="304800" y="2362200"/>
            <a:ext cx="8382000" cy="3962400"/>
          </a:xfrm>
        </p:spPr>
        <p:txBody>
          <a:bodyPr/>
          <a:lstStyle/>
          <a:p>
            <a:pPr>
              <a:buNone/>
            </a:pPr>
            <a:r>
              <a:rPr lang="en-US" sz="2400" dirty="0" smtClean="0"/>
              <a:t>Read the description of this Standard for Mathematical Practice on Page 9 of the standards.</a:t>
            </a:r>
            <a:endParaRPr lang="en-US" sz="1200" dirty="0" smtClean="0"/>
          </a:p>
          <a:p>
            <a:pPr>
              <a:buNone/>
            </a:pPr>
            <a:r>
              <a:rPr lang="en-US" sz="2400" dirty="0" smtClean="0"/>
              <a:t>Mathematically proficient students… </a:t>
            </a:r>
          </a:p>
          <a:p>
            <a:r>
              <a:rPr lang="en-US" sz="2400" dirty="0" smtClean="0"/>
              <a:t>consider the available tools when solving a problem (i.e. calculator, protractor, ruler, </a:t>
            </a:r>
            <a:r>
              <a:rPr lang="en-US" sz="2400" dirty="0" err="1" smtClean="0"/>
              <a:t>manipulatives</a:t>
            </a:r>
            <a:r>
              <a:rPr lang="en-US" sz="2400" dirty="0" smtClean="0"/>
              <a:t>, software). </a:t>
            </a:r>
          </a:p>
          <a:p>
            <a:r>
              <a:rPr lang="en-US" sz="2400" dirty="0" smtClean="0"/>
              <a:t>make sound decisions about tool selection. </a:t>
            </a:r>
          </a:p>
          <a:p>
            <a:r>
              <a:rPr lang="en-US" sz="2400" dirty="0" smtClean="0"/>
              <a:t>detect possible errors when using tools by strategically using estimation and other mathematical knowledge. </a:t>
            </a:r>
          </a:p>
          <a:p>
            <a:pPr algn="ctr">
              <a:buNone/>
            </a:pPr>
            <a:r>
              <a:rPr lang="en-US" sz="3600" dirty="0" smtClean="0">
                <a:solidFill>
                  <a:srgbClr val="00B050"/>
                </a:solidFill>
              </a:rPr>
              <a:t>What does this imply for you?</a:t>
            </a:r>
          </a:p>
          <a:p>
            <a:endParaRPr lang="en-US" sz="2400"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MP.5 Use appropriate tools strategically</a:t>
            </a:r>
            <a:endParaRPr lang="en-US" dirty="0"/>
          </a:p>
        </p:txBody>
      </p:sp>
      <p:pic>
        <p:nvPicPr>
          <p:cNvPr id="9" name="Content Placeholder 8" descr="SMP_5_rubric.png"/>
          <p:cNvPicPr>
            <a:picLocks noGrp="1" noChangeAspect="1"/>
          </p:cNvPicPr>
          <p:nvPr>
            <p:ph idx="1"/>
          </p:nvPr>
        </p:nvPicPr>
        <p:blipFill>
          <a:blip r:embed="rId3" cstate="print"/>
          <a:stretch>
            <a:fillRect/>
          </a:stretch>
        </p:blipFill>
        <p:spPr>
          <a:xfrm>
            <a:off x="14655" y="3124200"/>
            <a:ext cx="9114694" cy="2286000"/>
          </a:xfrm>
        </p:spPr>
      </p:pic>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grpSp>
        <p:nvGrpSpPr>
          <p:cNvPr id="10" name="Group 9"/>
          <p:cNvGrpSpPr/>
          <p:nvPr/>
        </p:nvGrpSpPr>
        <p:grpSpPr>
          <a:xfrm>
            <a:off x="4495800" y="1828800"/>
            <a:ext cx="4191000" cy="1219200"/>
            <a:chOff x="4495800" y="1981200"/>
            <a:chExt cx="4191000" cy="1219200"/>
          </a:xfrm>
        </p:grpSpPr>
        <p:sp>
          <p:nvSpPr>
            <p:cNvPr id="11" name="Oval Callout 10"/>
            <p:cNvSpPr/>
            <p:nvPr/>
          </p:nvSpPr>
          <p:spPr>
            <a:xfrm>
              <a:off x="4495800" y="1981200"/>
              <a:ext cx="4191000" cy="1219200"/>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05400" y="2133600"/>
              <a:ext cx="3124200" cy="830997"/>
            </a:xfrm>
            <a:prstGeom prst="rect">
              <a:avLst/>
            </a:prstGeom>
            <a:noFill/>
          </p:spPr>
          <p:txBody>
            <a:bodyPr wrap="square" rtlCol="0">
              <a:spAutoFit/>
            </a:bodyPr>
            <a:lstStyle/>
            <a:p>
              <a:r>
                <a:rPr lang="en-US" dirty="0" smtClean="0">
                  <a:solidFill>
                    <a:schemeClr val="bg1"/>
                  </a:solidFill>
                </a:rPr>
                <a:t>What does this mean for task and teacher?</a:t>
              </a:r>
              <a:endParaRPr lang="en-US" dirty="0">
                <a:solidFill>
                  <a:schemeClr val="bg1"/>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an Example:</a:t>
            </a:r>
            <a:endParaRPr lang="en-US" dirty="0"/>
          </a:p>
        </p:txBody>
      </p:sp>
      <p:sp>
        <p:nvSpPr>
          <p:cNvPr id="3" name="Content Placeholder 2"/>
          <p:cNvSpPr>
            <a:spLocks noGrp="1"/>
          </p:cNvSpPr>
          <p:nvPr>
            <p:ph idx="1"/>
          </p:nvPr>
        </p:nvSpPr>
        <p:spPr>
          <a:xfrm>
            <a:off x="2286000" y="1935163"/>
            <a:ext cx="6400800" cy="1646237"/>
          </a:xfrm>
        </p:spPr>
        <p:txBody>
          <a:bodyPr/>
          <a:lstStyle/>
          <a:p>
            <a:pPr>
              <a:buNone/>
            </a:pPr>
            <a:r>
              <a:rPr lang="en-US" sz="3200" dirty="0" smtClean="0"/>
              <a:t>SMP 5</a:t>
            </a:r>
          </a:p>
          <a:p>
            <a:pPr>
              <a:buNone/>
            </a:pPr>
            <a:r>
              <a:rPr lang="en-US" sz="3200" dirty="0" smtClean="0">
                <a:hlinkClick r:id="rId3"/>
              </a:rPr>
              <a:t>http://www.youtube.com/watch?v=Skocybk5zUg</a:t>
            </a:r>
            <a:endParaRPr lang="en-US" sz="3200"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a:p>
        </p:txBody>
      </p:sp>
      <p:pic>
        <p:nvPicPr>
          <p:cNvPr id="6" name="Picture 5" descr="camera.png"/>
          <p:cNvPicPr>
            <a:picLocks noChangeAspect="1"/>
          </p:cNvPicPr>
          <p:nvPr/>
        </p:nvPicPr>
        <p:blipFill>
          <a:blip r:embed="rId4" cstate="print"/>
          <a:stretch>
            <a:fillRect/>
          </a:stretch>
        </p:blipFill>
        <p:spPr>
          <a:xfrm>
            <a:off x="5334000" y="4368800"/>
            <a:ext cx="3162476" cy="2108317"/>
          </a:xfrm>
          <a:prstGeom prst="rect">
            <a:avLst/>
          </a:prstGeom>
        </p:spPr>
      </p:pic>
      <p:pic>
        <p:nvPicPr>
          <p:cNvPr id="7" name="Picture 6" descr="tapes.png"/>
          <p:cNvPicPr>
            <a:picLocks noChangeAspect="1"/>
          </p:cNvPicPr>
          <p:nvPr/>
        </p:nvPicPr>
        <p:blipFill>
          <a:blip r:embed="rId5" cstate="print"/>
          <a:stretch>
            <a:fillRect/>
          </a:stretch>
        </p:blipFill>
        <p:spPr>
          <a:xfrm>
            <a:off x="228600" y="1905000"/>
            <a:ext cx="1981200" cy="2140974"/>
          </a:xfrm>
          <a:prstGeom prst="rect">
            <a:avLst/>
          </a:prstGeom>
        </p:spPr>
      </p:pic>
      <p:sp>
        <p:nvSpPr>
          <p:cNvPr id="8" name="TextBox 7"/>
          <p:cNvSpPr txBox="1"/>
          <p:nvPr/>
        </p:nvSpPr>
        <p:spPr>
          <a:xfrm>
            <a:off x="457200" y="4572000"/>
            <a:ext cx="4724400" cy="1569660"/>
          </a:xfrm>
          <a:prstGeom prst="rect">
            <a:avLst/>
          </a:prstGeom>
          <a:noFill/>
        </p:spPr>
        <p:txBody>
          <a:bodyPr wrap="square" rtlCol="0">
            <a:spAutoFit/>
          </a:bodyPr>
          <a:lstStyle/>
          <a:p>
            <a:r>
              <a:rPr lang="en-US" sz="3200" dirty="0" smtClean="0">
                <a:latin typeface="+mn-lt"/>
              </a:rPr>
              <a:t>SMP 8 </a:t>
            </a:r>
            <a:r>
              <a:rPr lang="en-US" sz="3200" dirty="0" smtClean="0">
                <a:latin typeface="+mn-lt"/>
                <a:hlinkClick r:id="rId6" tooltip="http://www.youtube.com/watch?v=nDdYEBPZJSI&#10;CTRL + Click to follow link"/>
              </a:rPr>
              <a:t>http://www.youtube.com/watch?v=nDdYEBPZJSI</a:t>
            </a:r>
            <a:endParaRPr lang="en-US" sz="32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 Checks</a:t>
            </a:r>
            <a:endParaRPr lang="en-US" dirty="0"/>
          </a:p>
        </p:txBody>
      </p:sp>
      <p:sp>
        <p:nvSpPr>
          <p:cNvPr id="3" name="Content Placeholder 2"/>
          <p:cNvSpPr>
            <a:spLocks noGrp="1"/>
          </p:cNvSpPr>
          <p:nvPr>
            <p:ph idx="1"/>
          </p:nvPr>
        </p:nvSpPr>
        <p:spPr>
          <a:xfrm>
            <a:off x="457200" y="1905000"/>
            <a:ext cx="8229600" cy="4237037"/>
          </a:xfrm>
        </p:spPr>
        <p:txBody>
          <a:bodyPr/>
          <a:lstStyle/>
          <a:p>
            <a:pPr>
              <a:buNone/>
            </a:pPr>
            <a:r>
              <a:rPr lang="en-US" sz="3200" dirty="0" smtClean="0">
                <a:solidFill>
                  <a:srgbClr val="7030A0"/>
                </a:solidFill>
              </a:rPr>
              <a:t>I can describe  all 8 of the standards for mathematical practice</a:t>
            </a:r>
            <a:r>
              <a:rPr lang="en-US" sz="3200" dirty="0" smtClean="0">
                <a:solidFill>
                  <a:srgbClr val="7030A0"/>
                </a:solidFill>
              </a:rPr>
              <a:t>.</a:t>
            </a:r>
          </a:p>
          <a:p>
            <a:pPr>
              <a:buNone/>
            </a:pPr>
            <a:endParaRPr lang="en-US" sz="3200" dirty="0" smtClean="0">
              <a:solidFill>
                <a:srgbClr val="7030A0"/>
              </a:solidFill>
            </a:endParaRPr>
          </a:p>
          <a:p>
            <a:pPr>
              <a:buNone/>
            </a:pPr>
            <a:endParaRPr lang="en-US" sz="3200" dirty="0" smtClean="0">
              <a:solidFill>
                <a:srgbClr val="7030A0"/>
              </a:solidFill>
            </a:endParaRPr>
          </a:p>
          <a:p>
            <a:pPr>
              <a:buNone/>
            </a:pPr>
            <a:endParaRPr lang="en-US" sz="3200" dirty="0" smtClean="0">
              <a:solidFill>
                <a:srgbClr val="7030A0"/>
              </a:solidFill>
            </a:endParaRPr>
          </a:p>
          <a:p>
            <a:pPr>
              <a:buNone/>
            </a:pPr>
            <a:r>
              <a:rPr lang="en-US" sz="3200" dirty="0" smtClean="0">
                <a:hlinkClick r:id="rId2"/>
              </a:rPr>
              <a:t>http://www.polleverywhere.com/multiple_choice_polls/LTIxMjQ2NzYwNTQ</a:t>
            </a:r>
            <a:endParaRPr lang="en-US" sz="3200" dirty="0" smtClean="0">
              <a:solidFill>
                <a:srgbClr val="7030A0"/>
              </a:solidFill>
            </a:endParaRPr>
          </a:p>
          <a:p>
            <a:pPr>
              <a:buNone/>
            </a:pPr>
            <a:endParaRPr lang="en-US" sz="3200" dirty="0" smtClean="0">
              <a:solidFill>
                <a:srgbClr val="7030A0"/>
              </a:solidFill>
            </a:endParaRPr>
          </a:p>
          <a:p>
            <a:pPr>
              <a:buNone/>
            </a:pPr>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Assessment</a:t>
            </a:r>
            <a:endParaRPr lang="en-US" dirty="0"/>
          </a:p>
        </p:txBody>
      </p:sp>
      <p:pic>
        <p:nvPicPr>
          <p:cNvPr id="9" name="Content Placeholder 8" descr="done.JPG"/>
          <p:cNvPicPr>
            <a:picLocks noGrp="1" noChangeAspect="1"/>
          </p:cNvPicPr>
          <p:nvPr>
            <p:ph idx="1"/>
          </p:nvPr>
        </p:nvPicPr>
        <p:blipFill>
          <a:blip r:embed="rId3" cstate="print"/>
          <a:stretch>
            <a:fillRect/>
          </a:stretch>
        </p:blipFill>
        <p:spPr>
          <a:xfrm>
            <a:off x="838200" y="1828800"/>
            <a:ext cx="2926291" cy="4389437"/>
          </a:xfrm>
        </p:spPr>
      </p:pic>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0" name="TextBox 9"/>
          <p:cNvSpPr txBox="1"/>
          <p:nvPr/>
        </p:nvSpPr>
        <p:spPr>
          <a:xfrm>
            <a:off x="4267200" y="2286000"/>
            <a:ext cx="3581400" cy="2123658"/>
          </a:xfrm>
          <a:prstGeom prst="rect">
            <a:avLst/>
          </a:prstGeom>
          <a:noFill/>
        </p:spPr>
        <p:txBody>
          <a:bodyPr wrap="square" rtlCol="0">
            <a:spAutoFit/>
          </a:bodyPr>
          <a:lstStyle/>
          <a:p>
            <a:r>
              <a:rPr lang="en-US" sz="4400" dirty="0" smtClean="0">
                <a:solidFill>
                  <a:srgbClr val="7030A0"/>
                </a:solidFill>
                <a:hlinkClick r:id="rId5" tooltip="http://survey.aea.k12.ia.us/f/94549/bba4/&#10;CTRL + Click to follow link"/>
              </a:rPr>
              <a:t>http://survey.aea.k12.ia.us/f/94549/bba4/</a:t>
            </a:r>
            <a:endParaRPr lang="en-US" sz="4400"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idx="4294967295"/>
          </p:nvPr>
        </p:nvSpPr>
        <p:spPr>
          <a:xfrm>
            <a:off x="381000" y="381000"/>
            <a:ext cx="8229600" cy="1143000"/>
          </a:xfrm>
        </p:spPr>
        <p:txBody>
          <a:bodyPr/>
          <a:lstStyle/>
          <a:p>
            <a:pPr>
              <a:defRPr/>
            </a:pPr>
            <a:r>
              <a:rPr lang="en-US" dirty="0" smtClean="0">
                <a:effectLst>
                  <a:outerShdw blurRad="38100" dist="38100" dir="2700000" algn="tl">
                    <a:srgbClr val="C0C0C0"/>
                  </a:outerShdw>
                </a:effectLst>
              </a:rPr>
              <a:t>Where have we been?</a:t>
            </a:r>
          </a:p>
        </p:txBody>
      </p:sp>
      <p:pic>
        <p:nvPicPr>
          <p:cNvPr id="11" name="Content Placeholder 10" descr="boys reading.JPG"/>
          <p:cNvPicPr>
            <a:picLocks noGrp="1" noChangeAspect="1"/>
          </p:cNvPicPr>
          <p:nvPr>
            <p:ph sz="half" idx="4294967295"/>
          </p:nvPr>
        </p:nvPicPr>
        <p:blipFill>
          <a:blip r:embed="rId3" cstate="print"/>
          <a:stretch>
            <a:fillRect/>
          </a:stretch>
        </p:blipFill>
        <p:spPr>
          <a:xfrm>
            <a:off x="3200400" y="1524000"/>
            <a:ext cx="3048000" cy="2034903"/>
          </a:xfrm>
        </p:spPr>
      </p:pic>
      <p:grpSp>
        <p:nvGrpSpPr>
          <p:cNvPr id="20486" name="Group 5"/>
          <p:cNvGrpSpPr>
            <a:grpSpLocks/>
          </p:cNvGrpSpPr>
          <p:nvPr/>
        </p:nvGrpSpPr>
        <p:grpSpPr bwMode="auto">
          <a:xfrm>
            <a:off x="7924800" y="0"/>
            <a:ext cx="1219200" cy="1047750"/>
            <a:chOff x="7086600" y="1009018"/>
            <a:chExt cx="1219200" cy="1048382"/>
          </a:xfrm>
        </p:grpSpPr>
        <p:pic>
          <p:nvPicPr>
            <p:cNvPr id="20488"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20489"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7" name="TextBox 6"/>
          <p:cNvSpPr txBox="1"/>
          <p:nvPr/>
        </p:nvSpPr>
        <p:spPr>
          <a:xfrm>
            <a:off x="304800" y="3581400"/>
            <a:ext cx="8534400" cy="3108543"/>
          </a:xfrm>
          <a:prstGeom prst="rect">
            <a:avLst/>
          </a:prstGeom>
          <a:noFill/>
        </p:spPr>
        <p:txBody>
          <a:bodyPr wrap="square" rtlCol="0">
            <a:spAutoFit/>
          </a:bodyPr>
          <a:lstStyle/>
          <a:p>
            <a:r>
              <a:rPr lang="en-US" sz="2800" b="1" dirty="0" smtClean="0"/>
              <a:t>Partners Report</a:t>
            </a:r>
          </a:p>
          <a:p>
            <a:pPr marL="457200" indent="-457200">
              <a:buAutoNum type="arabicPeriod"/>
            </a:pPr>
            <a:r>
              <a:rPr lang="en-US" sz="2800" dirty="0" smtClean="0"/>
              <a:t>Review your journal entries from Days 1 and 2, identify the most important point for you so far plus the classroom impact of that point</a:t>
            </a:r>
          </a:p>
          <a:p>
            <a:pPr marL="457200" indent="-457200">
              <a:buAutoNum type="arabicPeriod"/>
            </a:pPr>
            <a:r>
              <a:rPr lang="en-US" sz="2800" dirty="0" smtClean="0"/>
              <a:t>Find a partner not at your table</a:t>
            </a:r>
          </a:p>
          <a:p>
            <a:pPr marL="457200" indent="-457200">
              <a:buAutoNum type="arabicPeriod"/>
            </a:pPr>
            <a:r>
              <a:rPr lang="en-US" sz="2800" dirty="0" smtClean="0"/>
              <a:t>Exchange most important points and its impact</a:t>
            </a:r>
          </a:p>
          <a:p>
            <a:pPr marL="457200" indent="-457200">
              <a:buAutoNum type="arabicPeriod"/>
            </a:pPr>
            <a:r>
              <a:rPr lang="en-US" sz="2800" dirty="0" smtClean="0"/>
              <a:t>Partners will share one another’s information</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AA0B9C7-D55B-483B-B06A-4A92EB1F498D}" type="slidenum">
              <a:rPr lang="en-US" smtClean="0"/>
              <a:pPr>
                <a:defRPr/>
              </a:pPr>
              <a:t>40</a:t>
            </a:fld>
            <a:endParaRPr lang="en-US" dirty="0"/>
          </a:p>
        </p:txBody>
      </p:sp>
      <p:sp>
        <p:nvSpPr>
          <p:cNvPr id="6" name="Title 1"/>
          <p:cNvSpPr txBox="1">
            <a:spLocks/>
          </p:cNvSpPr>
          <p:nvPr/>
        </p:nvSpPr>
        <p:spPr>
          <a:xfrm>
            <a:off x="457200" y="704088"/>
            <a:ext cx="82296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Transitioning to the Iowa Core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457200" y="4953000"/>
            <a:ext cx="8229600" cy="1676400"/>
          </a:xfrm>
          <a:prstGeom prst="rect">
            <a:avLst/>
          </a:prstGeom>
        </p:spPr>
        <p:txBody>
          <a:bodyPr>
            <a:normAutofit/>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Iowa Core for Mathematics requires a change in when we teach content… so what will we do about that?</a:t>
            </a:r>
          </a:p>
        </p:txBody>
      </p:sp>
      <p:pic>
        <p:nvPicPr>
          <p:cNvPr id="9" name="Picture 8" descr="plan.png"/>
          <p:cNvPicPr>
            <a:picLocks noChangeAspect="1"/>
          </p:cNvPicPr>
          <p:nvPr/>
        </p:nvPicPr>
        <p:blipFill>
          <a:blip r:embed="rId2" cstate="print"/>
          <a:stretch>
            <a:fillRect/>
          </a:stretch>
        </p:blipFill>
        <p:spPr>
          <a:xfrm>
            <a:off x="2286000" y="1828800"/>
            <a:ext cx="3878692" cy="3200400"/>
          </a:xfrm>
          <a:prstGeom prst="rect">
            <a:avLst/>
          </a:prstGeom>
        </p:spPr>
      </p:pic>
      <p:grpSp>
        <p:nvGrpSpPr>
          <p:cNvPr id="10" name="Group 5"/>
          <p:cNvGrpSpPr>
            <a:grpSpLocks/>
          </p:cNvGrpSpPr>
          <p:nvPr/>
        </p:nvGrpSpPr>
        <p:grpSpPr bwMode="auto">
          <a:xfrm>
            <a:off x="7924800" y="0"/>
            <a:ext cx="1219200" cy="1047750"/>
            <a:chOff x="7086600" y="1009018"/>
            <a:chExt cx="1219200" cy="1048382"/>
          </a:xfrm>
        </p:grpSpPr>
        <p:pic>
          <p:nvPicPr>
            <p:cNvPr id="11"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2"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457200" y="1600200"/>
            <a:ext cx="8229600" cy="4953000"/>
          </a:xfrm>
          <a:prstGeom prst="rect">
            <a:avLst/>
          </a:prstGeom>
        </p:spPr>
        <p:txBody>
          <a:bodyPr>
            <a:normAutofit/>
          </a:bodyPr>
          <a:lstStyle/>
          <a:p>
            <a:pPr marL="514350" marR="0" lvl="0" indent="-514350" algn="l" defTabSz="914400" rtl="0" eaLnBrk="0" fontAlgn="base" latinLnBrk="0" hangingPunct="0">
              <a:lnSpc>
                <a:spcPct val="100000"/>
              </a:lnSpc>
              <a:spcBef>
                <a:spcPct val="20000"/>
              </a:spcBef>
              <a:spcAft>
                <a:spcPct val="0"/>
              </a:spcAft>
              <a:buClr>
                <a:srgbClr val="0BD0D9"/>
              </a:buClr>
              <a:buSzPct val="95000"/>
              <a:buFont typeface="Wingdings 2" pitchFamily="18" charset="2"/>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smtClean="0">
              <a:ln>
                <a:noFill/>
              </a:ln>
              <a:solidFill>
                <a:srgbClr val="00B05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5"/>
          <p:cNvGrpSpPr>
            <a:grpSpLocks/>
          </p:cNvGrpSpPr>
          <p:nvPr/>
        </p:nvGrpSpPr>
        <p:grpSpPr bwMode="auto">
          <a:xfrm>
            <a:off x="7924800" y="0"/>
            <a:ext cx="1219200" cy="1047750"/>
            <a:chOff x="7086600" y="1009018"/>
            <a:chExt cx="1219200" cy="1048382"/>
          </a:xfrm>
        </p:grpSpPr>
        <p:pic>
          <p:nvPicPr>
            <p:cNvPr id="8"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3" name="Title 12"/>
          <p:cNvSpPr>
            <a:spLocks noGrp="1"/>
          </p:cNvSpPr>
          <p:nvPr>
            <p:ph type="title"/>
          </p:nvPr>
        </p:nvSpPr>
        <p:spPr>
          <a:xfrm>
            <a:off x="304800" y="762000"/>
            <a:ext cx="8458200" cy="990600"/>
          </a:xfrm>
        </p:spPr>
        <p:txBody>
          <a:bodyPr/>
          <a:lstStyle/>
          <a:p>
            <a:pPr lvl="0"/>
            <a:r>
              <a:rPr lang="en-US" sz="4800" dirty="0" smtClean="0"/>
              <a:t>Start a grade level transition plan</a:t>
            </a:r>
            <a:endParaRPr lang="en-US" sz="4800" dirty="0"/>
          </a:p>
        </p:txBody>
      </p:sp>
      <p:sp>
        <p:nvSpPr>
          <p:cNvPr id="14" name="Content Placeholder 13"/>
          <p:cNvSpPr>
            <a:spLocks noGrp="1"/>
          </p:cNvSpPr>
          <p:nvPr>
            <p:ph sz="half" idx="1"/>
          </p:nvPr>
        </p:nvSpPr>
        <p:spPr>
          <a:xfrm>
            <a:off x="304800" y="1905000"/>
            <a:ext cx="4038600" cy="4434840"/>
          </a:xfrm>
        </p:spPr>
        <p:txBody>
          <a:bodyPr/>
          <a:lstStyle/>
          <a:p>
            <a:pPr>
              <a:buNone/>
            </a:pPr>
            <a:r>
              <a:rPr lang="en-US" dirty="0" smtClean="0">
                <a:solidFill>
                  <a:srgbClr val="00B050"/>
                </a:solidFill>
              </a:rPr>
              <a:t>Middle School</a:t>
            </a:r>
          </a:p>
          <a:p>
            <a:pPr>
              <a:buNone/>
            </a:pPr>
            <a:endParaRPr lang="en-US" dirty="0" smtClean="0">
              <a:solidFill>
                <a:srgbClr val="00B050"/>
              </a:solidFill>
            </a:endParaRPr>
          </a:p>
          <a:p>
            <a:pPr>
              <a:buNone/>
            </a:pPr>
            <a:r>
              <a:rPr lang="en-US" dirty="0" smtClean="0">
                <a:solidFill>
                  <a:srgbClr val="00B050"/>
                </a:solidFill>
              </a:rPr>
              <a:t>Have your standards book next to the table of contents of your text</a:t>
            </a:r>
          </a:p>
          <a:p>
            <a:pPr>
              <a:buNone/>
            </a:pPr>
            <a:endParaRPr lang="en-US" dirty="0" smtClean="0">
              <a:solidFill>
                <a:srgbClr val="00B050"/>
              </a:solidFill>
            </a:endParaRPr>
          </a:p>
          <a:p>
            <a:pPr>
              <a:buNone/>
            </a:pPr>
            <a:r>
              <a:rPr lang="en-US" dirty="0" smtClean="0">
                <a:solidFill>
                  <a:srgbClr val="00B050"/>
                </a:solidFill>
              </a:rPr>
              <a:t>6</a:t>
            </a:r>
            <a:r>
              <a:rPr lang="en-US" baseline="30000" dirty="0" smtClean="0">
                <a:solidFill>
                  <a:srgbClr val="00B050"/>
                </a:solidFill>
              </a:rPr>
              <a:t>th</a:t>
            </a:r>
            <a:r>
              <a:rPr lang="en-US" dirty="0" smtClean="0">
                <a:solidFill>
                  <a:srgbClr val="00B050"/>
                </a:solidFill>
              </a:rPr>
              <a:t> grade: pages 41 &amp; 42</a:t>
            </a:r>
          </a:p>
          <a:p>
            <a:pPr>
              <a:buNone/>
            </a:pPr>
            <a:r>
              <a:rPr lang="en-US" dirty="0" smtClean="0">
                <a:solidFill>
                  <a:srgbClr val="00B050"/>
                </a:solidFill>
              </a:rPr>
              <a:t>7</a:t>
            </a:r>
            <a:r>
              <a:rPr lang="en-US" baseline="30000" dirty="0" smtClean="0">
                <a:solidFill>
                  <a:srgbClr val="00B050"/>
                </a:solidFill>
              </a:rPr>
              <a:t>th</a:t>
            </a:r>
            <a:r>
              <a:rPr lang="en-US" dirty="0" smtClean="0">
                <a:solidFill>
                  <a:srgbClr val="00B050"/>
                </a:solidFill>
              </a:rPr>
              <a:t> grade: pages 47 &amp; 48</a:t>
            </a:r>
          </a:p>
          <a:p>
            <a:pPr>
              <a:buNone/>
            </a:pPr>
            <a:r>
              <a:rPr lang="en-US" dirty="0" smtClean="0">
                <a:solidFill>
                  <a:srgbClr val="00B050"/>
                </a:solidFill>
              </a:rPr>
              <a:t>8</a:t>
            </a:r>
            <a:r>
              <a:rPr lang="en-US" baseline="30000" dirty="0" smtClean="0">
                <a:solidFill>
                  <a:srgbClr val="00B050"/>
                </a:solidFill>
              </a:rPr>
              <a:t>th</a:t>
            </a:r>
            <a:r>
              <a:rPr lang="en-US" dirty="0" smtClean="0">
                <a:solidFill>
                  <a:srgbClr val="00B050"/>
                </a:solidFill>
              </a:rPr>
              <a:t> grade: pages 53 &amp; 54</a:t>
            </a:r>
            <a:endParaRPr lang="en-US" dirty="0">
              <a:solidFill>
                <a:srgbClr val="00B050"/>
              </a:solidFill>
            </a:endParaRPr>
          </a:p>
        </p:txBody>
      </p:sp>
      <p:sp>
        <p:nvSpPr>
          <p:cNvPr id="15" name="Content Placeholder 14"/>
          <p:cNvSpPr>
            <a:spLocks noGrp="1"/>
          </p:cNvSpPr>
          <p:nvPr>
            <p:ph sz="half" idx="2"/>
          </p:nvPr>
        </p:nvSpPr>
        <p:spPr>
          <a:xfrm>
            <a:off x="4267200" y="1905000"/>
            <a:ext cx="4648200" cy="4434840"/>
          </a:xfrm>
        </p:spPr>
        <p:txBody>
          <a:bodyPr/>
          <a:lstStyle/>
          <a:p>
            <a:pPr>
              <a:buNone/>
            </a:pPr>
            <a:r>
              <a:rPr lang="en-US" dirty="0" smtClean="0">
                <a:solidFill>
                  <a:srgbClr val="7030A0"/>
                </a:solidFill>
              </a:rPr>
              <a:t>High School</a:t>
            </a:r>
          </a:p>
          <a:p>
            <a:pPr>
              <a:buNone/>
            </a:pPr>
            <a:endParaRPr lang="en-US" dirty="0" smtClean="0">
              <a:solidFill>
                <a:srgbClr val="7030A0"/>
              </a:solidFill>
            </a:endParaRPr>
          </a:p>
          <a:p>
            <a:pPr>
              <a:buNone/>
            </a:pPr>
            <a:r>
              <a:rPr lang="en-US" dirty="0" smtClean="0">
                <a:solidFill>
                  <a:srgbClr val="7030A0"/>
                </a:solidFill>
              </a:rPr>
              <a:t>Have your copy of Appendix A next to the table of contents of your text</a:t>
            </a:r>
          </a:p>
          <a:p>
            <a:pPr>
              <a:buNone/>
            </a:pPr>
            <a:endParaRPr lang="en-US" dirty="0" smtClean="0">
              <a:solidFill>
                <a:srgbClr val="7030A0"/>
              </a:solidFill>
            </a:endParaRPr>
          </a:p>
          <a:p>
            <a:pPr>
              <a:buNone/>
            </a:pPr>
            <a:r>
              <a:rPr lang="en-US" dirty="0" smtClean="0">
                <a:solidFill>
                  <a:srgbClr val="7030A0"/>
                </a:solidFill>
              </a:rPr>
              <a:t>Algebra I: page 16</a:t>
            </a:r>
          </a:p>
          <a:p>
            <a:pPr>
              <a:buNone/>
            </a:pPr>
            <a:r>
              <a:rPr lang="en-US" dirty="0" smtClean="0">
                <a:solidFill>
                  <a:srgbClr val="7030A0"/>
                </a:solidFill>
              </a:rPr>
              <a:t>Geometry: page 28</a:t>
            </a:r>
          </a:p>
          <a:p>
            <a:pPr>
              <a:buNone/>
            </a:pPr>
            <a:r>
              <a:rPr lang="en-US" dirty="0" smtClean="0">
                <a:solidFill>
                  <a:srgbClr val="7030A0"/>
                </a:solidFill>
              </a:rPr>
              <a:t>Algebra II: page 37</a:t>
            </a:r>
          </a:p>
        </p:txBody>
      </p:sp>
      <p:cxnSp>
        <p:nvCxnSpPr>
          <p:cNvPr id="11" name="Straight Connector 10"/>
          <p:cNvCxnSpPr/>
          <p:nvPr/>
        </p:nvCxnSpPr>
        <p:spPr>
          <a:xfrm>
            <a:off x="4191000" y="1905000"/>
            <a:ext cx="0" cy="441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nvSpPr>
        <p:spPr>
          <a:xfrm>
            <a:off x="457200" y="1600200"/>
            <a:ext cx="8229600" cy="4953000"/>
          </a:xfrm>
          <a:prstGeom prst="rect">
            <a:avLst/>
          </a:prstGeom>
        </p:spPr>
        <p:txBody>
          <a:bodyPr>
            <a:normAutofit/>
          </a:bodyPr>
          <a:lstStyle/>
          <a:p>
            <a:pPr marL="514350" marR="0" lvl="0" indent="-514350" algn="l" defTabSz="914400" rtl="0" eaLnBrk="0" fontAlgn="base" latinLnBrk="0" hangingPunct="0">
              <a:lnSpc>
                <a:spcPct val="100000"/>
              </a:lnSpc>
              <a:spcBef>
                <a:spcPct val="20000"/>
              </a:spcBef>
              <a:spcAft>
                <a:spcPct val="0"/>
              </a:spcAft>
              <a:buClr>
                <a:srgbClr val="0BD0D9"/>
              </a:buClr>
              <a:buSzPct val="95000"/>
              <a:buFont typeface="Wingdings 2" pitchFamily="18" charset="2"/>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smtClean="0">
              <a:ln>
                <a:noFill/>
              </a:ln>
              <a:solidFill>
                <a:srgbClr val="00B050"/>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8" name="Group 5"/>
          <p:cNvGrpSpPr>
            <a:grpSpLocks/>
          </p:cNvGrpSpPr>
          <p:nvPr/>
        </p:nvGrpSpPr>
        <p:grpSpPr bwMode="auto">
          <a:xfrm>
            <a:off x="7924800" y="0"/>
            <a:ext cx="1219200" cy="1047750"/>
            <a:chOff x="7086600" y="1009018"/>
            <a:chExt cx="1219200" cy="1048382"/>
          </a:xfrm>
        </p:grpSpPr>
        <p:pic>
          <p:nvPicPr>
            <p:cNvPr id="9"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10"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11" name="Title 12"/>
          <p:cNvSpPr txBox="1">
            <a:spLocks/>
          </p:cNvSpPr>
          <p:nvPr/>
        </p:nvSpPr>
        <p:spPr>
          <a:xfrm>
            <a:off x="304800" y="762000"/>
            <a:ext cx="8458200" cy="990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dirty="0" smtClean="0">
                <a:ln>
                  <a:noFill/>
                </a:ln>
                <a:solidFill>
                  <a:schemeClr val="tx2"/>
                </a:solidFill>
                <a:effectLst/>
                <a:uLnTx/>
                <a:uFillTx/>
                <a:latin typeface="+mj-lt"/>
                <a:ea typeface="+mj-ea"/>
                <a:cs typeface="+mj-cs"/>
              </a:rPr>
              <a:t>Start a grade level transition plan</a:t>
            </a:r>
            <a:endParaRPr kumimoji="0" lang="en-US" sz="4800" b="0" i="0" u="none" strike="noStrike" kern="1200" cap="none" spc="0" normalizeH="0" baseline="0" noProof="0" dirty="0">
              <a:ln>
                <a:noFill/>
              </a:ln>
              <a:solidFill>
                <a:schemeClr val="tx2"/>
              </a:solidFill>
              <a:effectLst/>
              <a:uLnTx/>
              <a:uFillTx/>
              <a:latin typeface="+mj-lt"/>
              <a:ea typeface="+mj-ea"/>
              <a:cs typeface="+mj-cs"/>
            </a:endParaRPr>
          </a:p>
        </p:txBody>
      </p:sp>
      <p:sp>
        <p:nvSpPr>
          <p:cNvPr id="12" name="Content Placeholder 13"/>
          <p:cNvSpPr txBox="1">
            <a:spLocks/>
          </p:cNvSpPr>
          <p:nvPr/>
        </p:nvSpPr>
        <p:spPr>
          <a:xfrm>
            <a:off x="457200" y="1600200"/>
            <a:ext cx="8382000" cy="4754725"/>
          </a:xfrm>
          <a:prstGeom prst="rect">
            <a:avLst/>
          </a:prstGeom>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Compare</a:t>
            </a:r>
            <a:r>
              <a:rPr kumimoji="0" lang="en-US" sz="2600" b="0" i="0" u="none" strike="noStrike" kern="1200" cap="none" spc="0" normalizeH="0" noProof="0" dirty="0" smtClean="0">
                <a:ln>
                  <a:noFill/>
                </a:ln>
                <a:solidFill>
                  <a:schemeClr val="tx1"/>
                </a:solidFill>
                <a:effectLst/>
                <a:uLnTx/>
                <a:uFillTx/>
                <a:latin typeface="+mn-lt"/>
                <a:ea typeface="+mn-ea"/>
                <a:cs typeface="+mn-cs"/>
              </a:rPr>
              <a:t> the </a:t>
            </a:r>
            <a:r>
              <a:rPr kumimoji="0" lang="en-US" sz="2600" b="0" i="0" u="sng" strike="noStrike" kern="1200" cap="none" spc="0" normalizeH="0" noProof="0" dirty="0" smtClean="0">
                <a:ln>
                  <a:noFill/>
                </a:ln>
                <a:solidFill>
                  <a:schemeClr val="tx1"/>
                </a:solidFill>
                <a:effectLst/>
                <a:uLnTx/>
                <a:uFillTx/>
                <a:latin typeface="+mn-lt"/>
                <a:ea typeface="+mn-ea"/>
                <a:cs typeface="+mn-cs"/>
              </a:rPr>
              <a:t>clusters</a:t>
            </a:r>
            <a:r>
              <a:rPr kumimoji="0" lang="en-US" sz="2600" b="0" i="0" u="none" strike="noStrike" kern="1200" cap="none" spc="0" normalizeH="0" noProof="0" dirty="0" smtClean="0">
                <a:ln>
                  <a:noFill/>
                </a:ln>
                <a:solidFill>
                  <a:schemeClr val="tx1"/>
                </a:solidFill>
                <a:effectLst/>
                <a:uLnTx/>
                <a:uFillTx/>
                <a:latin typeface="+mn-lt"/>
                <a:ea typeface="+mn-ea"/>
                <a:cs typeface="+mn-cs"/>
              </a:rPr>
              <a:t> within the domains to the table of contents of your text.</a:t>
            </a:r>
            <a:endParaRPr lang="en-US" sz="2600" dirty="0" smtClean="0">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lang="en-US" sz="2600" dirty="0" smtClean="0">
                <a:solidFill>
                  <a:srgbClr val="7030A0"/>
                </a:solidFill>
                <a:latin typeface="+mn-lt"/>
                <a:ea typeface="+mn-ea"/>
                <a:cs typeface="+mn-cs"/>
              </a:rPr>
              <a:t>Mark i</a:t>
            </a:r>
            <a:r>
              <a:rPr lang="en-US" sz="2600" baseline="0" dirty="0" smtClean="0">
                <a:solidFill>
                  <a:srgbClr val="7030A0"/>
                </a:solidFill>
                <a:latin typeface="+mn-lt"/>
                <a:ea typeface="+mn-ea"/>
                <a:cs typeface="+mn-cs"/>
              </a:rPr>
              <a:t>n</a:t>
            </a:r>
            <a:r>
              <a:rPr lang="en-US" sz="2600" dirty="0" smtClean="0">
                <a:solidFill>
                  <a:srgbClr val="7030A0"/>
                </a:solidFill>
                <a:latin typeface="+mn-lt"/>
                <a:ea typeface="+mn-ea"/>
                <a:cs typeface="+mn-cs"/>
              </a:rPr>
              <a:t> the standards:</a:t>
            </a:r>
            <a:endParaRPr lang="en-US" sz="2600" baseline="0" dirty="0" smtClean="0">
              <a:solidFill>
                <a:srgbClr val="7030A0"/>
              </a:solidFill>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3600" b="1" i="0" u="none" strike="noStrike" kern="1200" cap="none" spc="0" normalizeH="0" noProof="0" dirty="0" smtClean="0">
                <a:ln>
                  <a:noFill/>
                </a:ln>
                <a:solidFill>
                  <a:srgbClr val="00FFFF"/>
                </a:solidFill>
                <a:effectLst/>
                <a:uLnTx/>
                <a:uFillTx/>
                <a:latin typeface="+mn-lt"/>
                <a:ea typeface="+mn-ea"/>
                <a:cs typeface="+mn-cs"/>
              </a:rPr>
              <a:t>+</a:t>
            </a:r>
            <a:r>
              <a:rPr kumimoji="0" lang="en-US" sz="2600" b="0" i="0" u="none" strike="noStrike" kern="1200" cap="none" spc="0" normalizeH="0" noProof="0" dirty="0" smtClean="0">
                <a:ln>
                  <a:noFill/>
                </a:ln>
                <a:solidFill>
                  <a:schemeClr val="tx1"/>
                </a:solidFill>
                <a:effectLst/>
                <a:uLnTx/>
                <a:uFillTx/>
                <a:latin typeface="+mn-lt"/>
                <a:ea typeface="+mn-ea"/>
                <a:cs typeface="+mn-cs"/>
              </a:rPr>
              <a:t>When there are clusters which you have not taught in the past at this grade/course</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lang="en-US" sz="2600" dirty="0" smtClean="0">
                <a:solidFill>
                  <a:srgbClr val="7030A0"/>
                </a:solidFill>
                <a:latin typeface="+mn-lt"/>
                <a:ea typeface="+mn-ea"/>
                <a:cs typeface="+mn-cs"/>
              </a:rPr>
              <a:t>Mark in the table of contents in your text: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3600" b="1" i="0" u="none" strike="noStrike" kern="1200" cap="none" spc="0" normalizeH="0" noProof="0" dirty="0" smtClean="0">
                <a:ln>
                  <a:noFill/>
                </a:ln>
                <a:solidFill>
                  <a:srgbClr val="00FFFF"/>
                </a:solidFill>
                <a:effectLst/>
                <a:uLnTx/>
                <a:uFillTx/>
                <a:latin typeface="+mn-lt"/>
                <a:ea typeface="+mn-ea"/>
                <a:cs typeface="+mn-cs"/>
              </a:rPr>
              <a:t>+</a:t>
            </a:r>
            <a:r>
              <a:rPr kumimoji="0" lang="en-US" sz="2600" b="0" i="0" u="none" strike="noStrike" kern="1200" cap="none" spc="0" normalizeH="0" noProof="0" dirty="0" smtClean="0">
                <a:ln>
                  <a:noFill/>
                </a:ln>
                <a:solidFill>
                  <a:schemeClr val="tx1"/>
                </a:solidFill>
                <a:effectLst/>
                <a:uLnTx/>
                <a:uFillTx/>
                <a:latin typeface="+mn-lt"/>
                <a:ea typeface="+mn-ea"/>
                <a:cs typeface="+mn-cs"/>
              </a:rPr>
              <a:t>When the content is </a:t>
            </a:r>
            <a:r>
              <a:rPr kumimoji="0" lang="en-US" sz="2600" b="0" i="0" u="none" strike="noStrike" kern="1200" cap="none" spc="0" normalizeH="0" noProof="0" dirty="0" err="1" smtClean="0">
                <a:ln>
                  <a:noFill/>
                </a:ln>
                <a:solidFill>
                  <a:schemeClr val="tx1"/>
                </a:solidFill>
                <a:effectLst/>
                <a:uLnTx/>
                <a:uFillTx/>
                <a:latin typeface="+mn-lt"/>
                <a:ea typeface="+mn-ea"/>
                <a:cs typeface="+mn-cs"/>
              </a:rPr>
              <a:t>ther</a:t>
            </a:r>
            <a:r>
              <a:rPr lang="en-US" sz="2600" dirty="0" smtClean="0">
                <a:latin typeface="+mn-lt"/>
                <a:ea typeface="+mn-ea"/>
                <a:cs typeface="+mn-cs"/>
              </a:rPr>
              <a:t>e, but you usually don’t use it</a:t>
            </a:r>
            <a:endParaRPr kumimoji="0" lang="en-US" sz="26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lang="en-US" sz="3600" b="1" dirty="0" smtClean="0">
                <a:solidFill>
                  <a:srgbClr val="00FFFF"/>
                </a:solidFill>
                <a:latin typeface="+mn-lt"/>
                <a:ea typeface="+mn-ea"/>
                <a:cs typeface="+mn-cs"/>
              </a:rPr>
              <a:t>-</a:t>
            </a:r>
            <a:r>
              <a:rPr lang="en-US" sz="2600" dirty="0" smtClean="0">
                <a:latin typeface="+mn-lt"/>
                <a:ea typeface="+mn-ea"/>
                <a:cs typeface="+mn-cs"/>
              </a:rPr>
              <a:t>When the content is there, but you need to stop using it</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pitchFamily="2" charset="2"/>
              <a:buChar char="ü"/>
              <a:tabLst/>
              <a:defRPr/>
            </a:pPr>
            <a:r>
              <a:rPr kumimoji="0" lang="en-US" sz="2600" b="0" i="0" u="none" strike="noStrike" kern="1200" cap="none" spc="0" normalizeH="0" noProof="0" dirty="0" smtClean="0">
                <a:ln>
                  <a:noFill/>
                </a:ln>
                <a:solidFill>
                  <a:schemeClr val="tx1"/>
                </a:solidFill>
                <a:effectLst/>
                <a:uLnTx/>
                <a:uFillTx/>
                <a:latin typeface="+mn-lt"/>
                <a:ea typeface="+mn-ea"/>
                <a:cs typeface="+mn-cs"/>
              </a:rPr>
              <a:t>When the content is there, and you keep using it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781050"/>
          </a:xfrm>
        </p:spPr>
        <p:txBody>
          <a:bodyPr/>
          <a:lstStyle/>
          <a:p>
            <a:r>
              <a:rPr lang="en-US" dirty="0" smtClean="0"/>
              <a:t>Start a group transition plan</a:t>
            </a:r>
            <a:endParaRPr lang="en-US" dirty="0"/>
          </a:p>
        </p:txBody>
      </p:sp>
      <p:sp>
        <p:nvSpPr>
          <p:cNvPr id="5" name="Content Placeholder 4"/>
          <p:cNvSpPr>
            <a:spLocks noGrp="1"/>
          </p:cNvSpPr>
          <p:nvPr>
            <p:ph idx="1"/>
          </p:nvPr>
        </p:nvSpPr>
        <p:spPr>
          <a:xfrm>
            <a:off x="457200" y="1600201"/>
            <a:ext cx="8229600" cy="4724400"/>
          </a:xfrm>
        </p:spPr>
        <p:txBody>
          <a:bodyPr/>
          <a:lstStyle/>
          <a:p>
            <a:pPr marL="273050" lvl="1" indent="-273050">
              <a:buClr>
                <a:srgbClr val="0BD0D9"/>
              </a:buClr>
              <a:buSzPct val="95000"/>
              <a:buNone/>
            </a:pPr>
            <a:r>
              <a:rPr lang="en-US" sz="2800" dirty="0" smtClean="0"/>
              <a:t>Using the chart papers prepared for your district, create a 2 year plan which moves you closer to implementing the content of the Iowa Core.</a:t>
            </a:r>
          </a:p>
          <a:p>
            <a:pPr marL="273050" lvl="1" indent="-273050">
              <a:buClr>
                <a:srgbClr val="0BD0D9"/>
              </a:buClr>
              <a:buSzPct val="95000"/>
              <a:buNone/>
            </a:pPr>
            <a:r>
              <a:rPr lang="en-US" sz="2800" dirty="0" smtClean="0"/>
              <a:t>Based on your critical areas, each person needs to make a case for which cluster(s) they need to give up, and which one(s) they will take on, keeping in mind that it all can’t be done in 180 days.</a:t>
            </a:r>
          </a:p>
          <a:p>
            <a:pPr marL="273050" lvl="1" indent="-273050">
              <a:buClr>
                <a:srgbClr val="0BD0D9"/>
              </a:buClr>
              <a:buSzPct val="95000"/>
              <a:buNone/>
            </a:pPr>
            <a:r>
              <a:rPr lang="en-US" sz="2800" dirty="0" smtClean="0"/>
              <a:t>Remember, this is an agreement between the giver and the taker.</a:t>
            </a:r>
          </a:p>
          <a:p>
            <a:pPr marL="273050" lvl="1" indent="-273050">
              <a:buClr>
                <a:srgbClr val="0BD0D9"/>
              </a:buClr>
              <a:buSzPct val="95000"/>
              <a:buNone/>
            </a:pPr>
            <a:r>
              <a:rPr lang="en-US" sz="3200" dirty="0" smtClean="0">
                <a:solidFill>
                  <a:srgbClr val="00B050"/>
                </a:solidFill>
              </a:rPr>
              <a:t>How will you communicate these decisions?</a:t>
            </a:r>
          </a:p>
          <a:p>
            <a:pPr marL="273050" lvl="1" indent="-273050">
              <a:buClr>
                <a:srgbClr val="0BD0D9"/>
              </a:buClr>
              <a:buSzPct val="95000"/>
              <a:buNone/>
            </a:pPr>
            <a:endParaRPr lang="en-US" sz="2800" dirty="0" smtClean="0"/>
          </a:p>
          <a:p>
            <a:pPr marL="273050" lvl="1" indent="-273050">
              <a:buClr>
                <a:srgbClr val="0BD0D9"/>
              </a:buClr>
              <a:buSzPct val="95000"/>
              <a:buNone/>
            </a:pPr>
            <a:endParaRPr lang="en-US" sz="1200" dirty="0" smtClean="0">
              <a:solidFill>
                <a:srgbClr val="00B050"/>
              </a:solidFill>
            </a:endParaRPr>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Everywhere Check</a:t>
            </a:r>
            <a:endParaRPr lang="en-US" dirty="0"/>
          </a:p>
        </p:txBody>
      </p:sp>
      <p:sp>
        <p:nvSpPr>
          <p:cNvPr id="5" name="Content Placeholder 4"/>
          <p:cNvSpPr>
            <a:spLocks noGrp="1"/>
          </p:cNvSpPr>
          <p:nvPr>
            <p:ph idx="1"/>
          </p:nvPr>
        </p:nvSpPr>
        <p:spPr>
          <a:xfrm>
            <a:off x="457200" y="1935163"/>
            <a:ext cx="8229600" cy="4465637"/>
          </a:xfrm>
        </p:spPr>
        <p:txBody>
          <a:bodyPr/>
          <a:lstStyle/>
          <a:p>
            <a:pPr>
              <a:buNone/>
            </a:pPr>
            <a:r>
              <a:rPr lang="en-US" sz="2800" dirty="0" smtClean="0">
                <a:solidFill>
                  <a:srgbClr val="7030A0"/>
                </a:solidFill>
              </a:rPr>
              <a:t>To what degree do you feel able to describe how Iowa Core Mathematics Standards provide a structure to change teaching and learning?</a:t>
            </a:r>
            <a:endParaRPr lang="en-US" sz="2800" dirty="0" smtClean="0">
              <a:solidFill>
                <a:srgbClr val="7030A0"/>
              </a:solidFill>
              <a:hlinkClick r:id="rId2"/>
            </a:endParaRPr>
          </a:p>
          <a:p>
            <a:endParaRPr lang="en-US" dirty="0" smtClean="0"/>
          </a:p>
          <a:p>
            <a:endParaRPr lang="en-US" dirty="0" smtClean="0"/>
          </a:p>
          <a:p>
            <a:endParaRPr lang="en-US" dirty="0" smtClean="0"/>
          </a:p>
          <a:p>
            <a:pPr>
              <a:buNone/>
            </a:pPr>
            <a:r>
              <a:rPr lang="en-US" sz="3600" dirty="0" smtClean="0">
                <a:hlinkClick r:id="rId3"/>
              </a:rPr>
              <a:t>http://www.polleverywhere.com/multiple_choice_polls/MTg0MTgzMTIyNw</a:t>
            </a:r>
            <a:endParaRPr lang="en-US" sz="3600"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txBox="1">
            <a:spLocks/>
          </p:cNvSpPr>
          <p:nvPr/>
        </p:nvSpPr>
        <p:spPr bwMode="auto">
          <a:xfrm>
            <a:off x="320675" y="1700213"/>
            <a:ext cx="8526463" cy="4852987"/>
          </a:xfrm>
          <a:prstGeom prst="rect">
            <a:avLst/>
          </a:prstGeom>
          <a:noFill/>
          <a:ln w="9525">
            <a:noFill/>
            <a:miter lim="800000"/>
            <a:headEnd/>
            <a:tailEnd/>
          </a:ln>
        </p:spPr>
        <p:txBody>
          <a:bodyPr/>
          <a:lstStyle/>
          <a:p>
            <a:pPr marL="514350" indent="-514350">
              <a:spcBef>
                <a:spcPct val="20000"/>
              </a:spcBef>
              <a:buClr>
                <a:srgbClr val="004F8A"/>
              </a:buClr>
              <a:buSzPct val="95000"/>
              <a:buFont typeface="Calibri" pitchFamily="34" charset="0"/>
              <a:buAutoNum type="arabicPeriod"/>
            </a:pPr>
            <a:endParaRPr lang="en-US" sz="3600" dirty="0"/>
          </a:p>
        </p:txBody>
      </p:sp>
      <p:grpSp>
        <p:nvGrpSpPr>
          <p:cNvPr id="79875" name="Group 5"/>
          <p:cNvGrpSpPr>
            <a:grpSpLocks/>
          </p:cNvGrpSpPr>
          <p:nvPr/>
        </p:nvGrpSpPr>
        <p:grpSpPr bwMode="auto">
          <a:xfrm>
            <a:off x="7924800" y="0"/>
            <a:ext cx="1219200" cy="1047750"/>
            <a:chOff x="7086600" y="1009018"/>
            <a:chExt cx="1219200" cy="1048382"/>
          </a:xfrm>
        </p:grpSpPr>
        <p:pic>
          <p:nvPicPr>
            <p:cNvPr id="79877"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7987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
        <p:nvSpPr>
          <p:cNvPr id="8" name="Title 7"/>
          <p:cNvSpPr>
            <a:spLocks noGrp="1"/>
          </p:cNvSpPr>
          <p:nvPr>
            <p:ph type="title"/>
          </p:nvPr>
        </p:nvSpPr>
        <p:spPr>
          <a:xfrm>
            <a:off x="457200" y="914400"/>
            <a:ext cx="8229600" cy="685800"/>
          </a:xfrm>
        </p:spPr>
        <p:txBody>
          <a:bodyPr/>
          <a:lstStyle/>
          <a:p>
            <a:r>
              <a:rPr lang="en-US" dirty="0" smtClean="0"/>
              <a:t>Success Criteria</a:t>
            </a:r>
            <a:endParaRPr lang="en-US" dirty="0"/>
          </a:p>
        </p:txBody>
      </p:sp>
      <p:sp>
        <p:nvSpPr>
          <p:cNvPr id="9" name="Content Placeholder 8"/>
          <p:cNvSpPr>
            <a:spLocks noGrp="1"/>
          </p:cNvSpPr>
          <p:nvPr>
            <p:ph idx="1"/>
          </p:nvPr>
        </p:nvSpPr>
        <p:spPr>
          <a:xfrm>
            <a:off x="457200" y="1676401"/>
            <a:ext cx="8229600" cy="4648200"/>
          </a:xfrm>
        </p:spPr>
        <p:txBody>
          <a:bodyPr/>
          <a:lstStyle/>
          <a:p>
            <a:pPr marL="514350" indent="-514350" fontAlgn="auto">
              <a:spcAft>
                <a:spcPts val="0"/>
              </a:spcAft>
              <a:buClr>
                <a:srgbClr val="004F8A"/>
              </a:buClr>
              <a:buFont typeface="+mj-lt"/>
              <a:buAutoNum type="arabicPeriod"/>
              <a:defRPr/>
            </a:pPr>
            <a:r>
              <a:rPr lang="en-US" sz="3200" dirty="0" smtClean="0"/>
              <a:t>I can describe all 8 of the standards for mathematical practice.</a:t>
            </a:r>
          </a:p>
          <a:p>
            <a:pPr marL="514350" indent="-514350" fontAlgn="auto">
              <a:spcAft>
                <a:spcPts val="0"/>
              </a:spcAft>
              <a:buClr>
                <a:srgbClr val="004F8A"/>
              </a:buClr>
              <a:buFont typeface="+mj-lt"/>
              <a:buAutoNum type="arabicPeriod"/>
              <a:defRPr/>
            </a:pPr>
            <a:r>
              <a:rPr lang="en-US" sz="3200" dirty="0" smtClean="0"/>
              <a:t>I can explain the big ideas of content within the domains or conceptual categories.</a:t>
            </a:r>
            <a:endParaRPr lang="en-US" sz="3200" strike="sngStrike" dirty="0" smtClean="0"/>
          </a:p>
          <a:p>
            <a:pPr marL="514350" indent="-514350" fontAlgn="auto">
              <a:spcAft>
                <a:spcPts val="0"/>
              </a:spcAft>
              <a:buClr>
                <a:srgbClr val="004F8A"/>
              </a:buClr>
              <a:buFont typeface="+mj-lt"/>
              <a:buAutoNum type="arabicPeriod"/>
              <a:defRPr/>
            </a:pPr>
            <a:r>
              <a:rPr lang="en-US" sz="3200" dirty="0" smtClean="0"/>
              <a:t>I can describe how Iowa Core Mathematics provides a structure to change teaching and learning.</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228600" y="685800"/>
            <a:ext cx="8686800" cy="1600200"/>
          </a:xfrm>
        </p:spPr>
        <p:txBody>
          <a:bodyPr lIns="45720" rIns="45720" bIns="45720"/>
          <a:lstStyle/>
          <a:p>
            <a:pPr>
              <a:defRPr/>
            </a:pPr>
            <a:r>
              <a:rPr lang="en-US" sz="3200" dirty="0" smtClean="0">
                <a:effectLst>
                  <a:outerShdw blurRad="38100" dist="38100" dir="2700000" algn="tl">
                    <a:srgbClr val="C0C0C0"/>
                  </a:outerShdw>
                </a:effectLst>
              </a:rPr>
              <a:t>Create a three column chart in your journal.  </a:t>
            </a:r>
            <a:br>
              <a:rPr lang="en-US" sz="3200" dirty="0" smtClean="0">
                <a:effectLst>
                  <a:outerShdw blurRad="38100" dist="38100" dir="2700000" algn="tl">
                    <a:srgbClr val="C0C0C0"/>
                  </a:outerShdw>
                </a:effectLst>
              </a:rPr>
            </a:br>
            <a:r>
              <a:rPr lang="en-US" sz="3200" dirty="0" smtClean="0">
                <a:effectLst>
                  <a:outerShdw blurRad="38100" dist="38100" dir="2700000" algn="tl">
                    <a:srgbClr val="C0C0C0"/>
                  </a:outerShdw>
                </a:effectLst>
              </a:rPr>
              <a:t>Label the columns…</a:t>
            </a:r>
            <a:br>
              <a:rPr lang="en-US" sz="3200" dirty="0" smtClean="0">
                <a:effectLst>
                  <a:outerShdw blurRad="38100" dist="38100" dir="2700000" algn="tl">
                    <a:srgbClr val="C0C0C0"/>
                  </a:outerShdw>
                </a:effectLst>
              </a:rPr>
            </a:br>
            <a:r>
              <a:rPr lang="en-US" sz="3200" dirty="0" smtClean="0">
                <a:effectLst>
                  <a:outerShdw blurRad="38100" dist="38100" dir="2700000" algn="tl">
                    <a:srgbClr val="C0C0C0"/>
                  </a:outerShdw>
                </a:effectLst>
              </a:rPr>
              <a:t>“</a:t>
            </a:r>
            <a:r>
              <a:rPr lang="en-US" sz="3200" dirty="0" smtClean="0">
                <a:solidFill>
                  <a:srgbClr val="FF0000"/>
                </a:solidFill>
                <a:effectLst>
                  <a:outerShdw blurRad="38100" dist="38100" dir="2700000" algn="tl">
                    <a:srgbClr val="C0C0C0"/>
                  </a:outerShdw>
                </a:effectLst>
              </a:rPr>
              <a:t>What</a:t>
            </a:r>
            <a:r>
              <a:rPr lang="en-US" sz="3200" dirty="0" smtClean="0">
                <a:effectLst>
                  <a:outerShdw blurRad="38100" dist="38100" dir="2700000" algn="tl">
                    <a:srgbClr val="C0C0C0"/>
                  </a:outerShdw>
                </a:effectLst>
              </a:rPr>
              <a:t>,” “</a:t>
            </a:r>
            <a:r>
              <a:rPr lang="en-US" sz="3200" dirty="0" smtClean="0">
                <a:solidFill>
                  <a:srgbClr val="FF0000"/>
                </a:solidFill>
                <a:effectLst>
                  <a:outerShdw blurRad="38100" dist="38100" dir="2700000" algn="tl">
                    <a:srgbClr val="C0C0C0"/>
                  </a:outerShdw>
                </a:effectLst>
              </a:rPr>
              <a:t>So What</a:t>
            </a:r>
            <a:r>
              <a:rPr lang="en-US" sz="3200" dirty="0" smtClean="0">
                <a:effectLst>
                  <a:outerShdw blurRad="38100" dist="38100" dir="2700000" algn="tl">
                    <a:srgbClr val="C0C0C0"/>
                  </a:outerShdw>
                </a:effectLst>
              </a:rPr>
              <a:t>?” and “</a:t>
            </a:r>
            <a:r>
              <a:rPr lang="en-US" sz="3200" dirty="0" smtClean="0">
                <a:solidFill>
                  <a:srgbClr val="FF0000"/>
                </a:solidFill>
                <a:effectLst>
                  <a:outerShdw blurRad="38100" dist="38100" dir="2700000" algn="tl">
                    <a:srgbClr val="C0C0C0"/>
                  </a:outerShdw>
                </a:effectLst>
              </a:rPr>
              <a:t>Now What</a:t>
            </a:r>
            <a:r>
              <a:rPr lang="en-US" sz="3200" dirty="0" smtClean="0">
                <a:effectLst>
                  <a:outerShdw blurRad="38100" dist="38100" dir="2700000" algn="tl">
                    <a:srgbClr val="C0C0C0"/>
                  </a:outerShdw>
                </a:effectLst>
              </a:rPr>
              <a:t>?”</a:t>
            </a:r>
          </a:p>
        </p:txBody>
      </p:sp>
      <p:sp>
        <p:nvSpPr>
          <p:cNvPr id="75778" name="Text Placeholder 2"/>
          <p:cNvSpPr>
            <a:spLocks noGrp="1"/>
          </p:cNvSpPr>
          <p:nvPr>
            <p:ph type="body" sz="half" idx="4294967295"/>
          </p:nvPr>
        </p:nvSpPr>
        <p:spPr>
          <a:xfrm>
            <a:off x="228600" y="2286000"/>
            <a:ext cx="4724400" cy="4038600"/>
          </a:xfrm>
        </p:spPr>
        <p:txBody>
          <a:bodyPr lIns="64008" rIns="45720"/>
          <a:lstStyle/>
          <a:p>
            <a:pPr marL="0" indent="0">
              <a:spcBef>
                <a:spcPts val="250"/>
              </a:spcBef>
              <a:buFontTx/>
              <a:buNone/>
            </a:pPr>
            <a:r>
              <a:rPr lang="en-US" sz="2400" dirty="0" smtClean="0"/>
              <a:t>Reread your journal entries</a:t>
            </a:r>
          </a:p>
          <a:p>
            <a:pPr marL="0" indent="0">
              <a:spcBef>
                <a:spcPts val="250"/>
              </a:spcBef>
              <a:buFontTx/>
              <a:buNone/>
            </a:pPr>
            <a:endParaRPr lang="en-US" sz="2400" dirty="0" smtClean="0"/>
          </a:p>
          <a:p>
            <a:pPr marL="0" indent="0">
              <a:spcBef>
                <a:spcPts val="250"/>
              </a:spcBef>
              <a:buFontTx/>
              <a:buNone/>
            </a:pPr>
            <a:r>
              <a:rPr lang="en-US" sz="2400" dirty="0" smtClean="0"/>
              <a:t>Identify: </a:t>
            </a:r>
            <a:r>
              <a:rPr lang="en-US" sz="2400" b="1" dirty="0" smtClean="0">
                <a:solidFill>
                  <a:srgbClr val="FF0000"/>
                </a:solidFill>
              </a:rPr>
              <a:t>What</a:t>
            </a:r>
            <a:r>
              <a:rPr lang="en-US" sz="2400" dirty="0" smtClean="0"/>
              <a:t> the big ideas are</a:t>
            </a:r>
          </a:p>
          <a:p>
            <a:pPr marL="0" indent="0">
              <a:spcBef>
                <a:spcPts val="250"/>
              </a:spcBef>
              <a:buFontTx/>
              <a:buNone/>
            </a:pPr>
            <a:endParaRPr lang="en-US" sz="2400" dirty="0" smtClean="0"/>
          </a:p>
          <a:p>
            <a:pPr marL="0" indent="0">
              <a:spcBef>
                <a:spcPts val="250"/>
              </a:spcBef>
              <a:buFontTx/>
              <a:buNone/>
            </a:pPr>
            <a:r>
              <a:rPr lang="en-US" sz="2400" dirty="0" smtClean="0"/>
              <a:t>Interpret: </a:t>
            </a:r>
            <a:r>
              <a:rPr lang="en-US" sz="2400" b="1" dirty="0" smtClean="0">
                <a:solidFill>
                  <a:srgbClr val="FF0000"/>
                </a:solidFill>
              </a:rPr>
              <a:t>So What</a:t>
            </a:r>
            <a:r>
              <a:rPr lang="en-US" sz="2400" b="1" dirty="0" smtClean="0"/>
              <a:t>  </a:t>
            </a:r>
            <a:r>
              <a:rPr lang="en-US" sz="2400" dirty="0" smtClean="0"/>
              <a:t>is the meaning?</a:t>
            </a:r>
          </a:p>
          <a:p>
            <a:pPr marL="0" indent="0">
              <a:spcBef>
                <a:spcPts val="250"/>
              </a:spcBef>
              <a:buFontTx/>
              <a:buNone/>
            </a:pPr>
            <a:endParaRPr lang="en-US" sz="2400" dirty="0" smtClean="0"/>
          </a:p>
          <a:p>
            <a:pPr marL="0" indent="0">
              <a:spcBef>
                <a:spcPts val="250"/>
              </a:spcBef>
              <a:buFontTx/>
              <a:buNone/>
            </a:pPr>
            <a:r>
              <a:rPr lang="en-US" sz="2400" dirty="0" smtClean="0"/>
              <a:t>Capture the </a:t>
            </a:r>
            <a:r>
              <a:rPr lang="en-US" sz="2400" b="1" dirty="0" smtClean="0">
                <a:solidFill>
                  <a:srgbClr val="FF0000"/>
                </a:solidFill>
              </a:rPr>
              <a:t>Now What</a:t>
            </a:r>
            <a:r>
              <a:rPr lang="en-US" sz="2400" dirty="0" smtClean="0"/>
              <a:t> for predictions and implications for further study and work</a:t>
            </a:r>
          </a:p>
        </p:txBody>
      </p:sp>
      <p:pic>
        <p:nvPicPr>
          <p:cNvPr id="75779" name="Picture Placeholder 6" descr="wrap_up.png"/>
          <p:cNvPicPr>
            <a:picLocks noGrp="1" noChangeAspect="1"/>
          </p:cNvPicPr>
          <p:nvPr>
            <p:ph idx="4294967295"/>
          </p:nvPr>
        </p:nvPicPr>
        <p:blipFill>
          <a:blip r:embed="rId3" cstate="print"/>
          <a:srcRect l="21877" r="21877"/>
          <a:stretch>
            <a:fillRect/>
          </a:stretch>
        </p:blipFill>
        <p:spPr>
          <a:xfrm rot="420000">
            <a:off x="5181600" y="2667000"/>
            <a:ext cx="3663950" cy="3119438"/>
          </a:xfrm>
          <a:solidFill>
            <a:schemeClr val="bg2"/>
          </a:solidFill>
          <a:ln w="3000" cap="rnd">
            <a:solidFill>
              <a:srgbClr val="C0C0C0"/>
            </a:solidFill>
            <a:round/>
          </a:ln>
        </p:spPr>
      </p:pic>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endParaRPr lang="en-US" sz="1200">
              <a:solidFill>
                <a:schemeClr val="tx2">
                  <a:shade val="90000"/>
                </a:schemeClr>
              </a:solidFill>
              <a:ea typeface="ＭＳ Ｐゴシック" pitchFamily="34" charset="-128"/>
              <a:cs typeface="+mn-cs"/>
            </a:endParaRPr>
          </a:p>
        </p:txBody>
      </p:sp>
      <p:grpSp>
        <p:nvGrpSpPr>
          <p:cNvPr id="75782" name="Group 5"/>
          <p:cNvGrpSpPr>
            <a:grpSpLocks/>
          </p:cNvGrpSpPr>
          <p:nvPr/>
        </p:nvGrpSpPr>
        <p:grpSpPr bwMode="auto">
          <a:xfrm>
            <a:off x="7924800" y="0"/>
            <a:ext cx="1219200" cy="1047750"/>
            <a:chOff x="7086600" y="1009018"/>
            <a:chExt cx="1219200" cy="1048382"/>
          </a:xfrm>
        </p:grpSpPr>
        <p:pic>
          <p:nvPicPr>
            <p:cNvPr id="75784" name="Picture 14" descr="ICCSystemGraphicWhole 2008 08 05"/>
            <p:cNvPicPr>
              <a:picLocks noChangeAspect="1" noChangeArrowheads="1"/>
            </p:cNvPicPr>
            <p:nvPr/>
          </p:nvPicPr>
          <p:blipFill>
            <a:blip r:embed="rId4" cstate="print"/>
            <a:srcRect/>
            <a:stretch>
              <a:fillRect/>
            </a:stretch>
          </p:blipFill>
          <p:spPr bwMode="auto">
            <a:xfrm>
              <a:off x="7086600" y="1009018"/>
              <a:ext cx="1219200" cy="1048382"/>
            </a:xfrm>
            <a:prstGeom prst="rect">
              <a:avLst/>
            </a:prstGeom>
            <a:noFill/>
            <a:ln w="9525">
              <a:noFill/>
              <a:miter lim="800000"/>
              <a:headEnd/>
              <a:tailEnd/>
            </a:ln>
          </p:spPr>
        </p:pic>
        <p:sp>
          <p:nvSpPr>
            <p:cNvPr id="75785"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4AA0B9C7-D55B-483B-B06A-4A92EB1F498D}" type="slidenum">
              <a:rPr lang="en-US" smtClean="0"/>
              <a:pPr>
                <a:defRPr/>
              </a:pPr>
              <a:t>47</a:t>
            </a:fld>
            <a:endParaRPr lang="en-US" dirty="0"/>
          </a:p>
        </p:txBody>
      </p:sp>
      <p:sp>
        <p:nvSpPr>
          <p:cNvPr id="6" name="Title 1"/>
          <p:cNvSpPr txBox="1">
            <a:spLocks/>
          </p:cNvSpPr>
          <p:nvPr/>
        </p:nvSpPr>
        <p:spPr>
          <a:xfrm>
            <a:off x="228600" y="838200"/>
            <a:ext cx="8686800" cy="1143000"/>
          </a:xfrm>
          <a:prstGeom prst="rect">
            <a:avLst/>
          </a:prstGeom>
        </p:spPr>
        <p:txBody>
          <a:bodyPr>
            <a:normAutofit fontScale="8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Give us feedback about your learning</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9" name="Group 8"/>
          <p:cNvGrpSpPr>
            <a:grpSpLocks/>
          </p:cNvGrpSpPr>
          <p:nvPr/>
        </p:nvGrpSpPr>
        <p:grpSpPr bwMode="auto">
          <a:xfrm>
            <a:off x="7924800" y="0"/>
            <a:ext cx="1219200" cy="1047750"/>
            <a:chOff x="7086600" y="1009018"/>
            <a:chExt cx="1219200" cy="1048382"/>
          </a:xfrm>
        </p:grpSpPr>
        <p:pic>
          <p:nvPicPr>
            <p:cNvPr id="10"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11"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
        <p:nvSpPr>
          <p:cNvPr id="7" name="TextBox 6"/>
          <p:cNvSpPr txBox="1"/>
          <p:nvPr/>
        </p:nvSpPr>
        <p:spPr>
          <a:xfrm>
            <a:off x="1371600" y="2590800"/>
            <a:ext cx="6400800" cy="1754326"/>
          </a:xfrm>
          <a:prstGeom prst="rect">
            <a:avLst/>
          </a:prstGeom>
          <a:noFill/>
        </p:spPr>
        <p:txBody>
          <a:bodyPr wrap="square" rtlCol="0">
            <a:spAutoFit/>
          </a:bodyPr>
          <a:lstStyle/>
          <a:p>
            <a:r>
              <a:rPr lang="en-US" sz="5400" dirty="0" smtClean="0">
                <a:hlinkClick r:id="rId4" tooltip="http://survey.aea.k12.ia.us/f/94708/1154/&#10;CTRL + Click to follow link"/>
              </a:rPr>
              <a:t>http://survey.aea.k12.ia.us/f/94708/1154/</a:t>
            </a:r>
            <a:endParaRPr lang="en-US" sz="5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9"/>
          <p:cNvPicPr>
            <a:picLocks noChangeAspect="1" noChangeArrowheads="1"/>
          </p:cNvPicPr>
          <p:nvPr/>
        </p:nvPicPr>
        <p:blipFill>
          <a:blip r:embed="rId2" cstate="print"/>
          <a:srcRect/>
          <a:stretch>
            <a:fillRect/>
          </a:stretch>
        </p:blipFill>
        <p:spPr bwMode="auto">
          <a:xfrm>
            <a:off x="1600200" y="2514600"/>
            <a:ext cx="5943600" cy="3516313"/>
          </a:xfrm>
          <a:prstGeom prst="rect">
            <a:avLst/>
          </a:prstGeom>
          <a:noFill/>
          <a:ln w="9525">
            <a:noFill/>
            <a:miter lim="800000"/>
            <a:headEnd/>
            <a:tailEnd/>
          </a:ln>
        </p:spPr>
      </p:pic>
      <p:sp>
        <p:nvSpPr>
          <p:cNvPr id="63489" name="Rectangle 2"/>
          <p:cNvSpPr>
            <a:spLocks noGrp="1"/>
          </p:cNvSpPr>
          <p:nvPr>
            <p:ph type="title"/>
          </p:nvPr>
        </p:nvSpPr>
        <p:spPr>
          <a:xfrm>
            <a:off x="914400" y="1600200"/>
            <a:ext cx="7315200" cy="838200"/>
          </a:xfrm>
        </p:spPr>
        <p:txBody>
          <a:bodyPr/>
          <a:lstStyle/>
          <a:p>
            <a:pPr>
              <a:defRPr/>
            </a:pPr>
            <a:r>
              <a:rPr lang="en-US" dirty="0" smtClean="0">
                <a:solidFill>
                  <a:srgbClr val="FF0000"/>
                </a:solidFill>
                <a:effectLst>
                  <a:outerShdw blurRad="38100" dist="38100" dir="2700000" algn="tl">
                    <a:srgbClr val="C0C0C0"/>
                  </a:outerShdw>
                </a:effectLst>
              </a:rPr>
              <a:t>Thank you for all your work</a:t>
            </a:r>
          </a:p>
        </p:txBody>
      </p:sp>
      <p:grpSp>
        <p:nvGrpSpPr>
          <p:cNvPr id="81924" name="Group 5"/>
          <p:cNvGrpSpPr>
            <a:grpSpLocks/>
          </p:cNvGrpSpPr>
          <p:nvPr/>
        </p:nvGrpSpPr>
        <p:grpSpPr bwMode="auto">
          <a:xfrm>
            <a:off x="7924800" y="0"/>
            <a:ext cx="1219200" cy="1047750"/>
            <a:chOff x="7086600" y="1009018"/>
            <a:chExt cx="1219200" cy="1048382"/>
          </a:xfrm>
        </p:grpSpPr>
        <p:pic>
          <p:nvPicPr>
            <p:cNvPr id="81926"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81927"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latin typeface="Arial"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304800"/>
            <a:ext cx="8686800" cy="1905000"/>
          </a:xfrm>
          <a:prstGeom prst="rect">
            <a:avLst/>
          </a:prstGeom>
        </p:spPr>
        <p:txBody>
          <a:bodyPr/>
          <a:lstStyle/>
          <a:p>
            <a:pPr algn="ctr">
              <a:defRPr/>
            </a:pPr>
            <a:r>
              <a:rPr lang="en-US" sz="4000">
                <a:solidFill>
                  <a:srgbClr val="004F8A"/>
                </a:solidFill>
                <a:effectLst>
                  <a:outerShdw blurRad="38100" dist="38100" dir="2700000" algn="tl">
                    <a:srgbClr val="C0C0C0"/>
                  </a:outerShdw>
                </a:effectLst>
              </a:rPr>
              <a:t>Learning Goals for </a:t>
            </a:r>
          </a:p>
          <a:p>
            <a:pPr algn="ctr">
              <a:defRPr/>
            </a:pPr>
            <a:r>
              <a:rPr lang="en-US" sz="4000">
                <a:solidFill>
                  <a:srgbClr val="004F8A"/>
                </a:solidFill>
                <a:effectLst>
                  <a:outerShdw blurRad="38100" dist="38100" dir="2700000" algn="tl">
                    <a:srgbClr val="C0C0C0"/>
                  </a:outerShdw>
                </a:effectLst>
              </a:rPr>
              <a:t>“Deeper Investigations” Professional Development</a:t>
            </a:r>
          </a:p>
        </p:txBody>
      </p:sp>
      <p:sp>
        <p:nvSpPr>
          <p:cNvPr id="22530" name="Content Placeholder 2"/>
          <p:cNvSpPr txBox="1">
            <a:spLocks/>
          </p:cNvSpPr>
          <p:nvPr/>
        </p:nvSpPr>
        <p:spPr bwMode="auto">
          <a:xfrm>
            <a:off x="457200" y="2819400"/>
            <a:ext cx="8153400" cy="3246438"/>
          </a:xfrm>
          <a:prstGeom prst="rect">
            <a:avLst/>
          </a:prstGeom>
          <a:noFill/>
          <a:ln w="9525">
            <a:noFill/>
            <a:miter lim="800000"/>
            <a:headEnd/>
            <a:tailEnd/>
          </a:ln>
        </p:spPr>
        <p:txBody>
          <a:bodyPr/>
          <a:lstStyle/>
          <a:p>
            <a:pPr>
              <a:spcBef>
                <a:spcPct val="20000"/>
              </a:spcBef>
              <a:buClr>
                <a:srgbClr val="004F8A"/>
              </a:buClr>
              <a:buSzPct val="95000"/>
            </a:pPr>
            <a:endParaRPr lang="en-US" sz="3600" dirty="0"/>
          </a:p>
        </p:txBody>
      </p:sp>
      <p:grpSp>
        <p:nvGrpSpPr>
          <p:cNvPr id="22531" name="Group 5"/>
          <p:cNvGrpSpPr>
            <a:grpSpLocks/>
          </p:cNvGrpSpPr>
          <p:nvPr/>
        </p:nvGrpSpPr>
        <p:grpSpPr bwMode="auto">
          <a:xfrm>
            <a:off x="7924800" y="0"/>
            <a:ext cx="1219200" cy="1047750"/>
            <a:chOff x="7086600" y="1009018"/>
            <a:chExt cx="1219200" cy="1048382"/>
          </a:xfrm>
        </p:grpSpPr>
        <p:pic>
          <p:nvPicPr>
            <p:cNvPr id="22533"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22534"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8" name="Rectangle 7"/>
          <p:cNvSpPr/>
          <p:nvPr/>
        </p:nvSpPr>
        <p:spPr>
          <a:xfrm>
            <a:off x="533400" y="2286000"/>
            <a:ext cx="8077200" cy="3736407"/>
          </a:xfrm>
          <a:prstGeom prst="rect">
            <a:avLst/>
          </a:prstGeom>
        </p:spPr>
        <p:txBody>
          <a:bodyPr wrap="square">
            <a:spAutoFit/>
          </a:bodyPr>
          <a:lstStyle/>
          <a:p>
            <a:pPr>
              <a:spcBef>
                <a:spcPct val="20000"/>
              </a:spcBef>
              <a:buClr>
                <a:srgbClr val="004F8A"/>
              </a:buClr>
              <a:buSzPct val="95000"/>
              <a:buFont typeface="Arial" pitchFamily="34" charset="0"/>
              <a:buChar char="•"/>
            </a:pPr>
            <a:r>
              <a:rPr lang="en-US" sz="3200" dirty="0" smtClean="0"/>
              <a:t>Understand that the structures of the Iowa Core Mathematics are meant to support focus and coherence</a:t>
            </a:r>
          </a:p>
          <a:p>
            <a:pPr>
              <a:spcBef>
                <a:spcPct val="20000"/>
              </a:spcBef>
              <a:buClr>
                <a:srgbClr val="004F8A"/>
              </a:buClr>
              <a:buSzPct val="95000"/>
              <a:buFont typeface="Arial" pitchFamily="34" charset="0"/>
              <a:buChar char="•"/>
            </a:pPr>
            <a:r>
              <a:rPr lang="en-US" sz="3200" dirty="0" smtClean="0"/>
              <a:t>Understand that fluency, deep understanding, application and dual intensity support rigor</a:t>
            </a:r>
          </a:p>
          <a:p>
            <a:pPr>
              <a:spcBef>
                <a:spcPct val="20000"/>
              </a:spcBef>
              <a:buClr>
                <a:srgbClr val="004F8A"/>
              </a:buClr>
              <a:buSzPct val="95000"/>
              <a:buFont typeface="Arial" pitchFamily="34" charset="0"/>
              <a:buChar char="•"/>
            </a:pPr>
            <a:r>
              <a:rPr lang="en-US" sz="3200" dirty="0" smtClean="0"/>
              <a:t>Understand how to investigate the Iowa Core Mathematics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57200"/>
            <a:ext cx="8153400" cy="1143000"/>
          </a:xfrm>
          <a:prstGeom prst="rect">
            <a:avLst/>
          </a:prstGeom>
        </p:spPr>
        <p:txBody>
          <a:bodyPr/>
          <a:lstStyle/>
          <a:p>
            <a:pPr algn="ctr">
              <a:defRPr/>
            </a:pPr>
            <a:r>
              <a:rPr lang="en-US" sz="5400">
                <a:solidFill>
                  <a:srgbClr val="004F8A"/>
                </a:solidFill>
                <a:effectLst>
                  <a:outerShdw blurRad="38100" dist="38100" dir="2700000" algn="tl">
                    <a:srgbClr val="C0C0C0"/>
                  </a:outerShdw>
                </a:effectLst>
              </a:rPr>
              <a:t>Success Criteria</a:t>
            </a:r>
          </a:p>
        </p:txBody>
      </p:sp>
      <p:sp>
        <p:nvSpPr>
          <p:cNvPr id="24578" name="Content Placeholder 2"/>
          <p:cNvSpPr txBox="1">
            <a:spLocks/>
          </p:cNvSpPr>
          <p:nvPr/>
        </p:nvSpPr>
        <p:spPr bwMode="auto">
          <a:xfrm>
            <a:off x="320675" y="1700213"/>
            <a:ext cx="8518525" cy="4852987"/>
          </a:xfrm>
          <a:prstGeom prst="rect">
            <a:avLst/>
          </a:prstGeom>
          <a:noFill/>
          <a:ln w="9525">
            <a:noFill/>
            <a:miter lim="800000"/>
            <a:headEnd/>
            <a:tailEnd/>
          </a:ln>
        </p:spPr>
        <p:txBody>
          <a:bodyPr/>
          <a:lstStyle/>
          <a:p>
            <a:pPr marL="514350" indent="-514350" fontAlgn="auto">
              <a:spcBef>
                <a:spcPct val="20000"/>
              </a:spcBef>
              <a:spcAft>
                <a:spcPts val="0"/>
              </a:spcAft>
              <a:buClr>
                <a:srgbClr val="004F8A"/>
              </a:buClr>
              <a:buSzPct val="95000"/>
              <a:buFont typeface="+mj-lt"/>
              <a:buAutoNum type="arabicPeriod"/>
              <a:defRPr/>
            </a:pPr>
            <a:r>
              <a:rPr lang="en-US" sz="3200" dirty="0" smtClean="0"/>
              <a:t>I can describe all 8 of the standards for mathematical practice.</a:t>
            </a:r>
          </a:p>
          <a:p>
            <a:pPr marL="514350" indent="-514350" fontAlgn="auto">
              <a:spcBef>
                <a:spcPct val="20000"/>
              </a:spcBef>
              <a:spcAft>
                <a:spcPts val="0"/>
              </a:spcAft>
              <a:buClr>
                <a:srgbClr val="004F8A"/>
              </a:buClr>
              <a:buSzPct val="95000"/>
              <a:buFont typeface="+mj-lt"/>
              <a:buAutoNum type="arabicPeriod"/>
              <a:defRPr/>
            </a:pPr>
            <a:r>
              <a:rPr lang="en-US" sz="3200" dirty="0" smtClean="0"/>
              <a:t>I can explain the big ideas of content within the domains or conceptual categories.</a:t>
            </a:r>
            <a:endParaRPr lang="en-US" sz="3200" strike="sngStrike" dirty="0" smtClean="0"/>
          </a:p>
          <a:p>
            <a:pPr marL="514350" indent="-514350" fontAlgn="auto">
              <a:spcBef>
                <a:spcPct val="20000"/>
              </a:spcBef>
              <a:spcAft>
                <a:spcPts val="0"/>
              </a:spcAft>
              <a:buClr>
                <a:srgbClr val="004F8A"/>
              </a:buClr>
              <a:buSzPct val="95000"/>
              <a:buFont typeface="+mj-lt"/>
              <a:buAutoNum type="arabicPeriod"/>
              <a:defRPr/>
            </a:pPr>
            <a:r>
              <a:rPr lang="en-US" sz="3200" dirty="0" smtClean="0"/>
              <a:t>I can describe how Iowa Core Mathematics provides a structure to change teaching and learning.</a:t>
            </a:r>
          </a:p>
        </p:txBody>
      </p:sp>
      <p:grpSp>
        <p:nvGrpSpPr>
          <p:cNvPr id="24579" name="Group 5"/>
          <p:cNvGrpSpPr>
            <a:grpSpLocks/>
          </p:cNvGrpSpPr>
          <p:nvPr/>
        </p:nvGrpSpPr>
        <p:grpSpPr bwMode="auto">
          <a:xfrm>
            <a:off x="7924800" y="0"/>
            <a:ext cx="1219200" cy="1047750"/>
            <a:chOff x="7086600" y="1009018"/>
            <a:chExt cx="1219200" cy="1048382"/>
          </a:xfrm>
        </p:grpSpPr>
        <p:pic>
          <p:nvPicPr>
            <p:cNvPr id="24581" name="Picture 14" descr="ICCSystemGraphicWhole 2008 08 05"/>
            <p:cNvPicPr>
              <a:picLocks noChangeAspect="1" noChangeArrowheads="1"/>
            </p:cNvPicPr>
            <p:nvPr/>
          </p:nvPicPr>
          <p:blipFill>
            <a:blip r:embed="rId3" cstate="print"/>
            <a:srcRect/>
            <a:stretch>
              <a:fillRect/>
            </a:stretch>
          </p:blipFill>
          <p:spPr bwMode="auto">
            <a:xfrm>
              <a:off x="7086600" y="1009018"/>
              <a:ext cx="1219200" cy="1048382"/>
            </a:xfrm>
            <a:prstGeom prst="rect">
              <a:avLst/>
            </a:prstGeom>
            <a:noFill/>
            <a:ln w="9525">
              <a:noFill/>
              <a:miter lim="800000"/>
              <a:headEnd/>
              <a:tailEnd/>
            </a:ln>
          </p:spPr>
        </p:pic>
        <p:sp>
          <p:nvSpPr>
            <p:cNvPr id="24582"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2A6CC779-898F-4518-A5AD-8DEA56C3BB43}" type="slidenum">
              <a:rPr lang="en-US" smtClean="0"/>
              <a:pPr>
                <a:defRPr/>
              </a:pPr>
              <a:t>7</a:t>
            </a:fld>
            <a:endParaRPr lang="en-US" dirty="0"/>
          </a:p>
        </p:txBody>
      </p:sp>
      <p:grpSp>
        <p:nvGrpSpPr>
          <p:cNvPr id="6" name="Group 5"/>
          <p:cNvGrpSpPr>
            <a:grpSpLocks/>
          </p:cNvGrpSpPr>
          <p:nvPr/>
        </p:nvGrpSpPr>
        <p:grpSpPr bwMode="auto">
          <a:xfrm>
            <a:off x="7924800" y="0"/>
            <a:ext cx="1219200" cy="1047750"/>
            <a:chOff x="7086600" y="1009018"/>
            <a:chExt cx="1219200" cy="1048382"/>
          </a:xfrm>
        </p:grpSpPr>
        <p:pic>
          <p:nvPicPr>
            <p:cNvPr id="7" name="Picture 14" descr="ICCSystemGraphicWhole 2008 08 05"/>
            <p:cNvPicPr>
              <a:picLocks noChangeAspect="1" noChangeArrowheads="1"/>
            </p:cNvPicPr>
            <p:nvPr/>
          </p:nvPicPr>
          <p:blipFill>
            <a:blip r:embed="rId2" cstate="print"/>
            <a:srcRect/>
            <a:stretch>
              <a:fillRect/>
            </a:stretch>
          </p:blipFill>
          <p:spPr bwMode="auto">
            <a:xfrm>
              <a:off x="7086600" y="1009018"/>
              <a:ext cx="1219200" cy="1048382"/>
            </a:xfrm>
            <a:prstGeom prst="rect">
              <a:avLst/>
            </a:prstGeom>
            <a:noFill/>
            <a:ln w="9525">
              <a:noFill/>
              <a:miter lim="800000"/>
              <a:headEnd/>
              <a:tailEnd/>
            </a:ln>
          </p:spPr>
        </p:pic>
        <p:sp>
          <p:nvSpPr>
            <p:cNvPr id="8" name="TextBox 15"/>
            <p:cNvSpPr txBox="1">
              <a:spLocks noChangeArrowheads="1"/>
            </p:cNvSpPr>
            <p:nvPr/>
          </p:nvSpPr>
          <p:spPr bwMode="auto">
            <a:xfrm>
              <a:off x="7467600" y="1504617"/>
              <a:ext cx="533400" cy="336753"/>
            </a:xfrm>
            <a:prstGeom prst="rect">
              <a:avLst/>
            </a:prstGeom>
            <a:noFill/>
            <a:ln w="9525">
              <a:noFill/>
              <a:miter lim="800000"/>
              <a:headEnd/>
              <a:tailEnd/>
            </a:ln>
          </p:spPr>
          <p:txBody>
            <a:bodyPr>
              <a:spAutoFit/>
            </a:bodyPr>
            <a:lstStyle/>
            <a:p>
              <a:pPr algn="ctr" eaLnBrk="0" hangingPunct="0"/>
              <a:endParaRPr lang="en-US" sz="1600"/>
            </a:p>
          </p:txBody>
        </p:sp>
      </p:grpSp>
      <p:sp>
        <p:nvSpPr>
          <p:cNvPr id="10" name="Slide Number Placeholder 1"/>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A9485AAB-DDEE-4376-A1EB-344D1AE05B46}" type="slidenum">
              <a:rPr kumimoji="0" lang="en-US" sz="1200" b="0" i="0" u="none" strike="noStrike" kern="1200" cap="none" spc="0" normalizeH="0" baseline="0" noProof="0" smtClean="0">
                <a:ln>
                  <a:noFill/>
                </a:ln>
                <a:solidFill>
                  <a:schemeClr val="tx2">
                    <a:shade val="90000"/>
                  </a:schemeClr>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2">
                  <a:shade val="90000"/>
                </a:schemeClr>
              </a:solidFill>
              <a:effectLst/>
              <a:uLnTx/>
              <a:uFillTx/>
              <a:latin typeface="Calibri" pitchFamily="34" charset="0"/>
              <a:ea typeface="ＭＳ Ｐゴシック" pitchFamily="34" charset="-128"/>
              <a:cs typeface="+mn-cs"/>
            </a:endParaRPr>
          </a:p>
        </p:txBody>
      </p:sp>
      <p:sp>
        <p:nvSpPr>
          <p:cNvPr id="11" name="Slide Number Placeholder 4"/>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8A7FFDC8-3EBD-4F3C-98E0-B4A7D0B39E38}"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7</a:t>
            </a:fld>
            <a:endParaRPr lang="en-US" sz="1200" dirty="0">
              <a:solidFill>
                <a:schemeClr val="tx2">
                  <a:shade val="90000"/>
                </a:schemeClr>
              </a:solidFill>
              <a:latin typeface="+mn-lt"/>
              <a:ea typeface="ＭＳ Ｐゴシック" pitchFamily="34" charset="-128"/>
            </a:endParaRPr>
          </a:p>
        </p:txBody>
      </p:sp>
      <p:sp>
        <p:nvSpPr>
          <p:cNvPr id="12" name="Slide Number Placeholder 2"/>
          <p:cNvSpPr txBox="1">
            <a:spLocks/>
          </p:cNvSpPr>
          <p:nvPr/>
        </p:nvSpPr>
        <p:spPr>
          <a:xfrm>
            <a:off x="7924800" y="6356350"/>
            <a:ext cx="762000" cy="365125"/>
          </a:xfrm>
          <a:prstGeom prst="rect">
            <a:avLst/>
          </a:prstGeom>
        </p:spPr>
        <p:txBody>
          <a:bodyPr lIns="0" tIns="0" rIns="0" bIns="0" anchor="b"/>
          <a:lstStyle/>
          <a:p>
            <a:pPr algn="r" fontAlgn="auto">
              <a:spcBef>
                <a:spcPts val="0"/>
              </a:spcBef>
              <a:spcAft>
                <a:spcPts val="0"/>
              </a:spcAft>
              <a:defRPr/>
            </a:pPr>
            <a:fld id="{6F1590B9-08F7-4A2E-B35A-B71A481E5004}" type="slidenum">
              <a:rPr lang="en-US" sz="1200">
                <a:solidFill>
                  <a:schemeClr val="tx2">
                    <a:shade val="90000"/>
                  </a:schemeClr>
                </a:solidFill>
                <a:latin typeface="+mn-lt"/>
                <a:ea typeface="ＭＳ Ｐゴシック" pitchFamily="34" charset="-128"/>
              </a:rPr>
              <a:pPr algn="r" fontAlgn="auto">
                <a:spcBef>
                  <a:spcPts val="0"/>
                </a:spcBef>
                <a:spcAft>
                  <a:spcPts val="0"/>
                </a:spcAft>
                <a:defRPr/>
              </a:pPr>
              <a:t>7</a:t>
            </a:fld>
            <a:endParaRPr lang="en-US" sz="1200" dirty="0">
              <a:solidFill>
                <a:schemeClr val="tx2">
                  <a:shade val="90000"/>
                </a:schemeClr>
              </a:solidFill>
              <a:latin typeface="+mn-lt"/>
              <a:ea typeface="ＭＳ Ｐゴシック" pitchFamily="34" charset="-128"/>
            </a:endParaRPr>
          </a:p>
        </p:txBody>
      </p:sp>
      <p:graphicFrame>
        <p:nvGraphicFramePr>
          <p:cNvPr id="13" name="Content Placeholder 3"/>
          <p:cNvGraphicFramePr>
            <a:graphicFrameLocks/>
          </p:cNvGraphicFramePr>
          <p:nvPr/>
        </p:nvGraphicFramePr>
        <p:xfrm>
          <a:off x="0" y="685800"/>
          <a:ext cx="9448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2"/>
          <p:cNvSpPr txBox="1">
            <a:spLocks/>
          </p:cNvSpPr>
          <p:nvPr/>
        </p:nvSpPr>
        <p:spPr>
          <a:xfrm>
            <a:off x="228600" y="228600"/>
            <a:ext cx="7772400" cy="685800"/>
          </a:xfrm>
          <a:prstGeom prst="rect">
            <a:avLst/>
          </a:prstGeom>
        </p:spPr>
        <p:txBody>
          <a:bodyPr>
            <a:normAutofit fontScale="77500" lnSpcReduction="20000"/>
          </a:bodyPr>
          <a:lstStyle/>
          <a:p>
            <a:pPr algn="ctr" fontAlgn="auto">
              <a:lnSpc>
                <a:spcPct val="80000"/>
              </a:lnSpc>
              <a:spcBef>
                <a:spcPts val="0"/>
              </a:spcBef>
              <a:spcAft>
                <a:spcPts val="0"/>
              </a:spcAft>
              <a:defRPr/>
            </a:pPr>
            <a:r>
              <a:rPr lang="en-US" sz="4100" dirty="0">
                <a:solidFill>
                  <a:srgbClr val="993300"/>
                </a:solidFill>
                <a:latin typeface="+mn-lt"/>
              </a:rPr>
              <a:t> </a:t>
            </a:r>
            <a:r>
              <a:rPr lang="en-US" sz="4100" dirty="0" smtClean="0">
                <a:solidFill>
                  <a:srgbClr val="993300"/>
                </a:solidFill>
                <a:effectLst>
                  <a:outerShdw blurRad="38100" dist="38100" dir="2700000" algn="tl">
                    <a:srgbClr val="C0C0C0"/>
                  </a:outerShdw>
                </a:effectLst>
                <a:latin typeface="+mn-lt"/>
              </a:rPr>
              <a:t>K-8 Domains/HS Conceptual Categories</a:t>
            </a:r>
            <a:endParaRPr lang="en-US" sz="4100" dirty="0">
              <a:solidFill>
                <a:srgbClr val="993300"/>
              </a:solidFill>
              <a:effectLst>
                <a:outerShdw blurRad="38100" dist="38100" dir="2700000" algn="tl">
                  <a:srgbClr val="C0C0C0"/>
                </a:outerShdw>
              </a:effectLst>
              <a:latin typeface="+mn-lt"/>
            </a:endParaRPr>
          </a:p>
        </p:txBody>
      </p:sp>
      <p:sp>
        <p:nvSpPr>
          <p:cNvPr id="15" name="Rectangle 14"/>
          <p:cNvSpPr/>
          <p:nvPr/>
        </p:nvSpPr>
        <p:spPr>
          <a:xfrm>
            <a:off x="-152400" y="1905000"/>
            <a:ext cx="990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r>
              <a:rPr lang="en-US" sz="1200" dirty="0">
                <a:solidFill>
                  <a:schemeClr val="tx1"/>
                </a:solidFill>
              </a:rPr>
              <a:t>Counting &amp; Cardinality</a:t>
            </a:r>
          </a:p>
        </p:txBody>
      </p:sp>
      <p:sp>
        <p:nvSpPr>
          <p:cNvPr id="16" name="Rectangle 15"/>
          <p:cNvSpPr/>
          <p:nvPr/>
        </p:nvSpPr>
        <p:spPr>
          <a:xfrm>
            <a:off x="0" y="3429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Operations &amp; Algebraic Thinking</a:t>
            </a:r>
          </a:p>
        </p:txBody>
      </p:sp>
      <p:sp>
        <p:nvSpPr>
          <p:cNvPr id="17" name="Rectangle 16"/>
          <p:cNvSpPr/>
          <p:nvPr/>
        </p:nvSpPr>
        <p:spPr>
          <a:xfrm>
            <a:off x="0" y="27432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&amp; Operations in Base 10</a:t>
            </a:r>
          </a:p>
        </p:txBody>
      </p:sp>
      <p:sp>
        <p:nvSpPr>
          <p:cNvPr id="18" name="Rectangle 17"/>
          <p:cNvSpPr/>
          <p:nvPr/>
        </p:nvSpPr>
        <p:spPr>
          <a:xfrm>
            <a:off x="0" y="53340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Measurement &amp; Data</a:t>
            </a:r>
          </a:p>
        </p:txBody>
      </p:sp>
      <p:sp>
        <p:nvSpPr>
          <p:cNvPr id="19" name="Rectangle 18"/>
          <p:cNvSpPr/>
          <p:nvPr/>
        </p:nvSpPr>
        <p:spPr>
          <a:xfrm>
            <a:off x="2133600" y="4191000"/>
            <a:ext cx="2133600" cy="685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Number Operations – Fractions</a:t>
            </a:r>
          </a:p>
        </p:txBody>
      </p:sp>
      <p:sp>
        <p:nvSpPr>
          <p:cNvPr id="20" name="Rectangle 19"/>
          <p:cNvSpPr/>
          <p:nvPr/>
        </p:nvSpPr>
        <p:spPr>
          <a:xfrm>
            <a:off x="0" y="5943600"/>
            <a:ext cx="91440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Geometry </a:t>
            </a:r>
          </a:p>
        </p:txBody>
      </p:sp>
      <p:sp>
        <p:nvSpPr>
          <p:cNvPr id="21" name="Rectangle 20"/>
          <p:cNvSpPr/>
          <p:nvPr/>
        </p:nvSpPr>
        <p:spPr>
          <a:xfrm>
            <a:off x="4419600" y="2743200"/>
            <a:ext cx="21336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The Number System</a:t>
            </a:r>
          </a:p>
        </p:txBody>
      </p:sp>
      <p:sp>
        <p:nvSpPr>
          <p:cNvPr id="22" name="Rectangle 21"/>
          <p:cNvSpPr/>
          <p:nvPr/>
        </p:nvSpPr>
        <p:spPr>
          <a:xfrm>
            <a:off x="4419600" y="3429000"/>
            <a:ext cx="22098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Expressions &amp; Equations</a:t>
            </a:r>
          </a:p>
        </p:txBody>
      </p:sp>
      <p:sp>
        <p:nvSpPr>
          <p:cNvPr id="23" name="Rectangle 22"/>
          <p:cNvSpPr/>
          <p:nvPr/>
        </p:nvSpPr>
        <p:spPr>
          <a:xfrm>
            <a:off x="4343400" y="4191000"/>
            <a:ext cx="14478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auto" hangingPunct="0">
              <a:spcBef>
                <a:spcPts val="0"/>
              </a:spcBef>
              <a:spcAft>
                <a:spcPts val="0"/>
              </a:spcAft>
              <a:defRPr/>
            </a:pPr>
            <a:r>
              <a:rPr lang="en-US" sz="1600" dirty="0">
                <a:solidFill>
                  <a:schemeClr val="tx1"/>
                </a:solidFill>
              </a:rPr>
              <a:t>Ratios &amp; Proportional Relationships</a:t>
            </a:r>
          </a:p>
        </p:txBody>
      </p:sp>
      <p:sp>
        <p:nvSpPr>
          <p:cNvPr id="24" name="Rectangle 23"/>
          <p:cNvSpPr/>
          <p:nvPr/>
        </p:nvSpPr>
        <p:spPr>
          <a:xfrm>
            <a:off x="4419600" y="5334000"/>
            <a:ext cx="4724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Statistics &amp; Probability</a:t>
            </a:r>
          </a:p>
        </p:txBody>
      </p:sp>
      <p:sp>
        <p:nvSpPr>
          <p:cNvPr id="25" name="Rectangle 24"/>
          <p:cNvSpPr/>
          <p:nvPr/>
        </p:nvSpPr>
        <p:spPr>
          <a:xfrm>
            <a:off x="5867400" y="4191000"/>
            <a:ext cx="3276600"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a:solidFill>
                  <a:schemeClr val="tx1"/>
                </a:solidFill>
              </a:rPr>
              <a:t>Functions </a:t>
            </a:r>
          </a:p>
        </p:txBody>
      </p:sp>
      <p:sp>
        <p:nvSpPr>
          <p:cNvPr id="26" name="TextBox 19"/>
          <p:cNvSpPr txBox="1">
            <a:spLocks noChangeArrowheads="1"/>
          </p:cNvSpPr>
          <p:nvPr/>
        </p:nvSpPr>
        <p:spPr bwMode="auto">
          <a:xfrm>
            <a:off x="0" y="6492875"/>
            <a:ext cx="9094788" cy="365125"/>
          </a:xfrm>
          <a:prstGeom prst="rect">
            <a:avLst/>
          </a:prstGeom>
          <a:noFill/>
          <a:ln w="9525">
            <a:noFill/>
            <a:miter lim="800000"/>
            <a:headEnd/>
            <a:tailEnd/>
          </a:ln>
        </p:spPr>
        <p:txBody>
          <a:bodyPr>
            <a:spAutoFit/>
          </a:bodyPr>
          <a:lstStyle/>
          <a:p>
            <a:pPr algn="ctr"/>
            <a:r>
              <a:rPr lang="en-US" sz="900">
                <a:latin typeface="Constantia" pitchFamily="18" charset="0"/>
              </a:rPr>
              <a:t>©2011 Cooperative Educational Service Agency (CESA) 7 School Improvement Services</a:t>
            </a:r>
            <a:br>
              <a:rPr lang="en-US" sz="900">
                <a:latin typeface="Constantia" pitchFamily="18" charset="0"/>
              </a:rPr>
            </a:br>
            <a:r>
              <a:rPr lang="en-US" sz="900">
                <a:latin typeface="Constantia" pitchFamily="18" charset="0"/>
              </a:rPr>
              <a:t>Permission is granted to the Iowa State Department of Education for dissemination and use in any whole or part in any form within the state of Iowa region.</a:t>
            </a:r>
          </a:p>
        </p:txBody>
      </p:sp>
      <p:sp>
        <p:nvSpPr>
          <p:cNvPr id="27" name="Rectangle 26"/>
          <p:cNvSpPr/>
          <p:nvPr/>
        </p:nvSpPr>
        <p:spPr>
          <a:xfrm>
            <a:off x="6705600" y="3429000"/>
            <a:ext cx="2438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Algebra</a:t>
            </a:r>
            <a:endParaRPr lang="en-US" sz="1600" dirty="0">
              <a:solidFill>
                <a:schemeClr val="tx1"/>
              </a:solidFill>
            </a:endParaRPr>
          </a:p>
        </p:txBody>
      </p:sp>
      <p:sp>
        <p:nvSpPr>
          <p:cNvPr id="28" name="Rectangle 27"/>
          <p:cNvSpPr/>
          <p:nvPr/>
        </p:nvSpPr>
        <p:spPr>
          <a:xfrm>
            <a:off x="6705600" y="2667000"/>
            <a:ext cx="2438400" cy="533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Number &amp; </a:t>
            </a:r>
          </a:p>
          <a:p>
            <a:pPr algn="ctr" eaLnBrk="0" fontAlgn="auto" hangingPunct="0">
              <a:spcBef>
                <a:spcPts val="0"/>
              </a:spcBef>
              <a:spcAft>
                <a:spcPts val="0"/>
              </a:spcAft>
              <a:defRPr/>
            </a:pPr>
            <a:r>
              <a:rPr lang="en-US" sz="1600" dirty="0" smtClean="0">
                <a:solidFill>
                  <a:schemeClr val="tx1"/>
                </a:solidFill>
              </a:rPr>
              <a:t>Quantity</a:t>
            </a:r>
            <a:endParaRPr lang="en-US" sz="1600" dirty="0">
              <a:solidFill>
                <a:schemeClr val="tx1"/>
              </a:solidFill>
            </a:endParaRPr>
          </a:p>
        </p:txBody>
      </p:sp>
      <p:sp>
        <p:nvSpPr>
          <p:cNvPr id="29" name="Rectangle 28"/>
          <p:cNvSpPr/>
          <p:nvPr/>
        </p:nvSpPr>
        <p:spPr>
          <a:xfrm rot="5400000">
            <a:off x="6591300" y="4229100"/>
            <a:ext cx="4343400" cy="457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600" dirty="0" smtClean="0">
                <a:solidFill>
                  <a:schemeClr val="tx1"/>
                </a:solidFill>
              </a:rPr>
              <a:t>Modeling</a:t>
            </a:r>
            <a:endParaRPr lang="en-US" sz="1600" dirty="0">
              <a:solidFill>
                <a:schemeClr val="tx1"/>
              </a:solidFill>
            </a:endParaRPr>
          </a:p>
        </p:txBody>
      </p:sp>
      <p:grpSp>
        <p:nvGrpSpPr>
          <p:cNvPr id="30" name="Group 5"/>
          <p:cNvGrpSpPr>
            <a:grpSpLocks/>
          </p:cNvGrpSpPr>
          <p:nvPr/>
        </p:nvGrpSpPr>
        <p:grpSpPr bwMode="auto">
          <a:xfrm>
            <a:off x="8077200" y="0"/>
            <a:ext cx="1066800" cy="971550"/>
            <a:chOff x="7086600" y="1009018"/>
            <a:chExt cx="1219200" cy="1048382"/>
          </a:xfrm>
        </p:grpSpPr>
        <p:pic>
          <p:nvPicPr>
            <p:cNvPr id="31" name="Picture 14" descr="ICCSystemGraphicWhole 2008 08 05"/>
            <p:cNvPicPr>
              <a:picLocks noChangeAspect="1" noChangeArrowheads="1"/>
            </p:cNvPicPr>
            <p:nvPr/>
          </p:nvPicPr>
          <p:blipFill>
            <a:blip r:embed="rId8" cstate="print"/>
            <a:srcRect/>
            <a:stretch>
              <a:fillRect/>
            </a:stretch>
          </p:blipFill>
          <p:spPr bwMode="auto">
            <a:xfrm>
              <a:off x="7086600" y="1009018"/>
              <a:ext cx="1219200" cy="1048382"/>
            </a:xfrm>
            <a:prstGeom prst="rect">
              <a:avLst/>
            </a:prstGeom>
            <a:noFill/>
            <a:ln w="9525">
              <a:noFill/>
              <a:miter lim="800000"/>
              <a:headEnd/>
              <a:tailEnd/>
            </a:ln>
          </p:spPr>
        </p:pic>
        <p:sp>
          <p:nvSpPr>
            <p:cNvPr id="32" name="TextBox 15"/>
            <p:cNvSpPr txBox="1">
              <a:spLocks noChangeArrowheads="1"/>
            </p:cNvSpPr>
            <p:nvPr/>
          </p:nvSpPr>
          <p:spPr bwMode="auto">
            <a:xfrm>
              <a:off x="7467600" y="1504087"/>
              <a:ext cx="533400" cy="428261"/>
            </a:xfrm>
            <a:prstGeom prst="rect">
              <a:avLst/>
            </a:prstGeom>
            <a:noFill/>
            <a:ln w="9525">
              <a:noFill/>
              <a:miter lim="800000"/>
              <a:headEnd/>
              <a:tailEnd/>
            </a:ln>
          </p:spPr>
          <p:txBody>
            <a:bodyPr>
              <a:spAutoFit/>
            </a:bodyPr>
            <a:lstStyle/>
            <a:p>
              <a:pPr algn="ctr" eaLnBrk="0" hangingPunct="0"/>
              <a:endParaRPr lang="en-US" sz="2000">
                <a:latin typeface="Britannic Bold" pitchFamily="34" charset="0"/>
              </a:endParaRPr>
            </a:p>
          </p:txBody>
        </p:sp>
      </p:grpSp>
      <p:sp>
        <p:nvSpPr>
          <p:cNvPr id="33" name="Rectangle 32"/>
          <p:cNvSpPr/>
          <p:nvPr/>
        </p:nvSpPr>
        <p:spPr>
          <a:xfrm>
            <a:off x="0" y="1752600"/>
            <a:ext cx="9144000" cy="4876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auto" hangingPunct="0">
              <a:spcBef>
                <a:spcPts val="0"/>
              </a:spcBef>
              <a:spcAft>
                <a:spcPts val="0"/>
              </a:spcAft>
              <a:defRPr/>
            </a:pPr>
            <a:endParaRPr lang="en-US" sz="1200" dirty="0">
              <a:solidFill>
                <a:schemeClr val="tx1"/>
              </a:solidFill>
            </a:endParaRPr>
          </a:p>
        </p:txBody>
      </p:sp>
      <p:sp>
        <p:nvSpPr>
          <p:cNvPr id="34" name="TextBox 33"/>
          <p:cNvSpPr txBox="1"/>
          <p:nvPr/>
        </p:nvSpPr>
        <p:spPr>
          <a:xfrm>
            <a:off x="3657600" y="1905000"/>
            <a:ext cx="4800600" cy="461665"/>
          </a:xfrm>
          <a:prstGeom prst="rect">
            <a:avLst/>
          </a:prstGeom>
          <a:noFill/>
        </p:spPr>
        <p:txBody>
          <a:bodyPr wrap="square" rtlCol="0">
            <a:spAutoFit/>
          </a:bodyPr>
          <a:lstStyle/>
          <a:p>
            <a:r>
              <a:rPr lang="en-US" b="1" dirty="0" smtClean="0">
                <a:solidFill>
                  <a:srgbClr val="FFFF00"/>
                </a:solidFill>
              </a:rPr>
              <a:t>Standards for Mathematical Practice</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0" presetClass="path" presetSubtype="0" accel="50000" decel="50000" fill="hold" nodeType="withEffect">
                                  <p:stCondLst>
                                    <p:cond delay="0"/>
                                  </p:stCondLst>
                                  <p:iterate type="lt">
                                    <p:tmPct val="0"/>
                                  </p:iterate>
                                  <p:childTnLst>
                                    <p:animMotion origin="layout" path="M -0.84045 0.65148 C -0.77951 0.57378 -0.71858 0.49653 -0.65851 0.46184 C -0.59861 0.42715 -0.52639 0.47202 -0.48055 0.44311 C -0.43472 0.41397 -0.42743 0.31869 -0.38351 0.28701 C -0.33993 0.25532 -0.25868 0.28631 -0.21771 0.25324 C -0.17656 0.21994 -0.17535 0.12859 -0.13663 0.08812 C -0.09774 0.04764 -0.01042 0.02382 0.01493 0.0111 " pathEditMode="relative" rAng="0" ptsTypes="aaaaaaA">
                                      <p:cBhvr>
                                        <p:cTn id="8" dur="5000" fill="hold"/>
                                        <p:tgtEl>
                                          <p:spTgt spid="34">
                                            <p:txEl>
                                              <p:pRg st="0" end="0"/>
                                            </p:txEl>
                                          </p:spTgt>
                                        </p:tgtEl>
                                        <p:attrNameLst>
                                          <p:attrName>ppt_x</p:attrName>
                                          <p:attrName>ppt_y</p:attrName>
                                        </p:attrNameLst>
                                      </p:cBhvr>
                                      <p:rCtr x="428" y="-3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a:xfrm>
            <a:off x="457200" y="304800"/>
            <a:ext cx="8229600" cy="1143000"/>
          </a:xfrm>
        </p:spPr>
        <p:txBody>
          <a:bodyPr/>
          <a:lstStyle/>
          <a:p>
            <a:pPr algn="ctr">
              <a:defRPr/>
            </a:pPr>
            <a:r>
              <a:rPr lang="en-US" smtClean="0">
                <a:effectLst>
                  <a:outerShdw blurRad="38100" dist="38100" dir="2700000" algn="tl">
                    <a:srgbClr val="C0C0C0"/>
                  </a:outerShdw>
                </a:effectLst>
              </a:rPr>
              <a:t>Statistics and Probability</a:t>
            </a:r>
          </a:p>
        </p:txBody>
      </p:sp>
      <p:pic>
        <p:nvPicPr>
          <p:cNvPr id="49154" name="Picture 4"/>
          <p:cNvPicPr>
            <a:picLocks noChangeAspect="1" noChangeArrowheads="1"/>
          </p:cNvPicPr>
          <p:nvPr/>
        </p:nvPicPr>
        <p:blipFill>
          <a:blip r:embed="rId3" cstate="print"/>
          <a:srcRect l="7504" t="8000" r="8443"/>
          <a:stretch>
            <a:fillRect/>
          </a:stretch>
        </p:blipFill>
        <p:spPr bwMode="auto">
          <a:xfrm>
            <a:off x="304800" y="2209800"/>
            <a:ext cx="3810000" cy="3128963"/>
          </a:xfrm>
          <a:prstGeom prst="rect">
            <a:avLst/>
          </a:prstGeom>
          <a:noFill/>
          <a:ln w="9525">
            <a:noFill/>
            <a:miter lim="800000"/>
            <a:headEnd/>
            <a:tailEnd/>
          </a:ln>
        </p:spPr>
      </p:pic>
      <p:pic>
        <p:nvPicPr>
          <p:cNvPr id="49155" name="Picture 5"/>
          <p:cNvPicPr>
            <a:picLocks noChangeAspect="1" noChangeArrowheads="1"/>
          </p:cNvPicPr>
          <p:nvPr/>
        </p:nvPicPr>
        <p:blipFill>
          <a:blip r:embed="rId4" cstate="print"/>
          <a:srcRect t="8000" r="2504" b="12000"/>
          <a:stretch>
            <a:fillRect/>
          </a:stretch>
        </p:blipFill>
        <p:spPr bwMode="auto">
          <a:xfrm>
            <a:off x="4267200" y="3505200"/>
            <a:ext cx="4495800" cy="2463800"/>
          </a:xfrm>
          <a:prstGeom prst="rect">
            <a:avLst/>
          </a:prstGeom>
          <a:noFill/>
          <a:ln w="9525">
            <a:noFill/>
            <a:miter lim="800000"/>
            <a:headEnd/>
            <a:tailEnd/>
          </a:ln>
        </p:spPr>
      </p:pic>
      <p:grpSp>
        <p:nvGrpSpPr>
          <p:cNvPr id="49156" name="Group 5"/>
          <p:cNvGrpSpPr>
            <a:grpSpLocks/>
          </p:cNvGrpSpPr>
          <p:nvPr/>
        </p:nvGrpSpPr>
        <p:grpSpPr bwMode="auto">
          <a:xfrm>
            <a:off x="7924800" y="0"/>
            <a:ext cx="1219200" cy="1047750"/>
            <a:chOff x="7086600" y="1009018"/>
            <a:chExt cx="1219200" cy="1048382"/>
          </a:xfrm>
        </p:grpSpPr>
        <p:pic>
          <p:nvPicPr>
            <p:cNvPr id="49158" name="Picture 14" descr="ICCSystemGraphicWhole 2008 08 05"/>
            <p:cNvPicPr>
              <a:picLocks noChangeAspect="1" noChangeArrowheads="1"/>
            </p:cNvPicPr>
            <p:nvPr/>
          </p:nvPicPr>
          <p:blipFill>
            <a:blip r:embed="rId5" cstate="print"/>
            <a:srcRect/>
            <a:stretch>
              <a:fillRect/>
            </a:stretch>
          </p:blipFill>
          <p:spPr bwMode="auto">
            <a:xfrm>
              <a:off x="7086600" y="1009018"/>
              <a:ext cx="1219200" cy="1048382"/>
            </a:xfrm>
            <a:prstGeom prst="rect">
              <a:avLst/>
            </a:prstGeom>
            <a:noFill/>
            <a:ln w="9525">
              <a:noFill/>
              <a:miter lim="800000"/>
              <a:headEnd/>
              <a:tailEnd/>
            </a:ln>
          </p:spPr>
        </p:pic>
        <p:sp>
          <p:nvSpPr>
            <p:cNvPr id="49159" name="TextBox 15"/>
            <p:cNvSpPr txBox="1">
              <a:spLocks noChangeArrowheads="1"/>
            </p:cNvSpPr>
            <p:nvPr/>
          </p:nvSpPr>
          <p:spPr bwMode="auto">
            <a:xfrm>
              <a:off x="7467600" y="1504617"/>
              <a:ext cx="533400" cy="397114"/>
            </a:xfrm>
            <a:prstGeom prst="rect">
              <a:avLst/>
            </a:prstGeom>
            <a:noFill/>
            <a:ln w="9525">
              <a:noFill/>
              <a:miter lim="800000"/>
              <a:headEnd/>
              <a:tailEnd/>
            </a:ln>
          </p:spPr>
          <p:txBody>
            <a:bodyPr>
              <a:spAutoFit/>
            </a:bodyPr>
            <a:lstStyle/>
            <a:p>
              <a:pPr algn="ctr" eaLnBrk="0" hangingPunct="0"/>
              <a:endParaRPr lang="en-US" sz="2000" b="1">
                <a:latin typeface="Britannic Bold"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838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smtClean="0">
                <a:ln>
                  <a:noFill/>
                </a:ln>
                <a:solidFill>
                  <a:srgbClr val="004F8A"/>
                </a:solidFill>
                <a:effectLst>
                  <a:outerShdw blurRad="38100" dist="38100" dir="2700000" algn="tl">
                    <a:srgbClr val="C0C0C0"/>
                  </a:outerShdw>
                </a:effectLst>
                <a:uLnTx/>
                <a:uFillTx/>
                <a:latin typeface="+mj-lt"/>
                <a:ea typeface="+mj-ea"/>
                <a:cs typeface="+mj-cs"/>
              </a:rPr>
              <a:t>Finding Priorities through Critical Areas</a:t>
            </a:r>
            <a:endParaRPr kumimoji="0" lang="en-US" sz="40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Content Placeholder 2"/>
          <p:cNvSpPr txBox="1">
            <a:spLocks/>
          </p:cNvSpPr>
          <p:nvPr/>
        </p:nvSpPr>
        <p:spPr bwMode="auto">
          <a:xfrm>
            <a:off x="304800" y="1981200"/>
            <a:ext cx="3962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r>
              <a:rPr kumimoji="0" lang="en-US" sz="2100" b="0" i="0" u="none" strike="noStrike" kern="1200" cap="none" spc="0" normalizeH="0" baseline="0" noProof="0" smtClean="0">
                <a:ln>
                  <a:noFill/>
                </a:ln>
                <a:solidFill>
                  <a:srgbClr val="7030A0"/>
                </a:solidFill>
                <a:effectLst/>
                <a:uLnTx/>
                <a:uFillTx/>
                <a:latin typeface="+mn-lt"/>
                <a:ea typeface="+mn-ea"/>
                <a:cs typeface="+mn-cs"/>
              </a:rPr>
              <a:t>    </a:t>
            </a: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Char char=""/>
              <a:tabLst/>
              <a:defRPr/>
            </a:pPr>
            <a:endParaRPr kumimoji="0" lang="en-US" sz="21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Content Placeholder 3"/>
          <p:cNvSpPr txBox="1">
            <a:spLocks/>
          </p:cNvSpPr>
          <p:nvPr/>
        </p:nvSpPr>
        <p:spPr bwMode="auto">
          <a:xfrm>
            <a:off x="4038600" y="2133600"/>
            <a:ext cx="5105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Highlight the words or phrases  in</a:t>
            </a:r>
            <a:r>
              <a:rPr kumimoji="0" lang="en-US" sz="2400" b="0" i="0" u="none" strike="noStrike" kern="1200" cap="none" spc="0" normalizeH="0" noProof="0" dirty="0" smtClean="0">
                <a:ln>
                  <a:noFill/>
                </a:ln>
                <a:solidFill>
                  <a:schemeClr val="tx1"/>
                </a:solidFill>
                <a:effectLst/>
                <a:uLnTx/>
                <a:uFillTx/>
                <a:latin typeface="+mn-lt"/>
                <a:ea typeface="+mn-ea"/>
                <a:cs typeface="+mn-cs"/>
              </a:rPr>
              <a:t> the standards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represent the important mathematics</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Turn to the standards and highlight the standards which support this Critical Area</a:t>
            </a: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buFont typeface="Wingdings 2" pitchFamily="18"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90000"/>
              </a:lnSpc>
              <a:spcBef>
                <a:spcPct val="20000"/>
              </a:spcBef>
              <a:spcAft>
                <a:spcPct val="0"/>
              </a:spcAft>
              <a:buClr>
                <a:srgbClr val="0BD0D9"/>
              </a:buClr>
              <a:buSzPct val="9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(You will do this activity multiple times to learn about each Critical Area, using a different color of highlighting for each one)</a:t>
            </a:r>
          </a:p>
        </p:txBody>
      </p:sp>
      <p:pic>
        <p:nvPicPr>
          <p:cNvPr id="9" name="Picture 4" descr="priorities.BMP"/>
          <p:cNvPicPr>
            <a:picLocks noChangeAspect="1"/>
          </p:cNvPicPr>
          <p:nvPr/>
        </p:nvPicPr>
        <p:blipFill>
          <a:blip r:embed="rId2" cstate="print"/>
          <a:srcRect/>
          <a:stretch>
            <a:fillRect/>
          </a:stretch>
        </p:blipFill>
        <p:spPr bwMode="auto">
          <a:xfrm>
            <a:off x="228600" y="1981200"/>
            <a:ext cx="3636963" cy="4038600"/>
          </a:xfrm>
          <a:prstGeom prst="rect">
            <a:avLst/>
          </a:prstGeom>
          <a:noFill/>
          <a:ln w="9525">
            <a:noFill/>
            <a:miter lim="800000"/>
            <a:headEnd/>
            <a:tailEnd/>
          </a:ln>
        </p:spPr>
      </p:pic>
      <p:pic>
        <p:nvPicPr>
          <p:cNvPr id="11" name="Picture 14" descr="ICCSystemGraphicWhole 2008 08 05"/>
          <p:cNvPicPr>
            <a:picLocks noChangeAspect="1" noChangeArrowheads="1"/>
          </p:cNvPicPr>
          <p:nvPr/>
        </p:nvPicPr>
        <p:blipFill>
          <a:blip r:embed="rId3" cstate="print"/>
          <a:srcRect/>
          <a:stretch>
            <a:fillRect/>
          </a:stretch>
        </p:blipFill>
        <p:spPr bwMode="auto">
          <a:xfrm>
            <a:off x="7924800" y="0"/>
            <a:ext cx="1219200" cy="10477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70C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32550</TotalTime>
  <Words>2752</Words>
  <Application>Microsoft Office PowerPoint</Application>
  <PresentationFormat>On-screen Show (4:3)</PresentationFormat>
  <Paragraphs>469</Paragraphs>
  <Slides>48</Slides>
  <Notes>27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Flow</vt:lpstr>
      <vt:lpstr>Slide 1</vt:lpstr>
      <vt:lpstr>Slide 2</vt:lpstr>
      <vt:lpstr>Slide 3</vt:lpstr>
      <vt:lpstr>Where have we been?</vt:lpstr>
      <vt:lpstr>Slide 5</vt:lpstr>
      <vt:lpstr>Slide 6</vt:lpstr>
      <vt:lpstr>Slide 7</vt:lpstr>
      <vt:lpstr>Statistics and Probability</vt:lpstr>
      <vt:lpstr>Slide 9</vt:lpstr>
      <vt:lpstr>Slide 10</vt:lpstr>
      <vt:lpstr>Slide 11</vt:lpstr>
      <vt:lpstr>Let’s see a task example</vt:lpstr>
      <vt:lpstr>Poll Everywhere Check</vt:lpstr>
      <vt:lpstr>Slide 14</vt:lpstr>
      <vt:lpstr>Slide 15</vt:lpstr>
      <vt:lpstr>Slide 16</vt:lpstr>
      <vt:lpstr>Slide 17</vt:lpstr>
      <vt:lpstr>Slide 18</vt:lpstr>
      <vt:lpstr>Slide 19</vt:lpstr>
      <vt:lpstr>Slide 20</vt:lpstr>
      <vt:lpstr>Let’s see a task example</vt:lpstr>
      <vt:lpstr>Poll Everywhere Check</vt:lpstr>
      <vt:lpstr>Journaling</vt:lpstr>
      <vt:lpstr>Poll Everywhere Check</vt:lpstr>
      <vt:lpstr>Let’s do a task…</vt:lpstr>
      <vt:lpstr>Let’s do a task…</vt:lpstr>
      <vt:lpstr>Big Idea: the volume of any 3-D shape is dependent on the area of its base, height of the shape, and the number of parallel bases (layers) that the shape has</vt:lpstr>
      <vt:lpstr>The impact of discovery</vt:lpstr>
      <vt:lpstr>Rich Task</vt:lpstr>
      <vt:lpstr>Performance Task</vt:lpstr>
      <vt:lpstr>Extension</vt:lpstr>
      <vt:lpstr>An approach to concept based teaching</vt:lpstr>
      <vt:lpstr>MP.8 Look for and Express Regularity in Repeated Reasoning</vt:lpstr>
      <vt:lpstr>MP.8 Look for and Express Regularity in Repeated Reasoning</vt:lpstr>
      <vt:lpstr>MP.5 Use appropriate tools strategically</vt:lpstr>
      <vt:lpstr>MP.5 Use appropriate tools strategically</vt:lpstr>
      <vt:lpstr>Let’s See an Example:</vt:lpstr>
      <vt:lpstr>Poll Everywhere Checks</vt:lpstr>
      <vt:lpstr>Post Assessment</vt:lpstr>
      <vt:lpstr>Slide 40</vt:lpstr>
      <vt:lpstr>Start a grade level transition plan</vt:lpstr>
      <vt:lpstr>Slide 42</vt:lpstr>
      <vt:lpstr>Start a group transition plan</vt:lpstr>
      <vt:lpstr>Poll Everywhere Check</vt:lpstr>
      <vt:lpstr>Success Criteria</vt:lpstr>
      <vt:lpstr>Create a three column chart in your journal.   Label the columns… “What,” “So What?” and “Now What?”</vt:lpstr>
      <vt:lpstr>Slide 47</vt:lpstr>
      <vt:lpstr>Thank you for all your work</vt:lpstr>
    </vt:vector>
  </TitlesOfParts>
  <Company>John Tanner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on Steroids</dc:title>
  <dc:creator>John Tanner</dc:creator>
  <cp:lastModifiedBy>Administrator</cp:lastModifiedBy>
  <cp:revision>693</cp:revision>
  <dcterms:created xsi:type="dcterms:W3CDTF">2007-08-02T18:26:18Z</dcterms:created>
  <dcterms:modified xsi:type="dcterms:W3CDTF">2013-04-04T14:53:09Z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0x010100FFDA35C05573214090F9F4460B59C365</vt:lpwstr>
  </property>
  <property fmtid="{D5CDD505-2E9C-101B-9397-08002B2CF9AE}" pid="3" name="Subject">
    <vt:lpwstr/>
  </property>
  <property fmtid="{D5CDD505-2E9C-101B-9397-08002B2CF9AE}" pid="4" name="Keywords">
    <vt:lpwstr/>
  </property>
  <property fmtid="{D5CDD505-2E9C-101B-9397-08002B2CF9AE}" pid="5" name="_Author">
    <vt:lpwstr>John Tanner</vt:lpwstr>
  </property>
  <property fmtid="{D5CDD505-2E9C-101B-9397-08002B2CF9AE}" pid="6" name="_Category">
    <vt:lpwstr/>
  </property>
  <property fmtid="{D5CDD505-2E9C-101B-9397-08002B2CF9AE}" pid="7" name="Slides">
    <vt:lpwstr>13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