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06" r:id="rId1"/>
  </p:sldMasterIdLst>
  <p:notesMasterIdLst>
    <p:notesMasterId r:id="rId54"/>
  </p:notesMasterIdLst>
  <p:handoutMasterIdLst>
    <p:handoutMasterId r:id="rId55"/>
  </p:handoutMasterIdLst>
  <p:sldIdLst>
    <p:sldId id="412" r:id="rId2"/>
    <p:sldId id="543" r:id="rId3"/>
    <p:sldId id="578" r:id="rId4"/>
    <p:sldId id="579" r:id="rId5"/>
    <p:sldId id="469" r:id="rId6"/>
    <p:sldId id="557" r:id="rId7"/>
    <p:sldId id="466" r:id="rId8"/>
    <p:sldId id="589" r:id="rId9"/>
    <p:sldId id="590" r:id="rId10"/>
    <p:sldId id="573" r:id="rId11"/>
    <p:sldId id="566" r:id="rId12"/>
    <p:sldId id="436" r:id="rId13"/>
    <p:sldId id="526" r:id="rId14"/>
    <p:sldId id="438" r:id="rId15"/>
    <p:sldId id="584" r:id="rId16"/>
    <p:sldId id="545" r:id="rId17"/>
    <p:sldId id="444" r:id="rId18"/>
    <p:sldId id="591" r:id="rId19"/>
    <p:sldId id="546" r:id="rId20"/>
    <p:sldId id="568" r:id="rId21"/>
    <p:sldId id="532" r:id="rId22"/>
    <p:sldId id="533" r:id="rId23"/>
    <p:sldId id="592" r:id="rId24"/>
    <p:sldId id="509" r:id="rId25"/>
    <p:sldId id="574" r:id="rId26"/>
    <p:sldId id="569" r:id="rId27"/>
    <p:sldId id="535" r:id="rId28"/>
    <p:sldId id="582" r:id="rId29"/>
    <p:sldId id="547" r:id="rId30"/>
    <p:sldId id="490" r:id="rId31"/>
    <p:sldId id="570" r:id="rId32"/>
    <p:sldId id="540" r:id="rId33"/>
    <p:sldId id="593" r:id="rId34"/>
    <p:sldId id="575" r:id="rId35"/>
    <p:sldId id="571" r:id="rId36"/>
    <p:sldId id="558" r:id="rId37"/>
    <p:sldId id="550" r:id="rId38"/>
    <p:sldId id="560" r:id="rId39"/>
    <p:sldId id="544" r:id="rId40"/>
    <p:sldId id="586" r:id="rId41"/>
    <p:sldId id="551" r:id="rId42"/>
    <p:sldId id="585" r:id="rId43"/>
    <p:sldId id="553" r:id="rId44"/>
    <p:sldId id="587" r:id="rId45"/>
    <p:sldId id="554" r:id="rId46"/>
    <p:sldId id="561" r:id="rId47"/>
    <p:sldId id="594" r:id="rId48"/>
    <p:sldId id="595" r:id="rId49"/>
    <p:sldId id="505" r:id="rId50"/>
    <p:sldId id="555" r:id="rId51"/>
    <p:sldId id="559" r:id="rId52"/>
    <p:sldId id="527" r:id="rId5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Calibri"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Calibri"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Calibri"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Calibri"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Calibri" pitchFamily="34" charset="0"/>
        <a:ea typeface="ＭＳ Ｐゴシック"/>
        <a:cs typeface="ＭＳ Ｐゴシック"/>
      </a:defRPr>
    </a:lvl5pPr>
    <a:lvl6pPr marL="2286000" algn="l" defTabSz="914400" rtl="0" eaLnBrk="1" latinLnBrk="0" hangingPunct="1">
      <a:defRPr sz="2400" kern="1200">
        <a:solidFill>
          <a:schemeClr val="tx1"/>
        </a:solidFill>
        <a:latin typeface="Calibri" pitchFamily="34" charset="0"/>
        <a:ea typeface="ＭＳ Ｐゴシック"/>
        <a:cs typeface="ＭＳ Ｐゴシック"/>
      </a:defRPr>
    </a:lvl6pPr>
    <a:lvl7pPr marL="2743200" algn="l" defTabSz="914400" rtl="0" eaLnBrk="1" latinLnBrk="0" hangingPunct="1">
      <a:defRPr sz="2400" kern="1200">
        <a:solidFill>
          <a:schemeClr val="tx1"/>
        </a:solidFill>
        <a:latin typeface="Calibri" pitchFamily="34" charset="0"/>
        <a:ea typeface="ＭＳ Ｐゴシック"/>
        <a:cs typeface="ＭＳ Ｐゴシック"/>
      </a:defRPr>
    </a:lvl7pPr>
    <a:lvl8pPr marL="3200400" algn="l" defTabSz="914400" rtl="0" eaLnBrk="1" latinLnBrk="0" hangingPunct="1">
      <a:defRPr sz="2400" kern="1200">
        <a:solidFill>
          <a:schemeClr val="tx1"/>
        </a:solidFill>
        <a:latin typeface="Calibri" pitchFamily="34" charset="0"/>
        <a:ea typeface="ＭＳ Ｐゴシック"/>
        <a:cs typeface="ＭＳ Ｐゴシック"/>
      </a:defRPr>
    </a:lvl8pPr>
    <a:lvl9pPr marL="3657600" algn="l" defTabSz="914400" rtl="0" eaLnBrk="1" latinLnBrk="0" hangingPunct="1">
      <a:defRPr sz="2400" kern="1200">
        <a:solidFill>
          <a:schemeClr val="tx1"/>
        </a:solidFill>
        <a:latin typeface="Calibri"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3C5DA"/>
    <a:srgbClr val="FADBB5"/>
    <a:srgbClr val="6C2400"/>
    <a:srgbClr val="006600"/>
    <a:srgbClr val="008000"/>
    <a:srgbClr val="00CCFF"/>
    <a:srgbClr val="0033CC"/>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3" autoAdjust="0"/>
    <p:restoredTop sz="87816" autoAdjust="0"/>
  </p:normalViewPr>
  <p:slideViewPr>
    <p:cSldViewPr>
      <p:cViewPr>
        <p:scale>
          <a:sx n="70" d="100"/>
          <a:sy n="70" d="100"/>
        </p:scale>
        <p:origin x="-1242" y="-7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12690"/>
    </p:cViewPr>
  </p:sorterViewPr>
  <p:notesViewPr>
    <p:cSldViewPr>
      <p:cViewPr varScale="1">
        <p:scale>
          <a:sx n="81" d="100"/>
          <a:sy n="81"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8D13F-4DAB-4250-83B7-9A2B0D51D1E9}"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4BAC10F3-50C4-4BCB-AC53-099738DAF05C}">
      <dgm:prSet/>
      <dgm:spPr/>
      <dgm:t>
        <a:bodyPr/>
        <a:lstStyle/>
        <a:p>
          <a:pPr rtl="0"/>
          <a:r>
            <a:rPr lang="en-US" dirty="0" smtClean="0"/>
            <a:t>Leadership-System Capacity</a:t>
          </a:r>
          <a:endParaRPr lang="en-US" dirty="0"/>
        </a:p>
      </dgm:t>
    </dgm:pt>
    <dgm:pt modelId="{EBDA80D2-5469-412A-896B-0269F3906002}" type="parTrans" cxnId="{340210C7-E4A3-493B-8FC7-E0F9D5796A42}">
      <dgm:prSet/>
      <dgm:spPr/>
      <dgm:t>
        <a:bodyPr/>
        <a:lstStyle/>
        <a:p>
          <a:endParaRPr lang="en-US"/>
        </a:p>
      </dgm:t>
    </dgm:pt>
    <dgm:pt modelId="{00D32810-A4A0-4023-A51D-19D081CD850F}" type="sibTrans" cxnId="{340210C7-E4A3-493B-8FC7-E0F9D5796A42}">
      <dgm:prSet/>
      <dgm:spPr/>
      <dgm:t>
        <a:bodyPr/>
        <a:lstStyle/>
        <a:p>
          <a:endParaRPr lang="en-US"/>
        </a:p>
      </dgm:t>
    </dgm:pt>
    <dgm:pt modelId="{A57FC5E7-8D3E-4E82-92CD-AE07584B38D6}">
      <dgm:prSet/>
      <dgm:spPr/>
      <dgm:t>
        <a:bodyPr/>
        <a:lstStyle/>
        <a:p>
          <a:pPr rtl="0"/>
          <a:r>
            <a:rPr lang="en-US" dirty="0" smtClean="0"/>
            <a:t>Community-Support Implementation</a:t>
          </a:r>
          <a:endParaRPr lang="en-US" dirty="0"/>
        </a:p>
      </dgm:t>
    </dgm:pt>
    <dgm:pt modelId="{116D4E38-255B-466C-A4C3-7084F108F9B0}" type="parTrans" cxnId="{FB40CD97-EF60-43D6-85F6-A44E616978BD}">
      <dgm:prSet/>
      <dgm:spPr/>
      <dgm:t>
        <a:bodyPr/>
        <a:lstStyle/>
        <a:p>
          <a:endParaRPr lang="en-US"/>
        </a:p>
      </dgm:t>
    </dgm:pt>
    <dgm:pt modelId="{7011721F-641E-4C29-BCB6-BF5961DD4C8B}" type="sibTrans" cxnId="{FB40CD97-EF60-43D6-85F6-A44E616978BD}">
      <dgm:prSet/>
      <dgm:spPr/>
      <dgm:t>
        <a:bodyPr/>
        <a:lstStyle/>
        <a:p>
          <a:endParaRPr lang="en-US"/>
        </a:p>
      </dgm:t>
    </dgm:pt>
    <dgm:pt modelId="{FC96D36D-5BC2-4F09-8F28-F5FB544C05E4}">
      <dgm:prSet/>
      <dgm:spPr/>
      <dgm:t>
        <a:bodyPr/>
        <a:lstStyle/>
        <a:p>
          <a:pPr rtl="0"/>
          <a:r>
            <a:rPr lang="en-US" dirty="0" smtClean="0"/>
            <a:t>Schools-Continuous Improvement</a:t>
          </a:r>
          <a:endParaRPr lang="en-US" dirty="0"/>
        </a:p>
      </dgm:t>
    </dgm:pt>
    <dgm:pt modelId="{55A74BF2-A2C8-4A4C-AAFE-2FAD3EC4ED72}" type="parTrans" cxnId="{7B7BD445-F158-4B11-87F3-DF5BEB3A64E9}">
      <dgm:prSet/>
      <dgm:spPr/>
      <dgm:t>
        <a:bodyPr/>
        <a:lstStyle/>
        <a:p>
          <a:endParaRPr lang="en-US"/>
        </a:p>
      </dgm:t>
    </dgm:pt>
    <dgm:pt modelId="{A1B1EBAC-19DA-48DB-90F4-B3283F96FF1C}" type="sibTrans" cxnId="{7B7BD445-F158-4B11-87F3-DF5BEB3A64E9}">
      <dgm:prSet/>
      <dgm:spPr/>
      <dgm:t>
        <a:bodyPr/>
        <a:lstStyle/>
        <a:p>
          <a:endParaRPr lang="en-US"/>
        </a:p>
      </dgm:t>
    </dgm:pt>
    <dgm:pt modelId="{B03346A4-49F3-4D89-A81A-4D6EB8969CB2}">
      <dgm:prSet/>
      <dgm:spPr/>
      <dgm:t>
        <a:bodyPr/>
        <a:lstStyle/>
        <a:p>
          <a:pPr rtl="0"/>
          <a:r>
            <a:rPr lang="en-US" dirty="0" smtClean="0"/>
            <a:t>Alignment of Content, Instruction and Assessment</a:t>
          </a:r>
          <a:endParaRPr lang="en-US" dirty="0"/>
        </a:p>
      </dgm:t>
    </dgm:pt>
    <dgm:pt modelId="{0B96B49C-5BBD-4020-BD08-053C8F06D308}" type="parTrans" cxnId="{81685687-DA78-4BE6-A27C-BFB5F6BD8777}">
      <dgm:prSet/>
      <dgm:spPr/>
      <dgm:t>
        <a:bodyPr/>
        <a:lstStyle/>
        <a:p>
          <a:endParaRPr lang="en-US"/>
        </a:p>
      </dgm:t>
    </dgm:pt>
    <dgm:pt modelId="{583AB12B-CB86-442D-984C-5B632AB86E32}" type="sibTrans" cxnId="{81685687-DA78-4BE6-A27C-BFB5F6BD8777}">
      <dgm:prSet/>
      <dgm:spPr/>
      <dgm:t>
        <a:bodyPr/>
        <a:lstStyle/>
        <a:p>
          <a:endParaRPr lang="en-US"/>
        </a:p>
      </dgm:t>
    </dgm:pt>
    <dgm:pt modelId="{AA34CC1C-05E1-46F9-B7CE-191CD6CE29E1}">
      <dgm:prSet/>
      <dgm:spPr/>
      <dgm:t>
        <a:bodyPr/>
        <a:lstStyle/>
        <a:p>
          <a:pPr rtl="0"/>
          <a:r>
            <a:rPr lang="en-US" dirty="0" smtClean="0"/>
            <a:t>Professional Development to improve Content, Instruction, and Assessment</a:t>
          </a:r>
          <a:endParaRPr lang="en-US" dirty="0"/>
        </a:p>
      </dgm:t>
    </dgm:pt>
    <dgm:pt modelId="{77F5939D-FFA9-4EE3-BDEF-8E3E2F89D307}" type="parTrans" cxnId="{BBE4EEE2-2F69-4525-826E-4745B732B66E}">
      <dgm:prSet/>
      <dgm:spPr/>
      <dgm:t>
        <a:bodyPr/>
        <a:lstStyle/>
        <a:p>
          <a:endParaRPr lang="en-US"/>
        </a:p>
      </dgm:t>
    </dgm:pt>
    <dgm:pt modelId="{D2451118-34BF-4B8A-A78B-64807462C901}" type="sibTrans" cxnId="{BBE4EEE2-2F69-4525-826E-4745B732B66E}">
      <dgm:prSet/>
      <dgm:spPr/>
      <dgm:t>
        <a:bodyPr/>
        <a:lstStyle/>
        <a:p>
          <a:endParaRPr lang="en-US"/>
        </a:p>
      </dgm:t>
    </dgm:pt>
    <dgm:pt modelId="{09C59184-CA9E-48A8-B342-AB3DFB8D2753}">
      <dgm:prSet custT="1"/>
      <dgm:spPr/>
      <dgm:t>
        <a:bodyPr/>
        <a:lstStyle/>
        <a:p>
          <a:pPr rtl="0"/>
          <a:r>
            <a:rPr lang="en-US" sz="1800" dirty="0" smtClean="0"/>
            <a:t>Instruction:  Effective Practices in Instruction/Assessment Student Engagement </a:t>
          </a:r>
          <a:endParaRPr lang="en-US" sz="1800" dirty="0"/>
        </a:p>
      </dgm:t>
    </dgm:pt>
    <dgm:pt modelId="{B541A3BA-AF57-4D98-B745-5313B5F68493}" type="parTrans" cxnId="{51AEE608-AF60-4808-8BE9-0952EB1C6142}">
      <dgm:prSet/>
      <dgm:spPr/>
      <dgm:t>
        <a:bodyPr/>
        <a:lstStyle/>
        <a:p>
          <a:endParaRPr lang="en-US"/>
        </a:p>
      </dgm:t>
    </dgm:pt>
    <dgm:pt modelId="{14619987-22DF-40D8-BBDB-DBDB1FCFF4E5}" type="sibTrans" cxnId="{51AEE608-AF60-4808-8BE9-0952EB1C6142}">
      <dgm:prSet/>
      <dgm:spPr/>
      <dgm:t>
        <a:bodyPr/>
        <a:lstStyle/>
        <a:p>
          <a:endParaRPr lang="en-US"/>
        </a:p>
      </dgm:t>
    </dgm:pt>
    <dgm:pt modelId="{A093C6C6-9E11-44B4-BADF-D3E9E8F6C362}" type="pres">
      <dgm:prSet presAssocID="{7448D13F-4DAB-4250-83B7-9A2B0D51D1E9}" presName="compositeShape" presStyleCnt="0">
        <dgm:presLayoutVars>
          <dgm:chMax val="7"/>
          <dgm:dir/>
          <dgm:resizeHandles val="exact"/>
        </dgm:presLayoutVars>
      </dgm:prSet>
      <dgm:spPr/>
      <dgm:t>
        <a:bodyPr/>
        <a:lstStyle/>
        <a:p>
          <a:endParaRPr lang="en-US"/>
        </a:p>
      </dgm:t>
    </dgm:pt>
    <dgm:pt modelId="{B745E2A2-E63B-42D9-80C5-11636EAAA887}" type="pres">
      <dgm:prSet presAssocID="{7448D13F-4DAB-4250-83B7-9A2B0D51D1E9}" presName="wedge1" presStyleLbl="node1" presStyleIdx="0" presStyleCnt="6" custScaleX="126790" custScaleY="113537" custLinFactNeighborX="-2619" custLinFactNeighborY="4833"/>
      <dgm:spPr/>
      <dgm:t>
        <a:bodyPr/>
        <a:lstStyle/>
        <a:p>
          <a:endParaRPr lang="en-US"/>
        </a:p>
      </dgm:t>
    </dgm:pt>
    <dgm:pt modelId="{7DDCAEDC-8A78-45D6-91FE-15D9945111BC}" type="pres">
      <dgm:prSet presAssocID="{7448D13F-4DAB-4250-83B7-9A2B0D51D1E9}" presName="wedge1Tx" presStyleLbl="node1" presStyleIdx="0" presStyleCnt="6">
        <dgm:presLayoutVars>
          <dgm:chMax val="0"/>
          <dgm:chPref val="0"/>
          <dgm:bulletEnabled val="1"/>
        </dgm:presLayoutVars>
      </dgm:prSet>
      <dgm:spPr/>
      <dgm:t>
        <a:bodyPr/>
        <a:lstStyle/>
        <a:p>
          <a:endParaRPr lang="en-US"/>
        </a:p>
      </dgm:t>
    </dgm:pt>
    <dgm:pt modelId="{56CB2B4D-79D9-45AC-A0EC-1120F51803D9}" type="pres">
      <dgm:prSet presAssocID="{7448D13F-4DAB-4250-83B7-9A2B0D51D1E9}" presName="wedge2" presStyleLbl="node1" presStyleIdx="1" presStyleCnt="6" custScaleX="129512" custScaleY="117159"/>
      <dgm:spPr/>
      <dgm:t>
        <a:bodyPr/>
        <a:lstStyle/>
        <a:p>
          <a:endParaRPr lang="en-US"/>
        </a:p>
      </dgm:t>
    </dgm:pt>
    <dgm:pt modelId="{EF893620-D755-4B23-82C2-9A8D166B8AA2}" type="pres">
      <dgm:prSet presAssocID="{7448D13F-4DAB-4250-83B7-9A2B0D51D1E9}" presName="wedge2Tx" presStyleLbl="node1" presStyleIdx="1" presStyleCnt="6">
        <dgm:presLayoutVars>
          <dgm:chMax val="0"/>
          <dgm:chPref val="0"/>
          <dgm:bulletEnabled val="1"/>
        </dgm:presLayoutVars>
      </dgm:prSet>
      <dgm:spPr/>
      <dgm:t>
        <a:bodyPr/>
        <a:lstStyle/>
        <a:p>
          <a:endParaRPr lang="en-US"/>
        </a:p>
      </dgm:t>
    </dgm:pt>
    <dgm:pt modelId="{C764C084-02D6-40EC-9844-3AB4A6DE0647}" type="pres">
      <dgm:prSet presAssocID="{7448D13F-4DAB-4250-83B7-9A2B0D51D1E9}" presName="wedge3" presStyleLbl="node1" presStyleIdx="2" presStyleCnt="6" custScaleX="129512" custScaleY="117159" custLinFactNeighborX="468" custLinFactNeighborY="267"/>
      <dgm:spPr/>
      <dgm:t>
        <a:bodyPr/>
        <a:lstStyle/>
        <a:p>
          <a:endParaRPr lang="en-US"/>
        </a:p>
      </dgm:t>
    </dgm:pt>
    <dgm:pt modelId="{F07D8918-9231-44CF-8013-E396F4851115}" type="pres">
      <dgm:prSet presAssocID="{7448D13F-4DAB-4250-83B7-9A2B0D51D1E9}" presName="wedge3Tx" presStyleLbl="node1" presStyleIdx="2" presStyleCnt="6">
        <dgm:presLayoutVars>
          <dgm:chMax val="0"/>
          <dgm:chPref val="0"/>
          <dgm:bulletEnabled val="1"/>
        </dgm:presLayoutVars>
      </dgm:prSet>
      <dgm:spPr/>
      <dgm:t>
        <a:bodyPr/>
        <a:lstStyle/>
        <a:p>
          <a:endParaRPr lang="en-US"/>
        </a:p>
      </dgm:t>
    </dgm:pt>
    <dgm:pt modelId="{AC394B1A-5325-4153-B9B5-9BB1BD73A83D}" type="pres">
      <dgm:prSet presAssocID="{7448D13F-4DAB-4250-83B7-9A2B0D51D1E9}" presName="wedge4" presStyleLbl="node1" presStyleIdx="3" presStyleCnt="6" custScaleX="129512" custScaleY="117159" custLinFactNeighborX="-2855" custLinFactNeighborY="3378"/>
      <dgm:spPr/>
      <dgm:t>
        <a:bodyPr/>
        <a:lstStyle/>
        <a:p>
          <a:endParaRPr lang="en-US"/>
        </a:p>
      </dgm:t>
    </dgm:pt>
    <dgm:pt modelId="{5B87C4A7-11A6-4B37-9344-5BCA239612D9}" type="pres">
      <dgm:prSet presAssocID="{7448D13F-4DAB-4250-83B7-9A2B0D51D1E9}" presName="wedge4Tx" presStyleLbl="node1" presStyleIdx="3" presStyleCnt="6">
        <dgm:presLayoutVars>
          <dgm:chMax val="0"/>
          <dgm:chPref val="0"/>
          <dgm:bulletEnabled val="1"/>
        </dgm:presLayoutVars>
      </dgm:prSet>
      <dgm:spPr/>
      <dgm:t>
        <a:bodyPr/>
        <a:lstStyle/>
        <a:p>
          <a:endParaRPr lang="en-US"/>
        </a:p>
      </dgm:t>
    </dgm:pt>
    <dgm:pt modelId="{A66720EC-A329-45B2-A1A7-E0DECBEDC308}" type="pres">
      <dgm:prSet presAssocID="{7448D13F-4DAB-4250-83B7-9A2B0D51D1E9}" presName="wedge5" presStyleLbl="node1" presStyleIdx="4" presStyleCnt="6" custScaleX="129512" custScaleY="117159" custLinFactNeighborX="-8328" custLinFactNeighborY="121"/>
      <dgm:spPr/>
      <dgm:t>
        <a:bodyPr/>
        <a:lstStyle/>
        <a:p>
          <a:endParaRPr lang="en-US"/>
        </a:p>
      </dgm:t>
    </dgm:pt>
    <dgm:pt modelId="{2035445A-CC9A-4143-8B47-517F42F63D72}" type="pres">
      <dgm:prSet presAssocID="{7448D13F-4DAB-4250-83B7-9A2B0D51D1E9}" presName="wedge5Tx" presStyleLbl="node1" presStyleIdx="4" presStyleCnt="6">
        <dgm:presLayoutVars>
          <dgm:chMax val="0"/>
          <dgm:chPref val="0"/>
          <dgm:bulletEnabled val="1"/>
        </dgm:presLayoutVars>
      </dgm:prSet>
      <dgm:spPr/>
      <dgm:t>
        <a:bodyPr/>
        <a:lstStyle/>
        <a:p>
          <a:endParaRPr lang="en-US"/>
        </a:p>
      </dgm:t>
    </dgm:pt>
    <dgm:pt modelId="{F201A7CA-AEBA-444D-A267-27E5DC390AF1}" type="pres">
      <dgm:prSet presAssocID="{7448D13F-4DAB-4250-83B7-9A2B0D51D1E9}" presName="wedge6" presStyleLbl="node1" presStyleIdx="5" presStyleCnt="6" custScaleX="127704" custScaleY="115808" custLinFactNeighborX="-2390" custLinFactNeighborY="-3292"/>
      <dgm:spPr/>
      <dgm:t>
        <a:bodyPr/>
        <a:lstStyle/>
        <a:p>
          <a:endParaRPr lang="en-US"/>
        </a:p>
      </dgm:t>
    </dgm:pt>
    <dgm:pt modelId="{EBA92E2F-F923-442A-8268-F380093B95DC}" type="pres">
      <dgm:prSet presAssocID="{7448D13F-4DAB-4250-83B7-9A2B0D51D1E9}" presName="wedge6Tx" presStyleLbl="node1" presStyleIdx="5" presStyleCnt="6">
        <dgm:presLayoutVars>
          <dgm:chMax val="0"/>
          <dgm:chPref val="0"/>
          <dgm:bulletEnabled val="1"/>
        </dgm:presLayoutVars>
      </dgm:prSet>
      <dgm:spPr/>
      <dgm:t>
        <a:bodyPr/>
        <a:lstStyle/>
        <a:p>
          <a:endParaRPr lang="en-US"/>
        </a:p>
      </dgm:t>
    </dgm:pt>
  </dgm:ptLst>
  <dgm:cxnLst>
    <dgm:cxn modelId="{CE080363-D3F1-4B1A-B547-F30A8D7D5393}" type="presOf" srcId="{7448D13F-4DAB-4250-83B7-9A2B0D51D1E9}" destId="{A093C6C6-9E11-44B4-BADF-D3E9E8F6C362}" srcOrd="0" destOrd="0" presId="urn:microsoft.com/office/officeart/2005/8/layout/chart3"/>
    <dgm:cxn modelId="{3AE06969-9871-457B-B811-8845F355D325}" type="presOf" srcId="{FC96D36D-5BC2-4F09-8F28-F5FB544C05E4}" destId="{F07D8918-9231-44CF-8013-E396F4851115}" srcOrd="1" destOrd="0" presId="urn:microsoft.com/office/officeart/2005/8/layout/chart3"/>
    <dgm:cxn modelId="{D0993FB9-1DA0-4E73-B598-B42DD0D5D06A}" type="presOf" srcId="{B03346A4-49F3-4D89-A81A-4D6EB8969CB2}" destId="{5B87C4A7-11A6-4B37-9344-5BCA239612D9}" srcOrd="1" destOrd="0" presId="urn:microsoft.com/office/officeart/2005/8/layout/chart3"/>
    <dgm:cxn modelId="{81685687-DA78-4BE6-A27C-BFB5F6BD8777}" srcId="{7448D13F-4DAB-4250-83B7-9A2B0D51D1E9}" destId="{B03346A4-49F3-4D89-A81A-4D6EB8969CB2}" srcOrd="3" destOrd="0" parTransId="{0B96B49C-5BBD-4020-BD08-053C8F06D308}" sibTransId="{583AB12B-CB86-442D-984C-5B632AB86E32}"/>
    <dgm:cxn modelId="{464EB592-D50F-49C3-A31D-A94CC43EE8B4}" type="presOf" srcId="{B03346A4-49F3-4D89-A81A-4D6EB8969CB2}" destId="{AC394B1A-5325-4153-B9B5-9BB1BD73A83D}" srcOrd="0" destOrd="0" presId="urn:microsoft.com/office/officeart/2005/8/layout/chart3"/>
    <dgm:cxn modelId="{B233DF7D-0EBF-4EFA-95B1-FCF05BB7CADF}" type="presOf" srcId="{4BAC10F3-50C4-4BCB-AC53-099738DAF05C}" destId="{B745E2A2-E63B-42D9-80C5-11636EAAA887}" srcOrd="0" destOrd="0" presId="urn:microsoft.com/office/officeart/2005/8/layout/chart3"/>
    <dgm:cxn modelId="{51AEE608-AF60-4808-8BE9-0952EB1C6142}" srcId="{7448D13F-4DAB-4250-83B7-9A2B0D51D1E9}" destId="{09C59184-CA9E-48A8-B342-AB3DFB8D2753}" srcOrd="5" destOrd="0" parTransId="{B541A3BA-AF57-4D98-B745-5313B5F68493}" sibTransId="{14619987-22DF-40D8-BBDB-DBDB1FCFF4E5}"/>
    <dgm:cxn modelId="{F73E319A-2852-4D48-8CB3-0D5A0C9F110E}" type="presOf" srcId="{AA34CC1C-05E1-46F9-B7CE-191CD6CE29E1}" destId="{2035445A-CC9A-4143-8B47-517F42F63D72}" srcOrd="1" destOrd="0" presId="urn:microsoft.com/office/officeart/2005/8/layout/chart3"/>
    <dgm:cxn modelId="{C862210A-85BD-4CA3-87C6-691E2C242F8A}" type="presOf" srcId="{A57FC5E7-8D3E-4E82-92CD-AE07584B38D6}" destId="{56CB2B4D-79D9-45AC-A0EC-1120F51803D9}" srcOrd="0" destOrd="0" presId="urn:microsoft.com/office/officeart/2005/8/layout/chart3"/>
    <dgm:cxn modelId="{7B7BD445-F158-4B11-87F3-DF5BEB3A64E9}" srcId="{7448D13F-4DAB-4250-83B7-9A2B0D51D1E9}" destId="{FC96D36D-5BC2-4F09-8F28-F5FB544C05E4}" srcOrd="2" destOrd="0" parTransId="{55A74BF2-A2C8-4A4C-AAFE-2FAD3EC4ED72}" sibTransId="{A1B1EBAC-19DA-48DB-90F4-B3283F96FF1C}"/>
    <dgm:cxn modelId="{0CF077B4-77EF-4A20-9A89-90E567B84194}" type="presOf" srcId="{4BAC10F3-50C4-4BCB-AC53-099738DAF05C}" destId="{7DDCAEDC-8A78-45D6-91FE-15D9945111BC}" srcOrd="1" destOrd="0" presId="urn:microsoft.com/office/officeart/2005/8/layout/chart3"/>
    <dgm:cxn modelId="{BBE4EEE2-2F69-4525-826E-4745B732B66E}" srcId="{7448D13F-4DAB-4250-83B7-9A2B0D51D1E9}" destId="{AA34CC1C-05E1-46F9-B7CE-191CD6CE29E1}" srcOrd="4" destOrd="0" parTransId="{77F5939D-FFA9-4EE3-BDEF-8E3E2F89D307}" sibTransId="{D2451118-34BF-4B8A-A78B-64807462C901}"/>
    <dgm:cxn modelId="{0B06A9BB-F9CE-4B3D-BAC9-5C78B289033A}" type="presOf" srcId="{FC96D36D-5BC2-4F09-8F28-F5FB544C05E4}" destId="{C764C084-02D6-40EC-9844-3AB4A6DE0647}" srcOrd="0" destOrd="0" presId="urn:microsoft.com/office/officeart/2005/8/layout/chart3"/>
    <dgm:cxn modelId="{FB40CD97-EF60-43D6-85F6-A44E616978BD}" srcId="{7448D13F-4DAB-4250-83B7-9A2B0D51D1E9}" destId="{A57FC5E7-8D3E-4E82-92CD-AE07584B38D6}" srcOrd="1" destOrd="0" parTransId="{116D4E38-255B-466C-A4C3-7084F108F9B0}" sibTransId="{7011721F-641E-4C29-BCB6-BF5961DD4C8B}"/>
    <dgm:cxn modelId="{A3561F25-FF70-4059-A5F1-EA574AFB366F}" type="presOf" srcId="{A57FC5E7-8D3E-4E82-92CD-AE07584B38D6}" destId="{EF893620-D755-4B23-82C2-9A8D166B8AA2}" srcOrd="1" destOrd="0" presId="urn:microsoft.com/office/officeart/2005/8/layout/chart3"/>
    <dgm:cxn modelId="{45BE1727-2D40-486C-92F6-4681671AAC3F}" type="presOf" srcId="{AA34CC1C-05E1-46F9-B7CE-191CD6CE29E1}" destId="{A66720EC-A329-45B2-A1A7-E0DECBEDC308}" srcOrd="0" destOrd="0" presId="urn:microsoft.com/office/officeart/2005/8/layout/chart3"/>
    <dgm:cxn modelId="{E4BCAECB-77AF-47E4-9A24-A012DD92E7C7}" type="presOf" srcId="{09C59184-CA9E-48A8-B342-AB3DFB8D2753}" destId="{F201A7CA-AEBA-444D-A267-27E5DC390AF1}" srcOrd="0" destOrd="0" presId="urn:microsoft.com/office/officeart/2005/8/layout/chart3"/>
    <dgm:cxn modelId="{340210C7-E4A3-493B-8FC7-E0F9D5796A42}" srcId="{7448D13F-4DAB-4250-83B7-9A2B0D51D1E9}" destId="{4BAC10F3-50C4-4BCB-AC53-099738DAF05C}" srcOrd="0" destOrd="0" parTransId="{EBDA80D2-5469-412A-896B-0269F3906002}" sibTransId="{00D32810-A4A0-4023-A51D-19D081CD850F}"/>
    <dgm:cxn modelId="{0410A29E-7B9A-461B-AD4B-E7DBC156E448}" type="presOf" srcId="{09C59184-CA9E-48A8-B342-AB3DFB8D2753}" destId="{EBA92E2F-F923-442A-8268-F380093B95DC}" srcOrd="1" destOrd="0" presId="urn:microsoft.com/office/officeart/2005/8/layout/chart3"/>
    <dgm:cxn modelId="{974DD5B1-B1F4-4EEC-AC77-BEFF2C03C8CA}" type="presParOf" srcId="{A093C6C6-9E11-44B4-BADF-D3E9E8F6C362}" destId="{B745E2A2-E63B-42D9-80C5-11636EAAA887}" srcOrd="0" destOrd="0" presId="urn:microsoft.com/office/officeart/2005/8/layout/chart3"/>
    <dgm:cxn modelId="{1008D951-1E9E-43C0-8D7E-8006808F51A4}" type="presParOf" srcId="{A093C6C6-9E11-44B4-BADF-D3E9E8F6C362}" destId="{7DDCAEDC-8A78-45D6-91FE-15D9945111BC}" srcOrd="1" destOrd="0" presId="urn:microsoft.com/office/officeart/2005/8/layout/chart3"/>
    <dgm:cxn modelId="{5C0960B8-9C87-40AD-9264-F44041BDD6A3}" type="presParOf" srcId="{A093C6C6-9E11-44B4-BADF-D3E9E8F6C362}" destId="{56CB2B4D-79D9-45AC-A0EC-1120F51803D9}" srcOrd="2" destOrd="0" presId="urn:microsoft.com/office/officeart/2005/8/layout/chart3"/>
    <dgm:cxn modelId="{6FEE4A47-01B8-449D-81C4-0B94B30B8711}" type="presParOf" srcId="{A093C6C6-9E11-44B4-BADF-D3E9E8F6C362}" destId="{EF893620-D755-4B23-82C2-9A8D166B8AA2}" srcOrd="3" destOrd="0" presId="urn:microsoft.com/office/officeart/2005/8/layout/chart3"/>
    <dgm:cxn modelId="{DA4A4712-A519-4564-8365-5AA4A0698038}" type="presParOf" srcId="{A093C6C6-9E11-44B4-BADF-D3E9E8F6C362}" destId="{C764C084-02D6-40EC-9844-3AB4A6DE0647}" srcOrd="4" destOrd="0" presId="urn:microsoft.com/office/officeart/2005/8/layout/chart3"/>
    <dgm:cxn modelId="{64DF5973-A1FE-4F4B-97ED-95E690783E8C}" type="presParOf" srcId="{A093C6C6-9E11-44B4-BADF-D3E9E8F6C362}" destId="{F07D8918-9231-44CF-8013-E396F4851115}" srcOrd="5" destOrd="0" presId="urn:microsoft.com/office/officeart/2005/8/layout/chart3"/>
    <dgm:cxn modelId="{26BC6AE2-B239-4164-B810-12AB9D89F57A}" type="presParOf" srcId="{A093C6C6-9E11-44B4-BADF-D3E9E8F6C362}" destId="{AC394B1A-5325-4153-B9B5-9BB1BD73A83D}" srcOrd="6" destOrd="0" presId="urn:microsoft.com/office/officeart/2005/8/layout/chart3"/>
    <dgm:cxn modelId="{384B3364-0A4E-482C-A42C-B1BB11AA683A}" type="presParOf" srcId="{A093C6C6-9E11-44B4-BADF-D3E9E8F6C362}" destId="{5B87C4A7-11A6-4B37-9344-5BCA239612D9}" srcOrd="7" destOrd="0" presId="urn:microsoft.com/office/officeart/2005/8/layout/chart3"/>
    <dgm:cxn modelId="{8158C15F-0F19-4372-B784-59B3818D05AC}" type="presParOf" srcId="{A093C6C6-9E11-44B4-BADF-D3E9E8F6C362}" destId="{A66720EC-A329-45B2-A1A7-E0DECBEDC308}" srcOrd="8" destOrd="0" presId="urn:microsoft.com/office/officeart/2005/8/layout/chart3"/>
    <dgm:cxn modelId="{EFEAE2F9-D1BF-48E7-AB3D-D7A478AB3D06}" type="presParOf" srcId="{A093C6C6-9E11-44B4-BADF-D3E9E8F6C362}" destId="{2035445A-CC9A-4143-8B47-517F42F63D72}" srcOrd="9" destOrd="0" presId="urn:microsoft.com/office/officeart/2005/8/layout/chart3"/>
    <dgm:cxn modelId="{2AD62645-1AD1-4B0A-A69F-51A594DDB1EA}" type="presParOf" srcId="{A093C6C6-9E11-44B4-BADF-D3E9E8F6C362}" destId="{F201A7CA-AEBA-444D-A267-27E5DC390AF1}" srcOrd="10" destOrd="0" presId="urn:microsoft.com/office/officeart/2005/8/layout/chart3"/>
    <dgm:cxn modelId="{603D50D4-2473-470B-8E16-E009581CFB88}" type="presParOf" srcId="{A093C6C6-9E11-44B4-BADF-D3E9E8F6C362}" destId="{EBA92E2F-F923-442A-8268-F380093B95DC}" srcOrd="11"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628D5-2FE1-4E0C-B2E2-AA5E62F0A21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EC66FF7-E1AE-47D5-8EBC-B3C6A2840C91}">
      <dgm:prSet/>
      <dgm:spPr/>
      <dgm:t>
        <a:bodyPr/>
        <a:lstStyle/>
        <a:p>
          <a:pPr rtl="0"/>
          <a:r>
            <a:rPr lang="en-US" dirty="0" smtClean="0"/>
            <a:t>Rigor</a:t>
          </a:r>
          <a:endParaRPr lang="en-US" dirty="0"/>
        </a:p>
      </dgm:t>
    </dgm:pt>
    <dgm:pt modelId="{14600B9B-21F7-4CC5-A894-9D14F76B9675}" type="parTrans" cxnId="{4CDB079E-4D22-4E32-8360-0FA7D14B39E1}">
      <dgm:prSet/>
      <dgm:spPr/>
      <dgm:t>
        <a:bodyPr/>
        <a:lstStyle/>
        <a:p>
          <a:endParaRPr lang="en-US"/>
        </a:p>
      </dgm:t>
    </dgm:pt>
    <dgm:pt modelId="{10AA3726-7F1B-4DCA-8C73-406D84AFECFB}" type="sibTrans" cxnId="{4CDB079E-4D22-4E32-8360-0FA7D14B39E1}">
      <dgm:prSet/>
      <dgm:spPr/>
      <dgm:t>
        <a:bodyPr/>
        <a:lstStyle/>
        <a:p>
          <a:endParaRPr lang="en-US"/>
        </a:p>
      </dgm:t>
    </dgm:pt>
    <dgm:pt modelId="{E996E404-C5FD-4197-AA5A-5B606B15935A}">
      <dgm:prSet/>
      <dgm:spPr/>
      <dgm:t>
        <a:bodyPr/>
        <a:lstStyle/>
        <a:p>
          <a:r>
            <a:rPr lang="en-US" dirty="0" smtClean="0"/>
            <a:t>Fluency</a:t>
          </a:r>
          <a:endParaRPr lang="en-US" dirty="0"/>
        </a:p>
      </dgm:t>
    </dgm:pt>
    <dgm:pt modelId="{2FD36367-B1D1-4294-B947-4B1A66A24F8E}" type="parTrans" cxnId="{A245E6A5-EC9F-40BF-873E-81FC18580B6C}">
      <dgm:prSet/>
      <dgm:spPr/>
      <dgm:t>
        <a:bodyPr/>
        <a:lstStyle/>
        <a:p>
          <a:endParaRPr lang="en-US"/>
        </a:p>
      </dgm:t>
    </dgm:pt>
    <dgm:pt modelId="{C61A1ECF-C179-4C3E-8657-243AD04513C0}" type="sibTrans" cxnId="{A245E6A5-EC9F-40BF-873E-81FC18580B6C}">
      <dgm:prSet/>
      <dgm:spPr/>
      <dgm:t>
        <a:bodyPr/>
        <a:lstStyle/>
        <a:p>
          <a:endParaRPr lang="en-US"/>
        </a:p>
      </dgm:t>
    </dgm:pt>
    <dgm:pt modelId="{02B50E98-FAFB-46D3-AA8A-31E4CBF467A4}">
      <dgm:prSet/>
      <dgm:spPr/>
      <dgm:t>
        <a:bodyPr/>
        <a:lstStyle/>
        <a:p>
          <a:r>
            <a:rPr lang="en-US" dirty="0" smtClean="0"/>
            <a:t>Deep Understanding</a:t>
          </a:r>
          <a:endParaRPr lang="en-US" dirty="0"/>
        </a:p>
      </dgm:t>
    </dgm:pt>
    <dgm:pt modelId="{738B22FE-33AA-4984-85CA-3145643C4494}" type="parTrans" cxnId="{A543EB99-7C6D-499D-89B8-F71289367D9E}">
      <dgm:prSet/>
      <dgm:spPr/>
      <dgm:t>
        <a:bodyPr/>
        <a:lstStyle/>
        <a:p>
          <a:endParaRPr lang="en-US"/>
        </a:p>
      </dgm:t>
    </dgm:pt>
    <dgm:pt modelId="{96201D7C-0A95-4714-8CA8-D217F01A369C}" type="sibTrans" cxnId="{A543EB99-7C6D-499D-89B8-F71289367D9E}">
      <dgm:prSet/>
      <dgm:spPr/>
      <dgm:t>
        <a:bodyPr/>
        <a:lstStyle/>
        <a:p>
          <a:endParaRPr lang="en-US"/>
        </a:p>
      </dgm:t>
    </dgm:pt>
    <dgm:pt modelId="{1F0BA424-EB12-4C20-9DCF-4715EA0C60E8}">
      <dgm:prSet/>
      <dgm:spPr/>
      <dgm:t>
        <a:bodyPr/>
        <a:lstStyle/>
        <a:p>
          <a:r>
            <a:rPr lang="en-US" dirty="0" smtClean="0"/>
            <a:t>Applications</a:t>
          </a:r>
          <a:endParaRPr lang="en-US" dirty="0"/>
        </a:p>
      </dgm:t>
    </dgm:pt>
    <dgm:pt modelId="{5115EBAF-4DCB-46FC-8D9A-710972C7DFF4}" type="parTrans" cxnId="{E85C5BDD-0A1E-4B20-9115-D8081B164608}">
      <dgm:prSet/>
      <dgm:spPr/>
      <dgm:t>
        <a:bodyPr/>
        <a:lstStyle/>
        <a:p>
          <a:endParaRPr lang="en-US"/>
        </a:p>
      </dgm:t>
    </dgm:pt>
    <dgm:pt modelId="{29DBFFC0-89BD-4827-96FB-6AFAB0B20F1B}" type="sibTrans" cxnId="{E85C5BDD-0A1E-4B20-9115-D8081B164608}">
      <dgm:prSet/>
      <dgm:spPr/>
      <dgm:t>
        <a:bodyPr/>
        <a:lstStyle/>
        <a:p>
          <a:endParaRPr lang="en-US"/>
        </a:p>
      </dgm:t>
    </dgm:pt>
    <dgm:pt modelId="{6F31A916-7A45-4249-8717-F39860CE53E7}">
      <dgm:prSet/>
      <dgm:spPr/>
      <dgm:t>
        <a:bodyPr/>
        <a:lstStyle/>
        <a:p>
          <a:r>
            <a:rPr lang="en-US" dirty="0" smtClean="0"/>
            <a:t>Dual Intensity</a:t>
          </a:r>
          <a:endParaRPr lang="en-US" dirty="0"/>
        </a:p>
      </dgm:t>
    </dgm:pt>
    <dgm:pt modelId="{4910DAE9-DB76-4640-95C8-2815479CDEC2}" type="parTrans" cxnId="{03E317F7-1C0A-4FF8-9D8C-14DD018464CA}">
      <dgm:prSet/>
      <dgm:spPr/>
      <dgm:t>
        <a:bodyPr/>
        <a:lstStyle/>
        <a:p>
          <a:endParaRPr lang="en-US"/>
        </a:p>
      </dgm:t>
    </dgm:pt>
    <dgm:pt modelId="{9671A3B0-4869-4734-98B5-BDD9591A70F7}" type="sibTrans" cxnId="{03E317F7-1C0A-4FF8-9D8C-14DD018464CA}">
      <dgm:prSet/>
      <dgm:spPr/>
      <dgm:t>
        <a:bodyPr/>
        <a:lstStyle/>
        <a:p>
          <a:endParaRPr lang="en-US"/>
        </a:p>
      </dgm:t>
    </dgm:pt>
    <dgm:pt modelId="{EFD4334F-CAEB-4144-9777-81DE06F5B4A8}" type="pres">
      <dgm:prSet presAssocID="{B05628D5-2FE1-4E0C-B2E2-AA5E62F0A215}" presName="diagram" presStyleCnt="0">
        <dgm:presLayoutVars>
          <dgm:chMax val="1"/>
          <dgm:dir/>
          <dgm:animLvl val="ctr"/>
          <dgm:resizeHandles val="exact"/>
        </dgm:presLayoutVars>
      </dgm:prSet>
      <dgm:spPr/>
      <dgm:t>
        <a:bodyPr/>
        <a:lstStyle/>
        <a:p>
          <a:endParaRPr lang="en-US"/>
        </a:p>
      </dgm:t>
    </dgm:pt>
    <dgm:pt modelId="{15749A84-A3FD-45C0-9E48-3ECC07D29A7A}" type="pres">
      <dgm:prSet presAssocID="{B05628D5-2FE1-4E0C-B2E2-AA5E62F0A215}" presName="matrix" presStyleCnt="0"/>
      <dgm:spPr/>
    </dgm:pt>
    <dgm:pt modelId="{E4AF5AFE-8396-4954-A386-DF69076A13C8}" type="pres">
      <dgm:prSet presAssocID="{B05628D5-2FE1-4E0C-B2E2-AA5E62F0A215}" presName="tile1" presStyleLbl="node1" presStyleIdx="0" presStyleCnt="4"/>
      <dgm:spPr/>
      <dgm:t>
        <a:bodyPr/>
        <a:lstStyle/>
        <a:p>
          <a:endParaRPr lang="en-US"/>
        </a:p>
      </dgm:t>
    </dgm:pt>
    <dgm:pt modelId="{390997C4-DF4D-4711-ACAE-6D0DD5212083}" type="pres">
      <dgm:prSet presAssocID="{B05628D5-2FE1-4E0C-B2E2-AA5E62F0A215}" presName="tile1text" presStyleLbl="node1" presStyleIdx="0" presStyleCnt="4">
        <dgm:presLayoutVars>
          <dgm:chMax val="0"/>
          <dgm:chPref val="0"/>
          <dgm:bulletEnabled val="1"/>
        </dgm:presLayoutVars>
      </dgm:prSet>
      <dgm:spPr/>
      <dgm:t>
        <a:bodyPr/>
        <a:lstStyle/>
        <a:p>
          <a:endParaRPr lang="en-US"/>
        </a:p>
      </dgm:t>
    </dgm:pt>
    <dgm:pt modelId="{61E0DD42-5FF8-4F0F-A03C-D963FC4245BC}" type="pres">
      <dgm:prSet presAssocID="{B05628D5-2FE1-4E0C-B2E2-AA5E62F0A215}" presName="tile2" presStyleLbl="node1" presStyleIdx="1" presStyleCnt="4"/>
      <dgm:spPr/>
      <dgm:t>
        <a:bodyPr/>
        <a:lstStyle/>
        <a:p>
          <a:endParaRPr lang="en-US"/>
        </a:p>
      </dgm:t>
    </dgm:pt>
    <dgm:pt modelId="{375F701A-D188-4CFF-9729-4EB4B22AC4B2}" type="pres">
      <dgm:prSet presAssocID="{B05628D5-2FE1-4E0C-B2E2-AA5E62F0A215}" presName="tile2text" presStyleLbl="node1" presStyleIdx="1" presStyleCnt="4">
        <dgm:presLayoutVars>
          <dgm:chMax val="0"/>
          <dgm:chPref val="0"/>
          <dgm:bulletEnabled val="1"/>
        </dgm:presLayoutVars>
      </dgm:prSet>
      <dgm:spPr/>
      <dgm:t>
        <a:bodyPr/>
        <a:lstStyle/>
        <a:p>
          <a:endParaRPr lang="en-US"/>
        </a:p>
      </dgm:t>
    </dgm:pt>
    <dgm:pt modelId="{3F668591-4A7C-4096-89E2-0B1B0A904985}" type="pres">
      <dgm:prSet presAssocID="{B05628D5-2FE1-4E0C-B2E2-AA5E62F0A215}" presName="tile3" presStyleLbl="node1" presStyleIdx="2" presStyleCnt="4"/>
      <dgm:spPr/>
      <dgm:t>
        <a:bodyPr/>
        <a:lstStyle/>
        <a:p>
          <a:endParaRPr lang="en-US"/>
        </a:p>
      </dgm:t>
    </dgm:pt>
    <dgm:pt modelId="{D401197B-A39B-4D27-8739-71CA854C81BB}" type="pres">
      <dgm:prSet presAssocID="{B05628D5-2FE1-4E0C-B2E2-AA5E62F0A215}" presName="tile3text" presStyleLbl="node1" presStyleIdx="2" presStyleCnt="4">
        <dgm:presLayoutVars>
          <dgm:chMax val="0"/>
          <dgm:chPref val="0"/>
          <dgm:bulletEnabled val="1"/>
        </dgm:presLayoutVars>
      </dgm:prSet>
      <dgm:spPr/>
      <dgm:t>
        <a:bodyPr/>
        <a:lstStyle/>
        <a:p>
          <a:endParaRPr lang="en-US"/>
        </a:p>
      </dgm:t>
    </dgm:pt>
    <dgm:pt modelId="{8F8797DC-0060-433C-80FD-02688E101E2E}" type="pres">
      <dgm:prSet presAssocID="{B05628D5-2FE1-4E0C-B2E2-AA5E62F0A215}" presName="tile4" presStyleLbl="node1" presStyleIdx="3" presStyleCnt="4"/>
      <dgm:spPr/>
      <dgm:t>
        <a:bodyPr/>
        <a:lstStyle/>
        <a:p>
          <a:endParaRPr lang="en-US"/>
        </a:p>
      </dgm:t>
    </dgm:pt>
    <dgm:pt modelId="{B586412C-EE65-44BB-9A06-77CF2EDF7199}" type="pres">
      <dgm:prSet presAssocID="{B05628D5-2FE1-4E0C-B2E2-AA5E62F0A215}" presName="tile4text" presStyleLbl="node1" presStyleIdx="3" presStyleCnt="4">
        <dgm:presLayoutVars>
          <dgm:chMax val="0"/>
          <dgm:chPref val="0"/>
          <dgm:bulletEnabled val="1"/>
        </dgm:presLayoutVars>
      </dgm:prSet>
      <dgm:spPr/>
      <dgm:t>
        <a:bodyPr/>
        <a:lstStyle/>
        <a:p>
          <a:endParaRPr lang="en-US"/>
        </a:p>
      </dgm:t>
    </dgm:pt>
    <dgm:pt modelId="{79552958-8CC6-49BD-AEC5-F64A9DB0782E}" type="pres">
      <dgm:prSet presAssocID="{B05628D5-2FE1-4E0C-B2E2-AA5E62F0A215}" presName="centerTile" presStyleLbl="fgShp" presStyleIdx="0" presStyleCnt="1">
        <dgm:presLayoutVars>
          <dgm:chMax val="0"/>
          <dgm:chPref val="0"/>
        </dgm:presLayoutVars>
      </dgm:prSet>
      <dgm:spPr/>
      <dgm:t>
        <a:bodyPr/>
        <a:lstStyle/>
        <a:p>
          <a:endParaRPr lang="en-US"/>
        </a:p>
      </dgm:t>
    </dgm:pt>
  </dgm:ptLst>
  <dgm:cxnLst>
    <dgm:cxn modelId="{ECD7D4BE-1138-4F6B-A7C9-9372008ADD36}" type="presOf" srcId="{02B50E98-FAFB-46D3-AA8A-31E4CBF467A4}" destId="{61E0DD42-5FF8-4F0F-A03C-D963FC4245BC}" srcOrd="0" destOrd="0" presId="urn:microsoft.com/office/officeart/2005/8/layout/matrix1"/>
    <dgm:cxn modelId="{268AF482-7CA6-48B9-BE47-3364BAF0208A}" type="presOf" srcId="{6F31A916-7A45-4249-8717-F39860CE53E7}" destId="{B586412C-EE65-44BB-9A06-77CF2EDF7199}" srcOrd="1" destOrd="0" presId="urn:microsoft.com/office/officeart/2005/8/layout/matrix1"/>
    <dgm:cxn modelId="{03E317F7-1C0A-4FF8-9D8C-14DD018464CA}" srcId="{AEC66FF7-E1AE-47D5-8EBC-B3C6A2840C91}" destId="{6F31A916-7A45-4249-8717-F39860CE53E7}" srcOrd="3" destOrd="0" parTransId="{4910DAE9-DB76-4640-95C8-2815479CDEC2}" sibTransId="{9671A3B0-4869-4734-98B5-BDD9591A70F7}"/>
    <dgm:cxn modelId="{89C2858B-9263-4DD7-AD93-F80DE1318817}" type="presOf" srcId="{1F0BA424-EB12-4C20-9DCF-4715EA0C60E8}" destId="{3F668591-4A7C-4096-89E2-0B1B0A904985}" srcOrd="0" destOrd="0" presId="urn:microsoft.com/office/officeart/2005/8/layout/matrix1"/>
    <dgm:cxn modelId="{6B00AF56-9069-45ED-9873-287800082DC5}" type="presOf" srcId="{E996E404-C5FD-4197-AA5A-5B606B15935A}" destId="{390997C4-DF4D-4711-ACAE-6D0DD5212083}" srcOrd="1" destOrd="0" presId="urn:microsoft.com/office/officeart/2005/8/layout/matrix1"/>
    <dgm:cxn modelId="{3AEEB8CF-03B3-45B9-B5E8-B324686F1715}" type="presOf" srcId="{1F0BA424-EB12-4C20-9DCF-4715EA0C60E8}" destId="{D401197B-A39B-4D27-8739-71CA854C81BB}" srcOrd="1" destOrd="0" presId="urn:microsoft.com/office/officeart/2005/8/layout/matrix1"/>
    <dgm:cxn modelId="{A543EB99-7C6D-499D-89B8-F71289367D9E}" srcId="{AEC66FF7-E1AE-47D5-8EBC-B3C6A2840C91}" destId="{02B50E98-FAFB-46D3-AA8A-31E4CBF467A4}" srcOrd="1" destOrd="0" parTransId="{738B22FE-33AA-4984-85CA-3145643C4494}" sibTransId="{96201D7C-0A95-4714-8CA8-D217F01A369C}"/>
    <dgm:cxn modelId="{A245E6A5-EC9F-40BF-873E-81FC18580B6C}" srcId="{AEC66FF7-E1AE-47D5-8EBC-B3C6A2840C91}" destId="{E996E404-C5FD-4197-AA5A-5B606B15935A}" srcOrd="0" destOrd="0" parTransId="{2FD36367-B1D1-4294-B947-4B1A66A24F8E}" sibTransId="{C61A1ECF-C179-4C3E-8657-243AD04513C0}"/>
    <dgm:cxn modelId="{F4910706-11DB-4F45-9BC6-82B7E299AEDE}" type="presOf" srcId="{6F31A916-7A45-4249-8717-F39860CE53E7}" destId="{8F8797DC-0060-433C-80FD-02688E101E2E}" srcOrd="0" destOrd="0" presId="urn:microsoft.com/office/officeart/2005/8/layout/matrix1"/>
    <dgm:cxn modelId="{284275C2-1DD8-46DD-AAF8-88CB94FF02E3}" type="presOf" srcId="{02B50E98-FAFB-46D3-AA8A-31E4CBF467A4}" destId="{375F701A-D188-4CFF-9729-4EB4B22AC4B2}" srcOrd="1" destOrd="0" presId="urn:microsoft.com/office/officeart/2005/8/layout/matrix1"/>
    <dgm:cxn modelId="{8D8042C2-1086-4E0C-80A5-E749FE80512B}" type="presOf" srcId="{B05628D5-2FE1-4E0C-B2E2-AA5E62F0A215}" destId="{EFD4334F-CAEB-4144-9777-81DE06F5B4A8}" srcOrd="0" destOrd="0" presId="urn:microsoft.com/office/officeart/2005/8/layout/matrix1"/>
    <dgm:cxn modelId="{4CDB079E-4D22-4E32-8360-0FA7D14B39E1}" srcId="{B05628D5-2FE1-4E0C-B2E2-AA5E62F0A215}" destId="{AEC66FF7-E1AE-47D5-8EBC-B3C6A2840C91}" srcOrd="0" destOrd="0" parTransId="{14600B9B-21F7-4CC5-A894-9D14F76B9675}" sibTransId="{10AA3726-7F1B-4DCA-8C73-406D84AFECFB}"/>
    <dgm:cxn modelId="{959908B5-2E5D-438B-819C-1CB3BF69D86F}" type="presOf" srcId="{AEC66FF7-E1AE-47D5-8EBC-B3C6A2840C91}" destId="{79552958-8CC6-49BD-AEC5-F64A9DB0782E}" srcOrd="0" destOrd="0" presId="urn:microsoft.com/office/officeart/2005/8/layout/matrix1"/>
    <dgm:cxn modelId="{E85C5BDD-0A1E-4B20-9115-D8081B164608}" srcId="{AEC66FF7-E1AE-47D5-8EBC-B3C6A2840C91}" destId="{1F0BA424-EB12-4C20-9DCF-4715EA0C60E8}" srcOrd="2" destOrd="0" parTransId="{5115EBAF-4DCB-46FC-8D9A-710972C7DFF4}" sibTransId="{29DBFFC0-89BD-4827-96FB-6AFAB0B20F1B}"/>
    <dgm:cxn modelId="{7A161BF2-2610-44A3-A53B-2FF414105EB4}" type="presOf" srcId="{E996E404-C5FD-4197-AA5A-5B606B15935A}" destId="{E4AF5AFE-8396-4954-A386-DF69076A13C8}" srcOrd="0" destOrd="0" presId="urn:microsoft.com/office/officeart/2005/8/layout/matrix1"/>
    <dgm:cxn modelId="{1D653883-C710-4945-BFCA-0C6BCCE29C4F}" type="presParOf" srcId="{EFD4334F-CAEB-4144-9777-81DE06F5B4A8}" destId="{15749A84-A3FD-45C0-9E48-3ECC07D29A7A}" srcOrd="0" destOrd="0" presId="urn:microsoft.com/office/officeart/2005/8/layout/matrix1"/>
    <dgm:cxn modelId="{41520BC0-EF51-4B9D-B1C4-6E87DF683CB4}" type="presParOf" srcId="{15749A84-A3FD-45C0-9E48-3ECC07D29A7A}" destId="{E4AF5AFE-8396-4954-A386-DF69076A13C8}" srcOrd="0" destOrd="0" presId="urn:microsoft.com/office/officeart/2005/8/layout/matrix1"/>
    <dgm:cxn modelId="{21CF8225-4A68-4BBA-A364-3FDF006EE6F7}" type="presParOf" srcId="{15749A84-A3FD-45C0-9E48-3ECC07D29A7A}" destId="{390997C4-DF4D-4711-ACAE-6D0DD5212083}" srcOrd="1" destOrd="0" presId="urn:microsoft.com/office/officeart/2005/8/layout/matrix1"/>
    <dgm:cxn modelId="{DA063C2E-EC09-4598-AB18-A6F416D1FABA}" type="presParOf" srcId="{15749A84-A3FD-45C0-9E48-3ECC07D29A7A}" destId="{61E0DD42-5FF8-4F0F-A03C-D963FC4245BC}" srcOrd="2" destOrd="0" presId="urn:microsoft.com/office/officeart/2005/8/layout/matrix1"/>
    <dgm:cxn modelId="{300A0837-B575-4ABF-B733-7023ABEA5B8C}" type="presParOf" srcId="{15749A84-A3FD-45C0-9E48-3ECC07D29A7A}" destId="{375F701A-D188-4CFF-9729-4EB4B22AC4B2}" srcOrd="3" destOrd="0" presId="urn:microsoft.com/office/officeart/2005/8/layout/matrix1"/>
    <dgm:cxn modelId="{9ED65668-47AC-4D70-B080-02DD2300A148}" type="presParOf" srcId="{15749A84-A3FD-45C0-9E48-3ECC07D29A7A}" destId="{3F668591-4A7C-4096-89E2-0B1B0A904985}" srcOrd="4" destOrd="0" presId="urn:microsoft.com/office/officeart/2005/8/layout/matrix1"/>
    <dgm:cxn modelId="{EE5C0D6B-8C77-4F58-8597-D3873802E880}" type="presParOf" srcId="{15749A84-A3FD-45C0-9E48-3ECC07D29A7A}" destId="{D401197B-A39B-4D27-8739-71CA854C81BB}" srcOrd="5" destOrd="0" presId="urn:microsoft.com/office/officeart/2005/8/layout/matrix1"/>
    <dgm:cxn modelId="{D07E0C3B-2F5D-4BA3-A024-D1A2A144AC6A}" type="presParOf" srcId="{15749A84-A3FD-45C0-9E48-3ECC07D29A7A}" destId="{8F8797DC-0060-433C-80FD-02688E101E2E}" srcOrd="6" destOrd="0" presId="urn:microsoft.com/office/officeart/2005/8/layout/matrix1"/>
    <dgm:cxn modelId="{E8F6A25E-6015-4BDB-B36A-913164FD2C45}" type="presParOf" srcId="{15749A84-A3FD-45C0-9E48-3ECC07D29A7A}" destId="{B586412C-EE65-44BB-9A06-77CF2EDF7199}" srcOrd="7" destOrd="0" presId="urn:microsoft.com/office/officeart/2005/8/layout/matrix1"/>
    <dgm:cxn modelId="{38407979-B7F3-4542-9F47-955FF11ED323}" type="presParOf" srcId="{EFD4334F-CAEB-4144-9777-81DE06F5B4A8}" destId="{79552958-8CC6-49BD-AEC5-F64A9DB0782E}"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C668B9-6D9A-47AB-975F-5F34323CE1C3}" type="doc">
      <dgm:prSet loTypeId="urn:microsoft.com/office/officeart/2005/8/layout/lProcess2" loCatId="relationship" qsTypeId="urn:microsoft.com/office/officeart/2005/8/quickstyle/simple1#7" qsCatId="simple" csTypeId="urn:microsoft.com/office/officeart/2005/8/colors/accent1_2#7" csCatId="accent1" phldr="1"/>
      <dgm:spPr/>
      <dgm:t>
        <a:bodyPr/>
        <a:lstStyle/>
        <a:p>
          <a:endParaRPr lang="en-US"/>
        </a:p>
      </dgm:t>
    </dgm:pt>
    <dgm:pt modelId="{E00B34B4-8474-49FC-AC76-51B5D2971A4B}">
      <dgm:prSet phldrT="[Text]" custT="1"/>
      <dgm:spPr/>
      <dgm:t>
        <a:bodyPr/>
        <a:lstStyle/>
        <a:p>
          <a:r>
            <a:rPr lang="en-US" sz="2300" dirty="0" smtClean="0"/>
            <a:t>Grade K</a:t>
          </a:r>
          <a:endParaRPr lang="en-US" sz="2300" dirty="0"/>
        </a:p>
      </dgm:t>
    </dgm:pt>
    <dgm:pt modelId="{F73C381E-4637-4175-9C32-FC15F634E122}" type="parTrans" cxnId="{043D47CC-FD8B-45E0-943F-CA169B165818}">
      <dgm:prSet/>
      <dgm:spPr/>
      <dgm:t>
        <a:bodyPr/>
        <a:lstStyle/>
        <a:p>
          <a:endParaRPr lang="en-US"/>
        </a:p>
      </dgm:t>
    </dgm:pt>
    <dgm:pt modelId="{FAA306D5-7AC0-4D5E-8A88-D326098E3D4F}" type="sibTrans" cxnId="{043D47CC-FD8B-45E0-943F-CA169B165818}">
      <dgm:prSet/>
      <dgm:spPr/>
      <dgm:t>
        <a:bodyPr/>
        <a:lstStyle/>
        <a:p>
          <a:endParaRPr lang="en-US"/>
        </a:p>
      </dgm:t>
    </dgm:pt>
    <dgm:pt modelId="{086DDE12-2265-481A-82D1-43604E2D5284}">
      <dgm:prSet phldrT="[Text]" custT="1"/>
      <dgm:spPr/>
      <dgm:t>
        <a:bodyPr/>
        <a:lstStyle/>
        <a:p>
          <a:r>
            <a:rPr lang="en-US" sz="2300" dirty="0" smtClean="0"/>
            <a:t>Grade 1</a:t>
          </a:r>
          <a:endParaRPr lang="en-US" sz="2300" dirty="0"/>
        </a:p>
      </dgm:t>
    </dgm:pt>
    <dgm:pt modelId="{4E352451-D4A5-4E7A-8250-E0BAB261972E}" type="parTrans" cxnId="{B897782E-7542-4152-AD1C-E21592DAAD0A}">
      <dgm:prSet/>
      <dgm:spPr/>
      <dgm:t>
        <a:bodyPr/>
        <a:lstStyle/>
        <a:p>
          <a:endParaRPr lang="en-US"/>
        </a:p>
      </dgm:t>
    </dgm:pt>
    <dgm:pt modelId="{963CEC52-BA99-4AA9-9EC8-D10BC481AF53}" type="sibTrans" cxnId="{B897782E-7542-4152-AD1C-E21592DAAD0A}">
      <dgm:prSet/>
      <dgm:spPr/>
      <dgm:t>
        <a:bodyPr/>
        <a:lstStyle/>
        <a:p>
          <a:endParaRPr lang="en-US"/>
        </a:p>
      </dgm:t>
    </dgm:pt>
    <dgm:pt modelId="{985F63AC-3ED9-44F1-84C3-1E1DC24083AC}">
      <dgm:prSet phldrT="[Text]" custT="1"/>
      <dgm:spPr/>
      <dgm:t>
        <a:bodyPr/>
        <a:lstStyle/>
        <a:p>
          <a:r>
            <a:rPr lang="en-US" sz="2300" dirty="0" smtClean="0"/>
            <a:t>Grade 2</a:t>
          </a:r>
          <a:endParaRPr lang="en-US" sz="2300" dirty="0"/>
        </a:p>
      </dgm:t>
    </dgm:pt>
    <dgm:pt modelId="{68F1A48C-3911-415D-8936-98D13140D8A8}" type="parTrans" cxnId="{54479129-3280-4FAF-82D7-97B946EA88D8}">
      <dgm:prSet/>
      <dgm:spPr/>
      <dgm:t>
        <a:bodyPr/>
        <a:lstStyle/>
        <a:p>
          <a:endParaRPr lang="en-US"/>
        </a:p>
      </dgm:t>
    </dgm:pt>
    <dgm:pt modelId="{C186ACD5-60D9-4FD4-A267-CDB9B69556AF}" type="sibTrans" cxnId="{54479129-3280-4FAF-82D7-97B946EA88D8}">
      <dgm:prSet/>
      <dgm:spPr/>
      <dgm:t>
        <a:bodyPr/>
        <a:lstStyle/>
        <a:p>
          <a:endParaRPr lang="en-US"/>
        </a:p>
      </dgm:t>
    </dgm:pt>
    <dgm:pt modelId="{0B0E3068-E814-4921-80AB-EA6334EC6FBD}">
      <dgm:prSet phldrT="[Text]"/>
      <dgm:spPr/>
      <dgm:t>
        <a:bodyPr/>
        <a:lstStyle/>
        <a:p>
          <a:r>
            <a:rPr lang="en-US" dirty="0" smtClean="0"/>
            <a:t>Grade 3</a:t>
          </a:r>
          <a:endParaRPr lang="en-US" dirty="0"/>
        </a:p>
      </dgm:t>
    </dgm:pt>
    <dgm:pt modelId="{C10808A4-381E-4B26-8715-167B968996BF}" type="parTrans" cxnId="{5F630701-16F7-4C22-89BF-3E64829CB4FE}">
      <dgm:prSet/>
      <dgm:spPr/>
      <dgm:t>
        <a:bodyPr/>
        <a:lstStyle/>
        <a:p>
          <a:endParaRPr lang="en-US"/>
        </a:p>
      </dgm:t>
    </dgm:pt>
    <dgm:pt modelId="{19B39E8A-8705-4E6F-918A-BB76C0C5980E}" type="sibTrans" cxnId="{5F630701-16F7-4C22-89BF-3E64829CB4FE}">
      <dgm:prSet/>
      <dgm:spPr/>
      <dgm:t>
        <a:bodyPr/>
        <a:lstStyle/>
        <a:p>
          <a:endParaRPr lang="en-US"/>
        </a:p>
      </dgm:t>
    </dgm:pt>
    <dgm:pt modelId="{9350FF2B-E1DE-4C23-8030-DFD76E62491D}">
      <dgm:prSet phldrT="[Text]"/>
      <dgm:spPr/>
      <dgm:t>
        <a:bodyPr/>
        <a:lstStyle/>
        <a:p>
          <a:r>
            <a:rPr lang="en-US" dirty="0" smtClean="0"/>
            <a:t>Grade 4</a:t>
          </a:r>
          <a:endParaRPr lang="en-US" dirty="0"/>
        </a:p>
      </dgm:t>
    </dgm:pt>
    <dgm:pt modelId="{F0F728DB-F429-4C3B-8979-6247B5C884F7}" type="parTrans" cxnId="{5AF643A7-AA3D-4723-9A38-F578CB0D3D8E}">
      <dgm:prSet/>
      <dgm:spPr/>
      <dgm:t>
        <a:bodyPr/>
        <a:lstStyle/>
        <a:p>
          <a:endParaRPr lang="en-US"/>
        </a:p>
      </dgm:t>
    </dgm:pt>
    <dgm:pt modelId="{0217A4FD-EC55-44E3-BD55-E412C9BC8F82}" type="sibTrans" cxnId="{5AF643A7-AA3D-4723-9A38-F578CB0D3D8E}">
      <dgm:prSet/>
      <dgm:spPr/>
      <dgm:t>
        <a:bodyPr/>
        <a:lstStyle/>
        <a:p>
          <a:endParaRPr lang="en-US"/>
        </a:p>
      </dgm:t>
    </dgm:pt>
    <dgm:pt modelId="{56CFD8BE-F2B2-45FD-B6EF-C605F6777524}">
      <dgm:prSet phldrT="[Text]"/>
      <dgm:spPr>
        <a:solidFill>
          <a:schemeClr val="bg2">
            <a:lumMod val="90000"/>
          </a:schemeClr>
        </a:solidFill>
      </dgm:spPr>
      <dgm:t>
        <a:bodyPr/>
        <a:lstStyle/>
        <a:p>
          <a:r>
            <a:rPr lang="en-US" dirty="0" smtClean="0"/>
            <a:t>Grade 8</a:t>
          </a:r>
          <a:endParaRPr lang="en-US" dirty="0"/>
        </a:p>
      </dgm:t>
    </dgm:pt>
    <dgm:pt modelId="{75E8A54C-0166-461C-942B-F07D3BBFF60B}" type="parTrans" cxnId="{942C7C0D-5113-4D91-ACC4-95B182800ADC}">
      <dgm:prSet/>
      <dgm:spPr/>
      <dgm:t>
        <a:bodyPr/>
        <a:lstStyle/>
        <a:p>
          <a:endParaRPr lang="en-US"/>
        </a:p>
      </dgm:t>
    </dgm:pt>
    <dgm:pt modelId="{B2B260C9-8439-4324-A4FB-278AA9B4A831}" type="sibTrans" cxnId="{942C7C0D-5113-4D91-ACC4-95B182800ADC}">
      <dgm:prSet/>
      <dgm:spPr/>
      <dgm:t>
        <a:bodyPr/>
        <a:lstStyle/>
        <a:p>
          <a:endParaRPr lang="en-US"/>
        </a:p>
      </dgm:t>
    </dgm:pt>
    <dgm:pt modelId="{1F96E629-A6D2-40FA-A8D0-9FD93855262D}">
      <dgm:prSet phldrT="[Text]"/>
      <dgm:spPr/>
      <dgm:t>
        <a:bodyPr/>
        <a:lstStyle/>
        <a:p>
          <a:r>
            <a:rPr lang="en-US" dirty="0" smtClean="0"/>
            <a:t>Grade 5</a:t>
          </a:r>
          <a:endParaRPr lang="en-US" dirty="0"/>
        </a:p>
      </dgm:t>
    </dgm:pt>
    <dgm:pt modelId="{F75216FE-5F2C-4378-A3B7-C1D49F4ECAA6}" type="parTrans" cxnId="{C0B6EA98-6400-4430-A435-AE0800E4DC76}">
      <dgm:prSet/>
      <dgm:spPr/>
      <dgm:t>
        <a:bodyPr/>
        <a:lstStyle/>
        <a:p>
          <a:endParaRPr lang="en-US"/>
        </a:p>
      </dgm:t>
    </dgm:pt>
    <dgm:pt modelId="{58B961BF-10B0-4FEA-8706-6784DB888B15}" type="sibTrans" cxnId="{C0B6EA98-6400-4430-A435-AE0800E4DC76}">
      <dgm:prSet/>
      <dgm:spPr/>
      <dgm:t>
        <a:bodyPr/>
        <a:lstStyle/>
        <a:p>
          <a:endParaRPr lang="en-US"/>
        </a:p>
      </dgm:t>
    </dgm:pt>
    <dgm:pt modelId="{74E117CB-0544-4D55-877F-2C34C3E9E938}">
      <dgm:prSet phldrT="[Text]"/>
      <dgm:spPr>
        <a:solidFill>
          <a:schemeClr val="bg2">
            <a:lumMod val="90000"/>
          </a:schemeClr>
        </a:solidFill>
      </dgm:spPr>
      <dgm:t>
        <a:bodyPr/>
        <a:lstStyle/>
        <a:p>
          <a:r>
            <a:rPr lang="en-US" dirty="0" smtClean="0"/>
            <a:t>Grade 6</a:t>
          </a:r>
          <a:endParaRPr lang="en-US" dirty="0"/>
        </a:p>
      </dgm:t>
    </dgm:pt>
    <dgm:pt modelId="{85432F11-4F6E-48CD-B176-709E12939C43}" type="parTrans" cxnId="{F9463A34-BA13-424C-B2B1-5F65870F83A0}">
      <dgm:prSet/>
      <dgm:spPr/>
      <dgm:t>
        <a:bodyPr/>
        <a:lstStyle/>
        <a:p>
          <a:endParaRPr lang="en-US"/>
        </a:p>
      </dgm:t>
    </dgm:pt>
    <dgm:pt modelId="{13E7282A-E4E0-4BBB-BE37-887933E04A63}" type="sibTrans" cxnId="{F9463A34-BA13-424C-B2B1-5F65870F83A0}">
      <dgm:prSet/>
      <dgm:spPr/>
      <dgm:t>
        <a:bodyPr/>
        <a:lstStyle/>
        <a:p>
          <a:endParaRPr lang="en-US"/>
        </a:p>
      </dgm:t>
    </dgm:pt>
    <dgm:pt modelId="{3B54FFE2-5E34-41A1-99EC-323FF1087395}">
      <dgm:prSet phldrT="[Text]"/>
      <dgm:spPr>
        <a:solidFill>
          <a:schemeClr val="bg2">
            <a:lumMod val="90000"/>
          </a:schemeClr>
        </a:solidFill>
      </dgm:spPr>
      <dgm:t>
        <a:bodyPr/>
        <a:lstStyle/>
        <a:p>
          <a:r>
            <a:rPr lang="en-US" dirty="0" smtClean="0"/>
            <a:t>Grade 7</a:t>
          </a:r>
          <a:endParaRPr lang="en-US" dirty="0"/>
        </a:p>
      </dgm:t>
    </dgm:pt>
    <dgm:pt modelId="{CBDCB351-976D-42F0-A321-FF3F0F6FB08E}" type="parTrans" cxnId="{C76A8291-8126-4659-A678-1BCB306715D4}">
      <dgm:prSet/>
      <dgm:spPr/>
      <dgm:t>
        <a:bodyPr/>
        <a:lstStyle/>
        <a:p>
          <a:endParaRPr lang="en-US"/>
        </a:p>
      </dgm:t>
    </dgm:pt>
    <dgm:pt modelId="{C5DE7A5B-C51C-4F24-8540-A09450AC0EFD}" type="sibTrans" cxnId="{C76A8291-8126-4659-A678-1BCB306715D4}">
      <dgm:prSet/>
      <dgm:spPr/>
      <dgm:t>
        <a:bodyPr/>
        <a:lstStyle/>
        <a:p>
          <a:endParaRPr lang="en-US"/>
        </a:p>
      </dgm:t>
    </dgm:pt>
    <dgm:pt modelId="{6E66AEEE-762E-48CD-8F29-1BB735F596EF}" type="pres">
      <dgm:prSet presAssocID="{92C668B9-6D9A-47AB-975F-5F34323CE1C3}" presName="theList" presStyleCnt="0">
        <dgm:presLayoutVars>
          <dgm:dir/>
          <dgm:animLvl val="lvl"/>
          <dgm:resizeHandles val="exact"/>
        </dgm:presLayoutVars>
      </dgm:prSet>
      <dgm:spPr/>
      <dgm:t>
        <a:bodyPr/>
        <a:lstStyle/>
        <a:p>
          <a:endParaRPr lang="en-US"/>
        </a:p>
      </dgm:t>
    </dgm:pt>
    <dgm:pt modelId="{226E7B82-FA4A-4555-8A96-86BEB1F27B60}" type="pres">
      <dgm:prSet presAssocID="{E00B34B4-8474-49FC-AC76-51B5D2971A4B}" presName="compNode" presStyleCnt="0"/>
      <dgm:spPr/>
    </dgm:pt>
    <dgm:pt modelId="{02D9B559-8A57-41C8-9395-ADCC25B50038}" type="pres">
      <dgm:prSet presAssocID="{E00B34B4-8474-49FC-AC76-51B5D2971A4B}" presName="aNode" presStyleLbl="bgShp" presStyleIdx="0" presStyleCnt="9"/>
      <dgm:spPr/>
      <dgm:t>
        <a:bodyPr/>
        <a:lstStyle/>
        <a:p>
          <a:endParaRPr lang="en-US"/>
        </a:p>
      </dgm:t>
    </dgm:pt>
    <dgm:pt modelId="{27DD8152-A277-4378-B341-12B8063B223B}" type="pres">
      <dgm:prSet presAssocID="{E00B34B4-8474-49FC-AC76-51B5D2971A4B}" presName="textNode" presStyleLbl="bgShp" presStyleIdx="0" presStyleCnt="9"/>
      <dgm:spPr/>
      <dgm:t>
        <a:bodyPr/>
        <a:lstStyle/>
        <a:p>
          <a:endParaRPr lang="en-US"/>
        </a:p>
      </dgm:t>
    </dgm:pt>
    <dgm:pt modelId="{306927F8-2C12-4DAD-8CC6-AEB27E5FBE4C}" type="pres">
      <dgm:prSet presAssocID="{E00B34B4-8474-49FC-AC76-51B5D2971A4B}" presName="compChildNode" presStyleCnt="0"/>
      <dgm:spPr/>
    </dgm:pt>
    <dgm:pt modelId="{44976DCD-6002-4BA3-9118-0B3688FA4E06}" type="pres">
      <dgm:prSet presAssocID="{E00B34B4-8474-49FC-AC76-51B5D2971A4B}" presName="theInnerList" presStyleCnt="0"/>
      <dgm:spPr/>
    </dgm:pt>
    <dgm:pt modelId="{D7A64486-6295-4562-93D0-76D4629EA118}" type="pres">
      <dgm:prSet presAssocID="{E00B34B4-8474-49FC-AC76-51B5D2971A4B}" presName="aSpace" presStyleCnt="0"/>
      <dgm:spPr/>
    </dgm:pt>
    <dgm:pt modelId="{DCA36CE8-46AC-4C9C-800D-E433083753E9}" type="pres">
      <dgm:prSet presAssocID="{086DDE12-2265-481A-82D1-43604E2D5284}" presName="compNode" presStyleCnt="0"/>
      <dgm:spPr/>
    </dgm:pt>
    <dgm:pt modelId="{1FF402B9-0FC6-4C51-A6D4-77377377729F}" type="pres">
      <dgm:prSet presAssocID="{086DDE12-2265-481A-82D1-43604E2D5284}" presName="aNode" presStyleLbl="bgShp" presStyleIdx="1" presStyleCnt="9"/>
      <dgm:spPr/>
      <dgm:t>
        <a:bodyPr/>
        <a:lstStyle/>
        <a:p>
          <a:endParaRPr lang="en-US"/>
        </a:p>
      </dgm:t>
    </dgm:pt>
    <dgm:pt modelId="{27361871-07C3-47F0-B6F1-32B5C7337ADF}" type="pres">
      <dgm:prSet presAssocID="{086DDE12-2265-481A-82D1-43604E2D5284}" presName="textNode" presStyleLbl="bgShp" presStyleIdx="1" presStyleCnt="9"/>
      <dgm:spPr/>
      <dgm:t>
        <a:bodyPr/>
        <a:lstStyle/>
        <a:p>
          <a:endParaRPr lang="en-US"/>
        </a:p>
      </dgm:t>
    </dgm:pt>
    <dgm:pt modelId="{21A5E27D-678D-47F8-80FC-9F6D679BE2D5}" type="pres">
      <dgm:prSet presAssocID="{086DDE12-2265-481A-82D1-43604E2D5284}" presName="compChildNode" presStyleCnt="0"/>
      <dgm:spPr/>
    </dgm:pt>
    <dgm:pt modelId="{3028EF1E-679F-4E3E-BF75-28A3BBEC9887}" type="pres">
      <dgm:prSet presAssocID="{086DDE12-2265-481A-82D1-43604E2D5284}" presName="theInnerList" presStyleCnt="0"/>
      <dgm:spPr/>
    </dgm:pt>
    <dgm:pt modelId="{3992A181-4327-4F0E-8D60-40DD52494FC8}" type="pres">
      <dgm:prSet presAssocID="{086DDE12-2265-481A-82D1-43604E2D5284}" presName="aSpace" presStyleCnt="0"/>
      <dgm:spPr/>
    </dgm:pt>
    <dgm:pt modelId="{297336E7-ECFE-43D7-A93D-55FF53B8B5DC}" type="pres">
      <dgm:prSet presAssocID="{985F63AC-3ED9-44F1-84C3-1E1DC24083AC}" presName="compNode" presStyleCnt="0"/>
      <dgm:spPr/>
    </dgm:pt>
    <dgm:pt modelId="{D759C0C8-B552-492D-B779-7E9624979ADF}" type="pres">
      <dgm:prSet presAssocID="{985F63AC-3ED9-44F1-84C3-1E1DC24083AC}" presName="aNode" presStyleLbl="bgShp" presStyleIdx="2" presStyleCnt="9"/>
      <dgm:spPr/>
      <dgm:t>
        <a:bodyPr/>
        <a:lstStyle/>
        <a:p>
          <a:endParaRPr lang="en-US"/>
        </a:p>
      </dgm:t>
    </dgm:pt>
    <dgm:pt modelId="{3DF0633A-B59D-4747-9845-A78D28D9C1ED}" type="pres">
      <dgm:prSet presAssocID="{985F63AC-3ED9-44F1-84C3-1E1DC24083AC}" presName="textNode" presStyleLbl="bgShp" presStyleIdx="2" presStyleCnt="9"/>
      <dgm:spPr/>
      <dgm:t>
        <a:bodyPr/>
        <a:lstStyle/>
        <a:p>
          <a:endParaRPr lang="en-US"/>
        </a:p>
      </dgm:t>
    </dgm:pt>
    <dgm:pt modelId="{831F7E57-D3C0-4F80-BA6E-38AA111AADF6}" type="pres">
      <dgm:prSet presAssocID="{985F63AC-3ED9-44F1-84C3-1E1DC24083AC}" presName="compChildNode" presStyleCnt="0"/>
      <dgm:spPr/>
    </dgm:pt>
    <dgm:pt modelId="{E73869FC-AC15-4063-AAFA-3DAC3FD19B2A}" type="pres">
      <dgm:prSet presAssocID="{985F63AC-3ED9-44F1-84C3-1E1DC24083AC}" presName="theInnerList" presStyleCnt="0"/>
      <dgm:spPr/>
    </dgm:pt>
    <dgm:pt modelId="{FD96B74C-D7CC-4A61-B351-A10C6A6E620B}" type="pres">
      <dgm:prSet presAssocID="{985F63AC-3ED9-44F1-84C3-1E1DC24083AC}" presName="aSpace" presStyleCnt="0"/>
      <dgm:spPr/>
    </dgm:pt>
    <dgm:pt modelId="{B35E98FA-5EA5-43B3-BC8D-997FC5F49224}" type="pres">
      <dgm:prSet presAssocID="{0B0E3068-E814-4921-80AB-EA6334EC6FBD}" presName="compNode" presStyleCnt="0"/>
      <dgm:spPr/>
    </dgm:pt>
    <dgm:pt modelId="{B6230618-E5F9-491D-BEB2-BF14D8AF0D9C}" type="pres">
      <dgm:prSet presAssocID="{0B0E3068-E814-4921-80AB-EA6334EC6FBD}" presName="aNode" presStyleLbl="bgShp" presStyleIdx="3" presStyleCnt="9"/>
      <dgm:spPr/>
      <dgm:t>
        <a:bodyPr/>
        <a:lstStyle/>
        <a:p>
          <a:endParaRPr lang="en-US"/>
        </a:p>
      </dgm:t>
    </dgm:pt>
    <dgm:pt modelId="{D0E52157-581D-40A9-B5C8-FD402E704541}" type="pres">
      <dgm:prSet presAssocID="{0B0E3068-E814-4921-80AB-EA6334EC6FBD}" presName="textNode" presStyleLbl="bgShp" presStyleIdx="3" presStyleCnt="9"/>
      <dgm:spPr/>
      <dgm:t>
        <a:bodyPr/>
        <a:lstStyle/>
        <a:p>
          <a:endParaRPr lang="en-US"/>
        </a:p>
      </dgm:t>
    </dgm:pt>
    <dgm:pt modelId="{64E119C7-6B7C-42D4-B424-23AC7506CB84}" type="pres">
      <dgm:prSet presAssocID="{0B0E3068-E814-4921-80AB-EA6334EC6FBD}" presName="compChildNode" presStyleCnt="0"/>
      <dgm:spPr/>
    </dgm:pt>
    <dgm:pt modelId="{3F237DF3-13EB-4F0E-9A99-DFADBFFA61AF}" type="pres">
      <dgm:prSet presAssocID="{0B0E3068-E814-4921-80AB-EA6334EC6FBD}" presName="theInnerList" presStyleCnt="0"/>
      <dgm:spPr/>
    </dgm:pt>
    <dgm:pt modelId="{5F5F406E-8317-4AE5-8F41-4AD9F9C63B0D}" type="pres">
      <dgm:prSet presAssocID="{0B0E3068-E814-4921-80AB-EA6334EC6FBD}" presName="aSpace" presStyleCnt="0"/>
      <dgm:spPr/>
    </dgm:pt>
    <dgm:pt modelId="{24F864D0-6712-4902-8BE2-9FFFDA334EA8}" type="pres">
      <dgm:prSet presAssocID="{9350FF2B-E1DE-4C23-8030-DFD76E62491D}" presName="compNode" presStyleCnt="0"/>
      <dgm:spPr/>
    </dgm:pt>
    <dgm:pt modelId="{7E7F8760-FAA7-461C-9BC0-54C669FAA397}" type="pres">
      <dgm:prSet presAssocID="{9350FF2B-E1DE-4C23-8030-DFD76E62491D}" presName="aNode" presStyleLbl="bgShp" presStyleIdx="4" presStyleCnt="9"/>
      <dgm:spPr/>
      <dgm:t>
        <a:bodyPr/>
        <a:lstStyle/>
        <a:p>
          <a:endParaRPr lang="en-US"/>
        </a:p>
      </dgm:t>
    </dgm:pt>
    <dgm:pt modelId="{94BC720D-6343-4251-96D9-CA6C2EFBCB0D}" type="pres">
      <dgm:prSet presAssocID="{9350FF2B-E1DE-4C23-8030-DFD76E62491D}" presName="textNode" presStyleLbl="bgShp" presStyleIdx="4" presStyleCnt="9"/>
      <dgm:spPr/>
      <dgm:t>
        <a:bodyPr/>
        <a:lstStyle/>
        <a:p>
          <a:endParaRPr lang="en-US"/>
        </a:p>
      </dgm:t>
    </dgm:pt>
    <dgm:pt modelId="{C0719DBA-8A62-432E-AD5E-E3476BCDD2F3}" type="pres">
      <dgm:prSet presAssocID="{9350FF2B-E1DE-4C23-8030-DFD76E62491D}" presName="compChildNode" presStyleCnt="0"/>
      <dgm:spPr/>
    </dgm:pt>
    <dgm:pt modelId="{5F8E68DF-2076-45DD-8EE8-5781CEDE8CE4}" type="pres">
      <dgm:prSet presAssocID="{9350FF2B-E1DE-4C23-8030-DFD76E62491D}" presName="theInnerList" presStyleCnt="0"/>
      <dgm:spPr/>
    </dgm:pt>
    <dgm:pt modelId="{B6BBA19F-A4DD-4733-9A00-1E988623801B}" type="pres">
      <dgm:prSet presAssocID="{9350FF2B-E1DE-4C23-8030-DFD76E62491D}" presName="aSpace" presStyleCnt="0"/>
      <dgm:spPr/>
    </dgm:pt>
    <dgm:pt modelId="{8E7B8C76-AEA7-42A7-B8C3-80F28B9F6E49}" type="pres">
      <dgm:prSet presAssocID="{1F96E629-A6D2-40FA-A8D0-9FD93855262D}" presName="compNode" presStyleCnt="0"/>
      <dgm:spPr/>
    </dgm:pt>
    <dgm:pt modelId="{4A903E5A-9B99-4EFF-BB71-9B6528988FDF}" type="pres">
      <dgm:prSet presAssocID="{1F96E629-A6D2-40FA-A8D0-9FD93855262D}" presName="aNode" presStyleLbl="bgShp" presStyleIdx="5" presStyleCnt="9" custLinFactNeighborX="-1478" custLinFactNeighborY="-1266"/>
      <dgm:spPr/>
      <dgm:t>
        <a:bodyPr/>
        <a:lstStyle/>
        <a:p>
          <a:endParaRPr lang="en-US"/>
        </a:p>
      </dgm:t>
    </dgm:pt>
    <dgm:pt modelId="{966C8242-18BE-4417-A224-DD0B1123FFFF}" type="pres">
      <dgm:prSet presAssocID="{1F96E629-A6D2-40FA-A8D0-9FD93855262D}" presName="textNode" presStyleLbl="bgShp" presStyleIdx="5" presStyleCnt="9"/>
      <dgm:spPr/>
      <dgm:t>
        <a:bodyPr/>
        <a:lstStyle/>
        <a:p>
          <a:endParaRPr lang="en-US"/>
        </a:p>
      </dgm:t>
    </dgm:pt>
    <dgm:pt modelId="{BEF9AB84-43AE-4B2D-886E-7C0D42F6FBB8}" type="pres">
      <dgm:prSet presAssocID="{1F96E629-A6D2-40FA-A8D0-9FD93855262D}" presName="compChildNode" presStyleCnt="0"/>
      <dgm:spPr/>
    </dgm:pt>
    <dgm:pt modelId="{BA594AB5-752C-437B-909E-D97D6C487149}" type="pres">
      <dgm:prSet presAssocID="{1F96E629-A6D2-40FA-A8D0-9FD93855262D}" presName="theInnerList" presStyleCnt="0"/>
      <dgm:spPr/>
    </dgm:pt>
    <dgm:pt modelId="{6302B830-496B-47B6-9EF6-0D952DF76512}" type="pres">
      <dgm:prSet presAssocID="{1F96E629-A6D2-40FA-A8D0-9FD93855262D}" presName="aSpace" presStyleCnt="0"/>
      <dgm:spPr/>
    </dgm:pt>
    <dgm:pt modelId="{A024AD74-9B57-4594-861E-8919C6500B47}" type="pres">
      <dgm:prSet presAssocID="{74E117CB-0544-4D55-877F-2C34C3E9E938}" presName="compNode" presStyleCnt="0"/>
      <dgm:spPr/>
    </dgm:pt>
    <dgm:pt modelId="{55F158A7-982F-4F07-B891-9B48D5F3560C}" type="pres">
      <dgm:prSet presAssocID="{74E117CB-0544-4D55-877F-2C34C3E9E938}" presName="aNode" presStyleLbl="bgShp" presStyleIdx="6" presStyleCnt="9" custLinFactNeighborX="3066"/>
      <dgm:spPr/>
      <dgm:t>
        <a:bodyPr/>
        <a:lstStyle/>
        <a:p>
          <a:endParaRPr lang="en-US"/>
        </a:p>
      </dgm:t>
    </dgm:pt>
    <dgm:pt modelId="{79C1E922-0985-4981-B6CF-4109BE2925DC}" type="pres">
      <dgm:prSet presAssocID="{74E117CB-0544-4D55-877F-2C34C3E9E938}" presName="textNode" presStyleLbl="bgShp" presStyleIdx="6" presStyleCnt="9"/>
      <dgm:spPr/>
      <dgm:t>
        <a:bodyPr/>
        <a:lstStyle/>
        <a:p>
          <a:endParaRPr lang="en-US"/>
        </a:p>
      </dgm:t>
    </dgm:pt>
    <dgm:pt modelId="{96C1195B-567A-4C30-BE55-C105CCC8787A}" type="pres">
      <dgm:prSet presAssocID="{74E117CB-0544-4D55-877F-2C34C3E9E938}" presName="compChildNode" presStyleCnt="0"/>
      <dgm:spPr/>
    </dgm:pt>
    <dgm:pt modelId="{B9507EE4-84B1-482C-9AFB-67C4797B0A20}" type="pres">
      <dgm:prSet presAssocID="{74E117CB-0544-4D55-877F-2C34C3E9E938}" presName="theInnerList" presStyleCnt="0"/>
      <dgm:spPr/>
    </dgm:pt>
    <dgm:pt modelId="{988BF007-F687-4A03-A770-89A433C7090A}" type="pres">
      <dgm:prSet presAssocID="{74E117CB-0544-4D55-877F-2C34C3E9E938}" presName="aSpace" presStyleCnt="0"/>
      <dgm:spPr/>
    </dgm:pt>
    <dgm:pt modelId="{A771F44E-2932-45F0-A082-9C63B1B2EC7E}" type="pres">
      <dgm:prSet presAssocID="{3B54FFE2-5E34-41A1-99EC-323FF1087395}" presName="compNode" presStyleCnt="0"/>
      <dgm:spPr/>
    </dgm:pt>
    <dgm:pt modelId="{A5E06FD9-DCB2-4A88-8F99-C928D88098A9}" type="pres">
      <dgm:prSet presAssocID="{3B54FFE2-5E34-41A1-99EC-323FF1087395}" presName="aNode" presStyleLbl="bgShp" presStyleIdx="7" presStyleCnt="9"/>
      <dgm:spPr/>
      <dgm:t>
        <a:bodyPr/>
        <a:lstStyle/>
        <a:p>
          <a:endParaRPr lang="en-US"/>
        </a:p>
      </dgm:t>
    </dgm:pt>
    <dgm:pt modelId="{E94FACD5-D940-4BE8-B559-5B10D48E366A}" type="pres">
      <dgm:prSet presAssocID="{3B54FFE2-5E34-41A1-99EC-323FF1087395}" presName="textNode" presStyleLbl="bgShp" presStyleIdx="7" presStyleCnt="9"/>
      <dgm:spPr/>
      <dgm:t>
        <a:bodyPr/>
        <a:lstStyle/>
        <a:p>
          <a:endParaRPr lang="en-US"/>
        </a:p>
      </dgm:t>
    </dgm:pt>
    <dgm:pt modelId="{AB1B8518-18D1-4340-A5AB-1136A49A75CE}" type="pres">
      <dgm:prSet presAssocID="{3B54FFE2-5E34-41A1-99EC-323FF1087395}" presName="compChildNode" presStyleCnt="0"/>
      <dgm:spPr/>
    </dgm:pt>
    <dgm:pt modelId="{B7159115-AD8A-4767-9394-84655D9CCE55}" type="pres">
      <dgm:prSet presAssocID="{3B54FFE2-5E34-41A1-99EC-323FF1087395}" presName="theInnerList" presStyleCnt="0"/>
      <dgm:spPr/>
    </dgm:pt>
    <dgm:pt modelId="{20B9171D-495C-45FF-99B8-73F0BE46CE0D}" type="pres">
      <dgm:prSet presAssocID="{3B54FFE2-5E34-41A1-99EC-323FF1087395}" presName="aSpace" presStyleCnt="0"/>
      <dgm:spPr/>
    </dgm:pt>
    <dgm:pt modelId="{24E7ABF5-01C6-418F-90C5-55D3CA84ECB6}" type="pres">
      <dgm:prSet presAssocID="{56CFD8BE-F2B2-45FD-B6EF-C605F6777524}" presName="compNode" presStyleCnt="0"/>
      <dgm:spPr/>
    </dgm:pt>
    <dgm:pt modelId="{86348904-89C6-4DFC-834A-A75930561BA2}" type="pres">
      <dgm:prSet presAssocID="{56CFD8BE-F2B2-45FD-B6EF-C605F6777524}" presName="aNode" presStyleLbl="bgShp" presStyleIdx="8" presStyleCnt="9"/>
      <dgm:spPr/>
      <dgm:t>
        <a:bodyPr/>
        <a:lstStyle/>
        <a:p>
          <a:endParaRPr lang="en-US"/>
        </a:p>
      </dgm:t>
    </dgm:pt>
    <dgm:pt modelId="{502BB165-E538-4035-9C69-B240E69C57BB}" type="pres">
      <dgm:prSet presAssocID="{56CFD8BE-F2B2-45FD-B6EF-C605F6777524}" presName="textNode" presStyleLbl="bgShp" presStyleIdx="8" presStyleCnt="9"/>
      <dgm:spPr/>
      <dgm:t>
        <a:bodyPr/>
        <a:lstStyle/>
        <a:p>
          <a:endParaRPr lang="en-US"/>
        </a:p>
      </dgm:t>
    </dgm:pt>
    <dgm:pt modelId="{54964BE6-94F0-45DC-8D5F-148D99BE038A}" type="pres">
      <dgm:prSet presAssocID="{56CFD8BE-F2B2-45FD-B6EF-C605F6777524}" presName="compChildNode" presStyleCnt="0"/>
      <dgm:spPr/>
    </dgm:pt>
    <dgm:pt modelId="{DDB518F1-6E9F-4880-A8BB-B8772B5B99C9}" type="pres">
      <dgm:prSet presAssocID="{56CFD8BE-F2B2-45FD-B6EF-C605F6777524}" presName="theInnerList" presStyleCnt="0"/>
      <dgm:spPr/>
    </dgm:pt>
  </dgm:ptLst>
  <dgm:cxnLst>
    <dgm:cxn modelId="{86EC3306-52E4-42C4-8FD4-48AEC906E950}" type="presOf" srcId="{1F96E629-A6D2-40FA-A8D0-9FD93855262D}" destId="{4A903E5A-9B99-4EFF-BB71-9B6528988FDF}" srcOrd="0" destOrd="0" presId="urn:microsoft.com/office/officeart/2005/8/layout/lProcess2"/>
    <dgm:cxn modelId="{CD24D936-495D-4C34-BC19-63FD22D5B6D4}" type="presOf" srcId="{086DDE12-2265-481A-82D1-43604E2D5284}" destId="{27361871-07C3-47F0-B6F1-32B5C7337ADF}" srcOrd="1" destOrd="0" presId="urn:microsoft.com/office/officeart/2005/8/layout/lProcess2"/>
    <dgm:cxn modelId="{D31BC672-B14B-47B7-B2FA-F5C81F5C505E}" type="presOf" srcId="{0B0E3068-E814-4921-80AB-EA6334EC6FBD}" destId="{D0E52157-581D-40A9-B5C8-FD402E704541}" srcOrd="1" destOrd="0" presId="urn:microsoft.com/office/officeart/2005/8/layout/lProcess2"/>
    <dgm:cxn modelId="{E068B7CC-C7C0-4F87-88D0-02FCB70CFF23}" type="presOf" srcId="{1F96E629-A6D2-40FA-A8D0-9FD93855262D}" destId="{966C8242-18BE-4417-A224-DD0B1123FFFF}" srcOrd="1" destOrd="0" presId="urn:microsoft.com/office/officeart/2005/8/layout/lProcess2"/>
    <dgm:cxn modelId="{18858621-4644-4FD4-9C4E-FC5499F6D6B9}" type="presOf" srcId="{E00B34B4-8474-49FC-AC76-51B5D2971A4B}" destId="{27DD8152-A277-4378-B341-12B8063B223B}" srcOrd="1" destOrd="0" presId="urn:microsoft.com/office/officeart/2005/8/layout/lProcess2"/>
    <dgm:cxn modelId="{28A645F7-D3FA-48B9-90AD-A11D4E1D15E5}" type="presOf" srcId="{92C668B9-6D9A-47AB-975F-5F34323CE1C3}" destId="{6E66AEEE-762E-48CD-8F29-1BB735F596EF}" srcOrd="0" destOrd="0" presId="urn:microsoft.com/office/officeart/2005/8/layout/lProcess2"/>
    <dgm:cxn modelId="{C76A8291-8126-4659-A678-1BCB306715D4}" srcId="{92C668B9-6D9A-47AB-975F-5F34323CE1C3}" destId="{3B54FFE2-5E34-41A1-99EC-323FF1087395}" srcOrd="7" destOrd="0" parTransId="{CBDCB351-976D-42F0-A321-FF3F0F6FB08E}" sibTransId="{C5DE7A5B-C51C-4F24-8540-A09450AC0EFD}"/>
    <dgm:cxn modelId="{C933381A-2793-4CCD-8C9A-62C6609FB61E}" type="presOf" srcId="{9350FF2B-E1DE-4C23-8030-DFD76E62491D}" destId="{7E7F8760-FAA7-461C-9BC0-54C669FAA397}" srcOrd="0" destOrd="0" presId="urn:microsoft.com/office/officeart/2005/8/layout/lProcess2"/>
    <dgm:cxn modelId="{5F630701-16F7-4C22-89BF-3E64829CB4FE}" srcId="{92C668B9-6D9A-47AB-975F-5F34323CE1C3}" destId="{0B0E3068-E814-4921-80AB-EA6334EC6FBD}" srcOrd="3" destOrd="0" parTransId="{C10808A4-381E-4B26-8715-167B968996BF}" sibTransId="{19B39E8A-8705-4E6F-918A-BB76C0C5980E}"/>
    <dgm:cxn modelId="{9E7A285B-C055-41E3-80F0-73E4D3AC08CD}" type="presOf" srcId="{56CFD8BE-F2B2-45FD-B6EF-C605F6777524}" destId="{86348904-89C6-4DFC-834A-A75930561BA2}" srcOrd="0" destOrd="0" presId="urn:microsoft.com/office/officeart/2005/8/layout/lProcess2"/>
    <dgm:cxn modelId="{F9463A34-BA13-424C-B2B1-5F65870F83A0}" srcId="{92C668B9-6D9A-47AB-975F-5F34323CE1C3}" destId="{74E117CB-0544-4D55-877F-2C34C3E9E938}" srcOrd="6" destOrd="0" parTransId="{85432F11-4F6E-48CD-B176-709E12939C43}" sibTransId="{13E7282A-E4E0-4BBB-BE37-887933E04A63}"/>
    <dgm:cxn modelId="{5AF643A7-AA3D-4723-9A38-F578CB0D3D8E}" srcId="{92C668B9-6D9A-47AB-975F-5F34323CE1C3}" destId="{9350FF2B-E1DE-4C23-8030-DFD76E62491D}" srcOrd="4" destOrd="0" parTransId="{F0F728DB-F429-4C3B-8979-6247B5C884F7}" sibTransId="{0217A4FD-EC55-44E3-BD55-E412C9BC8F82}"/>
    <dgm:cxn modelId="{F6EF4253-A8E1-4030-A27E-DAEC681B8234}" type="presOf" srcId="{E00B34B4-8474-49FC-AC76-51B5D2971A4B}" destId="{02D9B559-8A57-41C8-9395-ADCC25B50038}" srcOrd="0" destOrd="0" presId="urn:microsoft.com/office/officeart/2005/8/layout/lProcess2"/>
    <dgm:cxn modelId="{B4E0003D-5F7D-41B9-B58C-C8F0C14B7013}" type="presOf" srcId="{56CFD8BE-F2B2-45FD-B6EF-C605F6777524}" destId="{502BB165-E538-4035-9C69-B240E69C57BB}" srcOrd="1" destOrd="0" presId="urn:microsoft.com/office/officeart/2005/8/layout/lProcess2"/>
    <dgm:cxn modelId="{D944D417-EB2E-4A1A-9D7A-F7EC92AB0DBB}" type="presOf" srcId="{9350FF2B-E1DE-4C23-8030-DFD76E62491D}" destId="{94BC720D-6343-4251-96D9-CA6C2EFBCB0D}" srcOrd="1" destOrd="0" presId="urn:microsoft.com/office/officeart/2005/8/layout/lProcess2"/>
    <dgm:cxn modelId="{FC1DE3F6-62CD-4761-B1D1-A85B518FE493}" type="presOf" srcId="{74E117CB-0544-4D55-877F-2C34C3E9E938}" destId="{79C1E922-0985-4981-B6CF-4109BE2925DC}" srcOrd="1" destOrd="0" presId="urn:microsoft.com/office/officeart/2005/8/layout/lProcess2"/>
    <dgm:cxn modelId="{2F70094C-941A-4EFA-9198-595C991790B6}" type="presOf" srcId="{985F63AC-3ED9-44F1-84C3-1E1DC24083AC}" destId="{3DF0633A-B59D-4747-9845-A78D28D9C1ED}" srcOrd="1" destOrd="0" presId="urn:microsoft.com/office/officeart/2005/8/layout/lProcess2"/>
    <dgm:cxn modelId="{C39F9D92-28B2-46D3-A31A-D45C9DB9F74B}" type="presOf" srcId="{086DDE12-2265-481A-82D1-43604E2D5284}" destId="{1FF402B9-0FC6-4C51-A6D4-77377377729F}" srcOrd="0" destOrd="0" presId="urn:microsoft.com/office/officeart/2005/8/layout/lProcess2"/>
    <dgm:cxn modelId="{78640A2B-14C2-46DC-8579-5AFE5AA8DE41}" type="presOf" srcId="{3B54FFE2-5E34-41A1-99EC-323FF1087395}" destId="{E94FACD5-D940-4BE8-B559-5B10D48E366A}" srcOrd="1" destOrd="0" presId="urn:microsoft.com/office/officeart/2005/8/layout/lProcess2"/>
    <dgm:cxn modelId="{528DDEC6-7CBA-4359-B72C-926270A6074E}" type="presOf" srcId="{0B0E3068-E814-4921-80AB-EA6334EC6FBD}" destId="{B6230618-E5F9-491D-BEB2-BF14D8AF0D9C}" srcOrd="0" destOrd="0" presId="urn:microsoft.com/office/officeart/2005/8/layout/lProcess2"/>
    <dgm:cxn modelId="{043D47CC-FD8B-45E0-943F-CA169B165818}" srcId="{92C668B9-6D9A-47AB-975F-5F34323CE1C3}" destId="{E00B34B4-8474-49FC-AC76-51B5D2971A4B}" srcOrd="0" destOrd="0" parTransId="{F73C381E-4637-4175-9C32-FC15F634E122}" sibTransId="{FAA306D5-7AC0-4D5E-8A88-D326098E3D4F}"/>
    <dgm:cxn modelId="{B0644255-3152-42CE-911B-634D61944533}" type="presOf" srcId="{985F63AC-3ED9-44F1-84C3-1E1DC24083AC}" destId="{D759C0C8-B552-492D-B779-7E9624979ADF}" srcOrd="0" destOrd="0" presId="urn:microsoft.com/office/officeart/2005/8/layout/lProcess2"/>
    <dgm:cxn modelId="{4336FDEE-E91E-4B01-86AB-044BA5C4A5C0}" type="presOf" srcId="{3B54FFE2-5E34-41A1-99EC-323FF1087395}" destId="{A5E06FD9-DCB2-4A88-8F99-C928D88098A9}" srcOrd="0" destOrd="0" presId="urn:microsoft.com/office/officeart/2005/8/layout/lProcess2"/>
    <dgm:cxn modelId="{942C7C0D-5113-4D91-ACC4-95B182800ADC}" srcId="{92C668B9-6D9A-47AB-975F-5F34323CE1C3}" destId="{56CFD8BE-F2B2-45FD-B6EF-C605F6777524}" srcOrd="8" destOrd="0" parTransId="{75E8A54C-0166-461C-942B-F07D3BBFF60B}" sibTransId="{B2B260C9-8439-4324-A4FB-278AA9B4A831}"/>
    <dgm:cxn modelId="{DE477E71-15F3-47C2-BE19-3EBCEE9E8AF9}" type="presOf" srcId="{74E117CB-0544-4D55-877F-2C34C3E9E938}" destId="{55F158A7-982F-4F07-B891-9B48D5F3560C}" srcOrd="0" destOrd="0" presId="urn:microsoft.com/office/officeart/2005/8/layout/lProcess2"/>
    <dgm:cxn modelId="{B897782E-7542-4152-AD1C-E21592DAAD0A}" srcId="{92C668B9-6D9A-47AB-975F-5F34323CE1C3}" destId="{086DDE12-2265-481A-82D1-43604E2D5284}" srcOrd="1" destOrd="0" parTransId="{4E352451-D4A5-4E7A-8250-E0BAB261972E}" sibTransId="{963CEC52-BA99-4AA9-9EC8-D10BC481AF53}"/>
    <dgm:cxn modelId="{C0B6EA98-6400-4430-A435-AE0800E4DC76}" srcId="{92C668B9-6D9A-47AB-975F-5F34323CE1C3}" destId="{1F96E629-A6D2-40FA-A8D0-9FD93855262D}" srcOrd="5" destOrd="0" parTransId="{F75216FE-5F2C-4378-A3B7-C1D49F4ECAA6}" sibTransId="{58B961BF-10B0-4FEA-8706-6784DB888B15}"/>
    <dgm:cxn modelId="{54479129-3280-4FAF-82D7-97B946EA88D8}" srcId="{92C668B9-6D9A-47AB-975F-5F34323CE1C3}" destId="{985F63AC-3ED9-44F1-84C3-1E1DC24083AC}" srcOrd="2" destOrd="0" parTransId="{68F1A48C-3911-415D-8936-98D13140D8A8}" sibTransId="{C186ACD5-60D9-4FD4-A267-CDB9B69556AF}"/>
    <dgm:cxn modelId="{60CFF8CF-EBAA-4618-AE56-D6A29D2012B4}" type="presParOf" srcId="{6E66AEEE-762E-48CD-8F29-1BB735F596EF}" destId="{226E7B82-FA4A-4555-8A96-86BEB1F27B60}" srcOrd="0" destOrd="0" presId="urn:microsoft.com/office/officeart/2005/8/layout/lProcess2"/>
    <dgm:cxn modelId="{F21C8547-45E9-4BEA-A1DD-8EA6936B765D}" type="presParOf" srcId="{226E7B82-FA4A-4555-8A96-86BEB1F27B60}" destId="{02D9B559-8A57-41C8-9395-ADCC25B50038}" srcOrd="0" destOrd="0" presId="urn:microsoft.com/office/officeart/2005/8/layout/lProcess2"/>
    <dgm:cxn modelId="{756FEA73-9F37-4682-B593-428848CAA2F2}" type="presParOf" srcId="{226E7B82-FA4A-4555-8A96-86BEB1F27B60}" destId="{27DD8152-A277-4378-B341-12B8063B223B}" srcOrd="1" destOrd="0" presId="urn:microsoft.com/office/officeart/2005/8/layout/lProcess2"/>
    <dgm:cxn modelId="{9C41424D-DF3E-410C-BAA7-4601507E3775}" type="presParOf" srcId="{226E7B82-FA4A-4555-8A96-86BEB1F27B60}" destId="{306927F8-2C12-4DAD-8CC6-AEB27E5FBE4C}" srcOrd="2" destOrd="0" presId="urn:microsoft.com/office/officeart/2005/8/layout/lProcess2"/>
    <dgm:cxn modelId="{450EB042-21E2-4C27-A907-FAA4F7240746}" type="presParOf" srcId="{306927F8-2C12-4DAD-8CC6-AEB27E5FBE4C}" destId="{44976DCD-6002-4BA3-9118-0B3688FA4E06}" srcOrd="0" destOrd="0" presId="urn:microsoft.com/office/officeart/2005/8/layout/lProcess2"/>
    <dgm:cxn modelId="{4EC1060A-4368-4310-9656-96B6F14A219C}" type="presParOf" srcId="{6E66AEEE-762E-48CD-8F29-1BB735F596EF}" destId="{D7A64486-6295-4562-93D0-76D4629EA118}" srcOrd="1" destOrd="0" presId="urn:microsoft.com/office/officeart/2005/8/layout/lProcess2"/>
    <dgm:cxn modelId="{2FC7C780-09FA-4792-9A01-63C035748A22}" type="presParOf" srcId="{6E66AEEE-762E-48CD-8F29-1BB735F596EF}" destId="{DCA36CE8-46AC-4C9C-800D-E433083753E9}" srcOrd="2" destOrd="0" presId="urn:microsoft.com/office/officeart/2005/8/layout/lProcess2"/>
    <dgm:cxn modelId="{39F17A3F-1181-4FBC-9610-2FC06ED0FAB0}" type="presParOf" srcId="{DCA36CE8-46AC-4C9C-800D-E433083753E9}" destId="{1FF402B9-0FC6-4C51-A6D4-77377377729F}" srcOrd="0" destOrd="0" presId="urn:microsoft.com/office/officeart/2005/8/layout/lProcess2"/>
    <dgm:cxn modelId="{F9E3F059-CACE-41E7-9040-132665E6B4A3}" type="presParOf" srcId="{DCA36CE8-46AC-4C9C-800D-E433083753E9}" destId="{27361871-07C3-47F0-B6F1-32B5C7337ADF}" srcOrd="1" destOrd="0" presId="urn:microsoft.com/office/officeart/2005/8/layout/lProcess2"/>
    <dgm:cxn modelId="{837531DA-7523-4F35-B047-8DBB458F8A78}" type="presParOf" srcId="{DCA36CE8-46AC-4C9C-800D-E433083753E9}" destId="{21A5E27D-678D-47F8-80FC-9F6D679BE2D5}" srcOrd="2" destOrd="0" presId="urn:microsoft.com/office/officeart/2005/8/layout/lProcess2"/>
    <dgm:cxn modelId="{A7136B11-1F42-42A1-98D1-F9693B481C65}" type="presParOf" srcId="{21A5E27D-678D-47F8-80FC-9F6D679BE2D5}" destId="{3028EF1E-679F-4E3E-BF75-28A3BBEC9887}" srcOrd="0" destOrd="0" presId="urn:microsoft.com/office/officeart/2005/8/layout/lProcess2"/>
    <dgm:cxn modelId="{0B98210D-ED85-4303-B05E-39FEAB692A71}" type="presParOf" srcId="{6E66AEEE-762E-48CD-8F29-1BB735F596EF}" destId="{3992A181-4327-4F0E-8D60-40DD52494FC8}" srcOrd="3" destOrd="0" presId="urn:microsoft.com/office/officeart/2005/8/layout/lProcess2"/>
    <dgm:cxn modelId="{4FC474B7-91A4-4AF6-AEA7-4C5D16298422}" type="presParOf" srcId="{6E66AEEE-762E-48CD-8F29-1BB735F596EF}" destId="{297336E7-ECFE-43D7-A93D-55FF53B8B5DC}" srcOrd="4" destOrd="0" presId="urn:microsoft.com/office/officeart/2005/8/layout/lProcess2"/>
    <dgm:cxn modelId="{8815AD60-5ECC-4778-BDC0-8202CB842E34}" type="presParOf" srcId="{297336E7-ECFE-43D7-A93D-55FF53B8B5DC}" destId="{D759C0C8-B552-492D-B779-7E9624979ADF}" srcOrd="0" destOrd="0" presId="urn:microsoft.com/office/officeart/2005/8/layout/lProcess2"/>
    <dgm:cxn modelId="{86EFD2B7-4042-4244-9BBB-979F89815205}" type="presParOf" srcId="{297336E7-ECFE-43D7-A93D-55FF53B8B5DC}" destId="{3DF0633A-B59D-4747-9845-A78D28D9C1ED}" srcOrd="1" destOrd="0" presId="urn:microsoft.com/office/officeart/2005/8/layout/lProcess2"/>
    <dgm:cxn modelId="{C8C7AB1B-F916-481B-BC00-FFF381695B7F}" type="presParOf" srcId="{297336E7-ECFE-43D7-A93D-55FF53B8B5DC}" destId="{831F7E57-D3C0-4F80-BA6E-38AA111AADF6}" srcOrd="2" destOrd="0" presId="urn:microsoft.com/office/officeart/2005/8/layout/lProcess2"/>
    <dgm:cxn modelId="{3BED6648-D45D-40DC-8D90-032F2A3BA4EA}" type="presParOf" srcId="{831F7E57-D3C0-4F80-BA6E-38AA111AADF6}" destId="{E73869FC-AC15-4063-AAFA-3DAC3FD19B2A}" srcOrd="0" destOrd="0" presId="urn:microsoft.com/office/officeart/2005/8/layout/lProcess2"/>
    <dgm:cxn modelId="{720A360B-F955-444F-AAF4-29DB48B12115}" type="presParOf" srcId="{6E66AEEE-762E-48CD-8F29-1BB735F596EF}" destId="{FD96B74C-D7CC-4A61-B351-A10C6A6E620B}" srcOrd="5" destOrd="0" presId="urn:microsoft.com/office/officeart/2005/8/layout/lProcess2"/>
    <dgm:cxn modelId="{A758B45B-CDF9-49DB-BA10-0F03E5383DAF}" type="presParOf" srcId="{6E66AEEE-762E-48CD-8F29-1BB735F596EF}" destId="{B35E98FA-5EA5-43B3-BC8D-997FC5F49224}" srcOrd="6" destOrd="0" presId="urn:microsoft.com/office/officeart/2005/8/layout/lProcess2"/>
    <dgm:cxn modelId="{85F9678A-772D-4512-8484-AF4233EA0375}" type="presParOf" srcId="{B35E98FA-5EA5-43B3-BC8D-997FC5F49224}" destId="{B6230618-E5F9-491D-BEB2-BF14D8AF0D9C}" srcOrd="0" destOrd="0" presId="urn:microsoft.com/office/officeart/2005/8/layout/lProcess2"/>
    <dgm:cxn modelId="{21A0E971-13B2-4750-99BF-BCDDE9C6270F}" type="presParOf" srcId="{B35E98FA-5EA5-43B3-BC8D-997FC5F49224}" destId="{D0E52157-581D-40A9-B5C8-FD402E704541}" srcOrd="1" destOrd="0" presId="urn:microsoft.com/office/officeart/2005/8/layout/lProcess2"/>
    <dgm:cxn modelId="{FF2065D5-F81C-4D51-B98C-4625CC2B5A8E}" type="presParOf" srcId="{B35E98FA-5EA5-43B3-BC8D-997FC5F49224}" destId="{64E119C7-6B7C-42D4-B424-23AC7506CB84}" srcOrd="2" destOrd="0" presId="urn:microsoft.com/office/officeart/2005/8/layout/lProcess2"/>
    <dgm:cxn modelId="{ED1CC7B2-308C-47CD-A71A-17CFD8841D28}" type="presParOf" srcId="{64E119C7-6B7C-42D4-B424-23AC7506CB84}" destId="{3F237DF3-13EB-4F0E-9A99-DFADBFFA61AF}" srcOrd="0" destOrd="0" presId="urn:microsoft.com/office/officeart/2005/8/layout/lProcess2"/>
    <dgm:cxn modelId="{C1672A62-5861-4483-B2F8-FB6DA2576E24}" type="presParOf" srcId="{6E66AEEE-762E-48CD-8F29-1BB735F596EF}" destId="{5F5F406E-8317-4AE5-8F41-4AD9F9C63B0D}" srcOrd="7" destOrd="0" presId="urn:microsoft.com/office/officeart/2005/8/layout/lProcess2"/>
    <dgm:cxn modelId="{8B6AC9CE-1DE2-4B6D-A103-9BCC2C3A20ED}" type="presParOf" srcId="{6E66AEEE-762E-48CD-8F29-1BB735F596EF}" destId="{24F864D0-6712-4902-8BE2-9FFFDA334EA8}" srcOrd="8" destOrd="0" presId="urn:microsoft.com/office/officeart/2005/8/layout/lProcess2"/>
    <dgm:cxn modelId="{75A0AC87-A4A6-4CE2-BC07-3E49C24297DF}" type="presParOf" srcId="{24F864D0-6712-4902-8BE2-9FFFDA334EA8}" destId="{7E7F8760-FAA7-461C-9BC0-54C669FAA397}" srcOrd="0" destOrd="0" presId="urn:microsoft.com/office/officeart/2005/8/layout/lProcess2"/>
    <dgm:cxn modelId="{25002AC5-0E5A-456D-8BC0-1AF6AE651DDD}" type="presParOf" srcId="{24F864D0-6712-4902-8BE2-9FFFDA334EA8}" destId="{94BC720D-6343-4251-96D9-CA6C2EFBCB0D}" srcOrd="1" destOrd="0" presId="urn:microsoft.com/office/officeart/2005/8/layout/lProcess2"/>
    <dgm:cxn modelId="{8BE9AF89-6AF8-468F-BF52-84CF554A270B}" type="presParOf" srcId="{24F864D0-6712-4902-8BE2-9FFFDA334EA8}" destId="{C0719DBA-8A62-432E-AD5E-E3476BCDD2F3}" srcOrd="2" destOrd="0" presId="urn:microsoft.com/office/officeart/2005/8/layout/lProcess2"/>
    <dgm:cxn modelId="{3617C143-430B-43BD-887C-6A6D1A3EAF79}" type="presParOf" srcId="{C0719DBA-8A62-432E-AD5E-E3476BCDD2F3}" destId="{5F8E68DF-2076-45DD-8EE8-5781CEDE8CE4}" srcOrd="0" destOrd="0" presId="urn:microsoft.com/office/officeart/2005/8/layout/lProcess2"/>
    <dgm:cxn modelId="{EED66E79-1CAD-4CD1-9AD5-8EF2E45B564D}" type="presParOf" srcId="{6E66AEEE-762E-48CD-8F29-1BB735F596EF}" destId="{B6BBA19F-A4DD-4733-9A00-1E988623801B}" srcOrd="9" destOrd="0" presId="urn:microsoft.com/office/officeart/2005/8/layout/lProcess2"/>
    <dgm:cxn modelId="{AF552747-86F0-4846-9434-22117FBD5859}" type="presParOf" srcId="{6E66AEEE-762E-48CD-8F29-1BB735F596EF}" destId="{8E7B8C76-AEA7-42A7-B8C3-80F28B9F6E49}" srcOrd="10" destOrd="0" presId="urn:microsoft.com/office/officeart/2005/8/layout/lProcess2"/>
    <dgm:cxn modelId="{F061761A-15CE-48D7-A0F2-8C6D302A4845}" type="presParOf" srcId="{8E7B8C76-AEA7-42A7-B8C3-80F28B9F6E49}" destId="{4A903E5A-9B99-4EFF-BB71-9B6528988FDF}" srcOrd="0" destOrd="0" presId="urn:microsoft.com/office/officeart/2005/8/layout/lProcess2"/>
    <dgm:cxn modelId="{F420AE0F-83D8-456A-90EE-405068D2D0B1}" type="presParOf" srcId="{8E7B8C76-AEA7-42A7-B8C3-80F28B9F6E49}" destId="{966C8242-18BE-4417-A224-DD0B1123FFFF}" srcOrd="1" destOrd="0" presId="urn:microsoft.com/office/officeart/2005/8/layout/lProcess2"/>
    <dgm:cxn modelId="{68C32D0F-916E-467B-8135-8FB18B95097D}" type="presParOf" srcId="{8E7B8C76-AEA7-42A7-B8C3-80F28B9F6E49}" destId="{BEF9AB84-43AE-4B2D-886E-7C0D42F6FBB8}" srcOrd="2" destOrd="0" presId="urn:microsoft.com/office/officeart/2005/8/layout/lProcess2"/>
    <dgm:cxn modelId="{44E38C4B-D546-41CA-8FAD-C31B06719833}" type="presParOf" srcId="{BEF9AB84-43AE-4B2D-886E-7C0D42F6FBB8}" destId="{BA594AB5-752C-437B-909E-D97D6C487149}" srcOrd="0" destOrd="0" presId="urn:microsoft.com/office/officeart/2005/8/layout/lProcess2"/>
    <dgm:cxn modelId="{015C79A0-78A8-46B4-AC2F-2101615856A1}" type="presParOf" srcId="{6E66AEEE-762E-48CD-8F29-1BB735F596EF}" destId="{6302B830-496B-47B6-9EF6-0D952DF76512}" srcOrd="11" destOrd="0" presId="urn:microsoft.com/office/officeart/2005/8/layout/lProcess2"/>
    <dgm:cxn modelId="{67A9EF38-B2E6-4212-9A66-95D0A7B98414}" type="presParOf" srcId="{6E66AEEE-762E-48CD-8F29-1BB735F596EF}" destId="{A024AD74-9B57-4594-861E-8919C6500B47}" srcOrd="12" destOrd="0" presId="urn:microsoft.com/office/officeart/2005/8/layout/lProcess2"/>
    <dgm:cxn modelId="{324DB07D-9D10-4BDD-BC9D-4860BB787B01}" type="presParOf" srcId="{A024AD74-9B57-4594-861E-8919C6500B47}" destId="{55F158A7-982F-4F07-B891-9B48D5F3560C}" srcOrd="0" destOrd="0" presId="urn:microsoft.com/office/officeart/2005/8/layout/lProcess2"/>
    <dgm:cxn modelId="{93264706-0E07-4FC6-9233-C0F9CADB270A}" type="presParOf" srcId="{A024AD74-9B57-4594-861E-8919C6500B47}" destId="{79C1E922-0985-4981-B6CF-4109BE2925DC}" srcOrd="1" destOrd="0" presId="urn:microsoft.com/office/officeart/2005/8/layout/lProcess2"/>
    <dgm:cxn modelId="{EA45ABBA-0D1F-4D64-B2D7-F71810486AC8}" type="presParOf" srcId="{A024AD74-9B57-4594-861E-8919C6500B47}" destId="{96C1195B-567A-4C30-BE55-C105CCC8787A}" srcOrd="2" destOrd="0" presId="urn:microsoft.com/office/officeart/2005/8/layout/lProcess2"/>
    <dgm:cxn modelId="{27F5ABDD-D561-47AB-A290-88651FCC4476}" type="presParOf" srcId="{96C1195B-567A-4C30-BE55-C105CCC8787A}" destId="{B9507EE4-84B1-482C-9AFB-67C4797B0A20}" srcOrd="0" destOrd="0" presId="urn:microsoft.com/office/officeart/2005/8/layout/lProcess2"/>
    <dgm:cxn modelId="{213380D9-9A6D-4F12-B557-183D3661C852}" type="presParOf" srcId="{6E66AEEE-762E-48CD-8F29-1BB735F596EF}" destId="{988BF007-F687-4A03-A770-89A433C7090A}" srcOrd="13" destOrd="0" presId="urn:microsoft.com/office/officeart/2005/8/layout/lProcess2"/>
    <dgm:cxn modelId="{934D06E9-06D3-46F3-BFB3-93D805DC6212}" type="presParOf" srcId="{6E66AEEE-762E-48CD-8F29-1BB735F596EF}" destId="{A771F44E-2932-45F0-A082-9C63B1B2EC7E}" srcOrd="14" destOrd="0" presId="urn:microsoft.com/office/officeart/2005/8/layout/lProcess2"/>
    <dgm:cxn modelId="{E7F11085-2500-4802-9C9D-3B833E3E6CAC}" type="presParOf" srcId="{A771F44E-2932-45F0-A082-9C63B1B2EC7E}" destId="{A5E06FD9-DCB2-4A88-8F99-C928D88098A9}" srcOrd="0" destOrd="0" presId="urn:microsoft.com/office/officeart/2005/8/layout/lProcess2"/>
    <dgm:cxn modelId="{EC59C88D-E558-4257-B296-A1E435E6B897}" type="presParOf" srcId="{A771F44E-2932-45F0-A082-9C63B1B2EC7E}" destId="{E94FACD5-D940-4BE8-B559-5B10D48E366A}" srcOrd="1" destOrd="0" presId="urn:microsoft.com/office/officeart/2005/8/layout/lProcess2"/>
    <dgm:cxn modelId="{71143810-E658-4D34-BCAF-B51A7CCBEE50}" type="presParOf" srcId="{A771F44E-2932-45F0-A082-9C63B1B2EC7E}" destId="{AB1B8518-18D1-4340-A5AB-1136A49A75CE}" srcOrd="2" destOrd="0" presId="urn:microsoft.com/office/officeart/2005/8/layout/lProcess2"/>
    <dgm:cxn modelId="{1BD2E003-2EE7-4A06-8D75-937051CA4481}" type="presParOf" srcId="{AB1B8518-18D1-4340-A5AB-1136A49A75CE}" destId="{B7159115-AD8A-4767-9394-84655D9CCE55}" srcOrd="0" destOrd="0" presId="urn:microsoft.com/office/officeart/2005/8/layout/lProcess2"/>
    <dgm:cxn modelId="{92E88ED6-B144-4E2D-A4B3-C520569D95DE}" type="presParOf" srcId="{6E66AEEE-762E-48CD-8F29-1BB735F596EF}" destId="{20B9171D-495C-45FF-99B8-73F0BE46CE0D}" srcOrd="15" destOrd="0" presId="urn:microsoft.com/office/officeart/2005/8/layout/lProcess2"/>
    <dgm:cxn modelId="{A4C347B4-71E0-44FD-915F-323CB1D59741}" type="presParOf" srcId="{6E66AEEE-762E-48CD-8F29-1BB735F596EF}" destId="{24E7ABF5-01C6-418F-90C5-55D3CA84ECB6}" srcOrd="16" destOrd="0" presId="urn:microsoft.com/office/officeart/2005/8/layout/lProcess2"/>
    <dgm:cxn modelId="{32A67316-FA33-4567-8E35-7F6572FFDBB2}" type="presParOf" srcId="{24E7ABF5-01C6-418F-90C5-55D3CA84ECB6}" destId="{86348904-89C6-4DFC-834A-A75930561BA2}" srcOrd="0" destOrd="0" presId="urn:microsoft.com/office/officeart/2005/8/layout/lProcess2"/>
    <dgm:cxn modelId="{F5FD50B8-E383-4FBA-9886-C44E9E525610}" type="presParOf" srcId="{24E7ABF5-01C6-418F-90C5-55D3CA84ECB6}" destId="{502BB165-E538-4035-9C69-B240E69C57BB}" srcOrd="1" destOrd="0" presId="urn:microsoft.com/office/officeart/2005/8/layout/lProcess2"/>
    <dgm:cxn modelId="{AC337712-ACB7-4B53-A74B-0039ACC6BF8C}" type="presParOf" srcId="{24E7ABF5-01C6-418F-90C5-55D3CA84ECB6}" destId="{54964BE6-94F0-45DC-8D5F-148D99BE038A}" srcOrd="2" destOrd="0" presId="urn:microsoft.com/office/officeart/2005/8/layout/lProcess2"/>
    <dgm:cxn modelId="{1CFA3FC0-0C4D-41D0-A73E-8CCFF365014B}" type="presParOf" srcId="{54964BE6-94F0-45DC-8D5F-148D99BE038A}" destId="{DDB518F1-6E9F-4880-A8BB-B8772B5B99C9}"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97C97-5C0F-1A4D-A8AC-DDD02625B135}" type="doc">
      <dgm:prSet loTypeId="urn:microsoft.com/office/officeart/2005/8/layout/hChevron3" loCatId="" qsTypeId="urn:microsoft.com/office/officeart/2005/8/quickstyle/simple2" qsCatId="simple" csTypeId="urn:microsoft.com/office/officeart/2005/8/colors/accent1_2#3" csCatId="accent1" phldr="1"/>
      <dgm:spPr/>
    </dgm:pt>
    <dgm:pt modelId="{13B016C2-3EA8-A04F-A4EF-90675BD1BDEB}">
      <dgm:prSet phldrT="[Text]"/>
      <dgm:spPr/>
      <dgm:t>
        <a:bodyPr/>
        <a:lstStyle/>
        <a:p>
          <a:r>
            <a:rPr lang="en-US" dirty="0" smtClean="0"/>
            <a:t>K-2</a:t>
          </a:r>
          <a:endParaRPr lang="en-US" dirty="0"/>
        </a:p>
      </dgm:t>
    </dgm:pt>
    <dgm:pt modelId="{499E3406-63C7-F54F-874D-3291F8766A8C}" type="parTrans" cxnId="{28E246D5-D36A-474C-AC95-D81E8793BE3E}">
      <dgm:prSet/>
      <dgm:spPr/>
      <dgm:t>
        <a:bodyPr/>
        <a:lstStyle/>
        <a:p>
          <a:endParaRPr lang="en-US"/>
        </a:p>
      </dgm:t>
    </dgm:pt>
    <dgm:pt modelId="{D8BD6A99-4EAA-FF40-BEBC-19F0619DA041}" type="sibTrans" cxnId="{28E246D5-D36A-474C-AC95-D81E8793BE3E}">
      <dgm:prSet/>
      <dgm:spPr/>
      <dgm:t>
        <a:bodyPr/>
        <a:lstStyle/>
        <a:p>
          <a:endParaRPr lang="en-US"/>
        </a:p>
      </dgm:t>
    </dgm:pt>
    <dgm:pt modelId="{22CDC79E-6BDF-894D-98D6-A2BA66CEC81D}">
      <dgm:prSet phldrT="[Text]"/>
      <dgm:spPr>
        <a:solidFill>
          <a:srgbClr val="FF0000"/>
        </a:solidFill>
      </dgm:spPr>
      <dgm:t>
        <a:bodyPr/>
        <a:lstStyle/>
        <a:p>
          <a:r>
            <a:rPr lang="en-US" dirty="0" smtClean="0"/>
            <a:t>3-5</a:t>
          </a:r>
          <a:endParaRPr lang="en-US" dirty="0"/>
        </a:p>
      </dgm:t>
    </dgm:pt>
    <dgm:pt modelId="{4CB5E52B-71EA-884B-AEB4-CE809E721E14}" type="parTrans" cxnId="{36893ED0-D05F-DE46-BFCF-C62BA2A1FFE1}">
      <dgm:prSet/>
      <dgm:spPr/>
      <dgm:t>
        <a:bodyPr/>
        <a:lstStyle/>
        <a:p>
          <a:endParaRPr lang="en-US"/>
        </a:p>
      </dgm:t>
    </dgm:pt>
    <dgm:pt modelId="{CFAD9D64-FCB3-DB4B-BE35-98353ED76FAE}" type="sibTrans" cxnId="{36893ED0-D05F-DE46-BFCF-C62BA2A1FFE1}">
      <dgm:prSet/>
      <dgm:spPr/>
      <dgm:t>
        <a:bodyPr/>
        <a:lstStyle/>
        <a:p>
          <a:endParaRPr lang="en-US"/>
        </a:p>
      </dgm:t>
    </dgm:pt>
    <dgm:pt modelId="{570C6106-007A-4044-ADB2-0A4758002400}">
      <dgm:prSet phldrT="[Text]"/>
      <dgm:spPr>
        <a:solidFill>
          <a:srgbClr val="000090"/>
        </a:solidFill>
      </dgm:spPr>
      <dgm:t>
        <a:bodyPr/>
        <a:lstStyle/>
        <a:p>
          <a:r>
            <a:rPr lang="en-US" dirty="0" smtClean="0"/>
            <a:t>6-8</a:t>
          </a:r>
          <a:endParaRPr lang="en-US" dirty="0"/>
        </a:p>
      </dgm:t>
    </dgm:pt>
    <dgm:pt modelId="{2D7E1898-07FC-8541-9E44-771522E54DA0}" type="parTrans" cxnId="{F7AA87B4-14CC-C24B-B56D-AC1D0573B1B0}">
      <dgm:prSet/>
      <dgm:spPr/>
      <dgm:t>
        <a:bodyPr/>
        <a:lstStyle/>
        <a:p>
          <a:endParaRPr lang="en-US"/>
        </a:p>
      </dgm:t>
    </dgm:pt>
    <dgm:pt modelId="{D10724A4-08EB-C748-951E-F471135EDAE1}" type="sibTrans" cxnId="{F7AA87B4-14CC-C24B-B56D-AC1D0573B1B0}">
      <dgm:prSet/>
      <dgm:spPr/>
      <dgm:t>
        <a:bodyPr/>
        <a:lstStyle/>
        <a:p>
          <a:endParaRPr lang="en-US"/>
        </a:p>
      </dgm:t>
    </dgm:pt>
    <dgm:pt modelId="{AB16A7EA-2902-6741-A10B-0CE754D1F1CE}" type="pres">
      <dgm:prSet presAssocID="{33297C97-5C0F-1A4D-A8AC-DDD02625B135}" presName="Name0" presStyleCnt="0">
        <dgm:presLayoutVars>
          <dgm:dir/>
          <dgm:resizeHandles val="exact"/>
        </dgm:presLayoutVars>
      </dgm:prSet>
      <dgm:spPr/>
    </dgm:pt>
    <dgm:pt modelId="{76BBC8F0-7D89-5248-9AB5-57F93DDD2E02}" type="pres">
      <dgm:prSet presAssocID="{13B016C2-3EA8-A04F-A4EF-90675BD1BDEB}" presName="parTxOnly" presStyleLbl="node1" presStyleIdx="0" presStyleCnt="3" custLinFactNeighborY="-12346">
        <dgm:presLayoutVars>
          <dgm:bulletEnabled val="1"/>
        </dgm:presLayoutVars>
      </dgm:prSet>
      <dgm:spPr/>
      <dgm:t>
        <a:bodyPr/>
        <a:lstStyle/>
        <a:p>
          <a:endParaRPr lang="en-US"/>
        </a:p>
      </dgm:t>
    </dgm:pt>
    <dgm:pt modelId="{8A51F980-FFF6-154A-BF5C-E12327E34777}" type="pres">
      <dgm:prSet presAssocID="{D8BD6A99-4EAA-FF40-BEBC-19F0619DA041}" presName="parSpace" presStyleCnt="0"/>
      <dgm:spPr/>
    </dgm:pt>
    <dgm:pt modelId="{05489AF9-DA56-B343-AB55-E81C7F173157}" type="pres">
      <dgm:prSet presAssocID="{22CDC79E-6BDF-894D-98D6-A2BA66CEC81D}" presName="parTxOnly" presStyleLbl="node1" presStyleIdx="1" presStyleCnt="3" custLinFactNeighborY="16667">
        <dgm:presLayoutVars>
          <dgm:bulletEnabled val="1"/>
        </dgm:presLayoutVars>
      </dgm:prSet>
      <dgm:spPr/>
      <dgm:t>
        <a:bodyPr/>
        <a:lstStyle/>
        <a:p>
          <a:endParaRPr lang="en-US"/>
        </a:p>
      </dgm:t>
    </dgm:pt>
    <dgm:pt modelId="{EBB5401A-10C4-8D4D-A4B4-D41351BBE2D6}" type="pres">
      <dgm:prSet presAssocID="{CFAD9D64-FCB3-DB4B-BE35-98353ED76FAE}" presName="parSpace" presStyleCnt="0"/>
      <dgm:spPr/>
    </dgm:pt>
    <dgm:pt modelId="{DB6DD8C4-6A0C-E243-906F-B64FA0D2751A}" type="pres">
      <dgm:prSet presAssocID="{570C6106-007A-4044-ADB2-0A4758002400}" presName="parTxOnly" presStyleLbl="node1" presStyleIdx="2" presStyleCnt="3">
        <dgm:presLayoutVars>
          <dgm:bulletEnabled val="1"/>
        </dgm:presLayoutVars>
      </dgm:prSet>
      <dgm:spPr/>
      <dgm:t>
        <a:bodyPr/>
        <a:lstStyle/>
        <a:p>
          <a:endParaRPr lang="en-US"/>
        </a:p>
      </dgm:t>
    </dgm:pt>
  </dgm:ptLst>
  <dgm:cxnLst>
    <dgm:cxn modelId="{36893ED0-D05F-DE46-BFCF-C62BA2A1FFE1}" srcId="{33297C97-5C0F-1A4D-A8AC-DDD02625B135}" destId="{22CDC79E-6BDF-894D-98D6-A2BA66CEC81D}" srcOrd="1" destOrd="0" parTransId="{4CB5E52B-71EA-884B-AEB4-CE809E721E14}" sibTransId="{CFAD9D64-FCB3-DB4B-BE35-98353ED76FAE}"/>
    <dgm:cxn modelId="{3F21F26C-7300-47CE-BFFB-50A9821E3188}" type="presOf" srcId="{570C6106-007A-4044-ADB2-0A4758002400}" destId="{DB6DD8C4-6A0C-E243-906F-B64FA0D2751A}" srcOrd="0" destOrd="0" presId="urn:microsoft.com/office/officeart/2005/8/layout/hChevron3"/>
    <dgm:cxn modelId="{9F794223-F9E0-49C7-B4CC-AE554133D72D}" type="presOf" srcId="{33297C97-5C0F-1A4D-A8AC-DDD02625B135}" destId="{AB16A7EA-2902-6741-A10B-0CE754D1F1CE}" srcOrd="0" destOrd="0" presId="urn:microsoft.com/office/officeart/2005/8/layout/hChevron3"/>
    <dgm:cxn modelId="{3DEA58C4-8097-49B7-A342-7FF19DD92249}" type="presOf" srcId="{13B016C2-3EA8-A04F-A4EF-90675BD1BDEB}" destId="{76BBC8F0-7D89-5248-9AB5-57F93DDD2E02}" srcOrd="0" destOrd="0" presId="urn:microsoft.com/office/officeart/2005/8/layout/hChevron3"/>
    <dgm:cxn modelId="{3C0F6E45-1956-4A05-93F4-D473E088DF8C}" type="presOf" srcId="{22CDC79E-6BDF-894D-98D6-A2BA66CEC81D}" destId="{05489AF9-DA56-B343-AB55-E81C7F173157}" srcOrd="0" destOrd="0" presId="urn:microsoft.com/office/officeart/2005/8/layout/hChevron3"/>
    <dgm:cxn modelId="{28E246D5-D36A-474C-AC95-D81E8793BE3E}" srcId="{33297C97-5C0F-1A4D-A8AC-DDD02625B135}" destId="{13B016C2-3EA8-A04F-A4EF-90675BD1BDEB}" srcOrd="0" destOrd="0" parTransId="{499E3406-63C7-F54F-874D-3291F8766A8C}" sibTransId="{D8BD6A99-4EAA-FF40-BEBC-19F0619DA041}"/>
    <dgm:cxn modelId="{F7AA87B4-14CC-C24B-B56D-AC1D0573B1B0}" srcId="{33297C97-5C0F-1A4D-A8AC-DDD02625B135}" destId="{570C6106-007A-4044-ADB2-0A4758002400}" srcOrd="2" destOrd="0" parTransId="{2D7E1898-07FC-8541-9E44-771522E54DA0}" sibTransId="{D10724A4-08EB-C748-951E-F471135EDAE1}"/>
    <dgm:cxn modelId="{76573F5C-4810-41AE-B48D-260136FA9333}" type="presParOf" srcId="{AB16A7EA-2902-6741-A10B-0CE754D1F1CE}" destId="{76BBC8F0-7D89-5248-9AB5-57F93DDD2E02}" srcOrd="0" destOrd="0" presId="urn:microsoft.com/office/officeart/2005/8/layout/hChevron3"/>
    <dgm:cxn modelId="{D50B2EF2-EB02-414B-8660-1C788214BD16}" type="presParOf" srcId="{AB16A7EA-2902-6741-A10B-0CE754D1F1CE}" destId="{8A51F980-FFF6-154A-BF5C-E12327E34777}" srcOrd="1" destOrd="0" presId="urn:microsoft.com/office/officeart/2005/8/layout/hChevron3"/>
    <dgm:cxn modelId="{25EB8332-CEE1-4842-93D0-EECB44EA409F}" type="presParOf" srcId="{AB16A7EA-2902-6741-A10B-0CE754D1F1CE}" destId="{05489AF9-DA56-B343-AB55-E81C7F173157}" srcOrd="2" destOrd="0" presId="urn:microsoft.com/office/officeart/2005/8/layout/hChevron3"/>
    <dgm:cxn modelId="{998F3ECF-0B78-4378-BFB7-4576A82A0973}" type="presParOf" srcId="{AB16A7EA-2902-6741-A10B-0CE754D1F1CE}" destId="{EBB5401A-10C4-8D4D-A4B4-D41351BBE2D6}" srcOrd="3" destOrd="0" presId="urn:microsoft.com/office/officeart/2005/8/layout/hChevron3"/>
    <dgm:cxn modelId="{C782ADAC-AD69-4FBF-81D7-3507EE32B42C}" type="presParOf" srcId="{AB16A7EA-2902-6741-A10B-0CE754D1F1CE}" destId="{DB6DD8C4-6A0C-E243-906F-B64FA0D2751A}" srcOrd="4"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45E2A2-E63B-42D9-80C5-11636EAAA887}">
      <dsp:nvSpPr>
        <dsp:cNvPr id="0" name=""/>
        <dsp:cNvSpPr/>
      </dsp:nvSpPr>
      <dsp:spPr>
        <a:xfrm>
          <a:off x="1016643" y="228618"/>
          <a:ext cx="7060549" cy="6322530"/>
        </a:xfrm>
        <a:prstGeom prst="pie">
          <a:avLst>
            <a:gd name="adj1" fmla="val 16200000"/>
            <a:gd name="adj2" fmla="val 19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Leadership-System Capacity</a:t>
          </a:r>
          <a:endParaRPr lang="en-US" sz="1800" kern="1200" dirty="0"/>
        </a:p>
      </dsp:txBody>
      <dsp:txXfrm>
        <a:off x="4622567" y="906032"/>
        <a:ext cx="2059326" cy="1354827"/>
      </dsp:txXfrm>
    </dsp:sp>
    <dsp:sp modelId="{56CB2B4D-79D9-45AC-A0EC-1120F51803D9}">
      <dsp:nvSpPr>
        <dsp:cNvPr id="0" name=""/>
        <dsp:cNvSpPr/>
      </dsp:nvSpPr>
      <dsp:spPr>
        <a:xfrm>
          <a:off x="920962" y="145687"/>
          <a:ext cx="7212129" cy="6524228"/>
        </a:xfrm>
        <a:prstGeom prst="pie">
          <a:avLst>
            <a:gd name="adj1" fmla="val 198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Community-Support Implementation</a:t>
          </a:r>
          <a:endParaRPr lang="en-US" sz="1800" kern="1200" dirty="0"/>
        </a:p>
      </dsp:txBody>
      <dsp:txXfrm>
        <a:off x="5857837" y="2747612"/>
        <a:ext cx="2180810" cy="1320379"/>
      </dsp:txXfrm>
    </dsp:sp>
    <dsp:sp modelId="{C764C084-02D6-40EC-9844-3AB4A6DE0647}">
      <dsp:nvSpPr>
        <dsp:cNvPr id="0" name=""/>
        <dsp:cNvSpPr/>
      </dsp:nvSpPr>
      <dsp:spPr>
        <a:xfrm>
          <a:off x="947024" y="160556"/>
          <a:ext cx="7212129" cy="6524228"/>
        </a:xfrm>
        <a:prstGeom prst="pie">
          <a:avLst>
            <a:gd name="adj1" fmla="val 18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Schools-Continuous Improvement</a:t>
          </a:r>
          <a:endParaRPr lang="en-US" sz="1800" kern="1200" dirty="0"/>
        </a:p>
      </dsp:txBody>
      <dsp:txXfrm>
        <a:off x="4630361" y="4587711"/>
        <a:ext cx="2103537" cy="1398048"/>
      </dsp:txXfrm>
    </dsp:sp>
    <dsp:sp modelId="{AC394B1A-5325-4153-B9B5-9BB1BD73A83D}">
      <dsp:nvSpPr>
        <dsp:cNvPr id="0" name=""/>
        <dsp:cNvSpPr/>
      </dsp:nvSpPr>
      <dsp:spPr>
        <a:xfrm>
          <a:off x="761976" y="333798"/>
          <a:ext cx="7212129" cy="6524228"/>
        </a:xfrm>
        <a:prstGeom prst="pie">
          <a:avLst>
            <a:gd name="adj1" fmla="val 54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Alignment of Content, Instruction and Assessment</a:t>
          </a:r>
          <a:endParaRPr lang="en-US" sz="1800" kern="1200" dirty="0"/>
        </a:p>
      </dsp:txBody>
      <dsp:txXfrm>
        <a:off x="2187230" y="4760953"/>
        <a:ext cx="2103537" cy="1398048"/>
      </dsp:txXfrm>
    </dsp:sp>
    <dsp:sp modelId="{A66720EC-A329-45B2-A1A7-E0DECBEDC308}">
      <dsp:nvSpPr>
        <dsp:cNvPr id="0" name=""/>
        <dsp:cNvSpPr/>
      </dsp:nvSpPr>
      <dsp:spPr>
        <a:xfrm>
          <a:off x="457201" y="152425"/>
          <a:ext cx="7212129" cy="6524228"/>
        </a:xfrm>
        <a:prstGeom prst="pie">
          <a:avLst>
            <a:gd name="adj1" fmla="val 9000000"/>
            <a:gd name="adj2" fmla="val 126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Professional Development to improve Content, Instruction, and Assessment</a:t>
          </a:r>
          <a:endParaRPr lang="en-US" sz="1800" kern="1200" dirty="0"/>
        </a:p>
      </dsp:txBody>
      <dsp:txXfrm>
        <a:off x="568817" y="2754350"/>
        <a:ext cx="2180810" cy="1320379"/>
      </dsp:txXfrm>
    </dsp:sp>
    <dsp:sp modelId="{F201A7CA-AEBA-444D-A267-27E5DC390AF1}">
      <dsp:nvSpPr>
        <dsp:cNvPr id="0" name=""/>
        <dsp:cNvSpPr/>
      </dsp:nvSpPr>
      <dsp:spPr>
        <a:xfrm>
          <a:off x="838211" y="-17"/>
          <a:ext cx="7111447" cy="6448995"/>
        </a:xfrm>
        <a:prstGeom prst="pie">
          <a:avLst>
            <a:gd name="adj1" fmla="val 126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Instruction:  Effective Practices in Instruction/Assessment Student Engagement </a:t>
          </a:r>
          <a:endParaRPr lang="en-US" sz="1800" kern="1200" dirty="0"/>
        </a:p>
      </dsp:txBody>
      <dsp:txXfrm>
        <a:off x="2243569" y="690946"/>
        <a:ext cx="2074172" cy="13819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AF5AFE-8396-4954-A386-DF69076A13C8}">
      <dsp:nvSpPr>
        <dsp:cNvPr id="0" name=""/>
        <dsp:cNvSpPr/>
      </dsp:nvSpPr>
      <dsp:spPr>
        <a:xfrm rot="16200000">
          <a:off x="-99059" y="99059"/>
          <a:ext cx="2217420" cy="2019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Fluency</a:t>
          </a:r>
          <a:endParaRPr lang="en-US" sz="2000" kern="1200" dirty="0"/>
        </a:p>
      </dsp:txBody>
      <dsp:txXfrm rot="16200000">
        <a:off x="178117" y="-178117"/>
        <a:ext cx="1663065" cy="2019300"/>
      </dsp:txXfrm>
    </dsp:sp>
    <dsp:sp modelId="{61E0DD42-5FF8-4F0F-A03C-D963FC4245BC}">
      <dsp:nvSpPr>
        <dsp:cNvPr id="0" name=""/>
        <dsp:cNvSpPr/>
      </dsp:nvSpPr>
      <dsp:spPr>
        <a:xfrm>
          <a:off x="2019300" y="0"/>
          <a:ext cx="2019300" cy="221742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Deep Understanding</a:t>
          </a:r>
          <a:endParaRPr lang="en-US" sz="2000" kern="1200" dirty="0"/>
        </a:p>
      </dsp:txBody>
      <dsp:txXfrm>
        <a:off x="2019300" y="0"/>
        <a:ext cx="2019300" cy="1663065"/>
      </dsp:txXfrm>
    </dsp:sp>
    <dsp:sp modelId="{3F668591-4A7C-4096-89E2-0B1B0A904985}">
      <dsp:nvSpPr>
        <dsp:cNvPr id="0" name=""/>
        <dsp:cNvSpPr/>
      </dsp:nvSpPr>
      <dsp:spPr>
        <a:xfrm rot="10800000">
          <a:off x="0" y="2217420"/>
          <a:ext cx="2019300" cy="221742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Applications</a:t>
          </a:r>
          <a:endParaRPr lang="en-US" sz="2000" kern="1200" dirty="0"/>
        </a:p>
      </dsp:txBody>
      <dsp:txXfrm rot="10800000">
        <a:off x="0" y="2771774"/>
        <a:ext cx="2019300" cy="1663065"/>
      </dsp:txXfrm>
    </dsp:sp>
    <dsp:sp modelId="{8F8797DC-0060-433C-80FD-02688E101E2E}">
      <dsp:nvSpPr>
        <dsp:cNvPr id="0" name=""/>
        <dsp:cNvSpPr/>
      </dsp:nvSpPr>
      <dsp:spPr>
        <a:xfrm rot="5400000">
          <a:off x="1920240" y="2316480"/>
          <a:ext cx="2217420" cy="2019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Dual Intensity</a:t>
          </a:r>
          <a:endParaRPr lang="en-US" sz="2000" kern="1200" dirty="0"/>
        </a:p>
      </dsp:txBody>
      <dsp:txXfrm rot="5400000">
        <a:off x="2197417" y="2593657"/>
        <a:ext cx="1663065" cy="2019300"/>
      </dsp:txXfrm>
    </dsp:sp>
    <dsp:sp modelId="{79552958-8CC6-49BD-AEC5-F64A9DB0782E}">
      <dsp:nvSpPr>
        <dsp:cNvPr id="0" name=""/>
        <dsp:cNvSpPr/>
      </dsp:nvSpPr>
      <dsp:spPr>
        <a:xfrm>
          <a:off x="1413510" y="1663065"/>
          <a:ext cx="1211580" cy="110871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Rigor</a:t>
          </a:r>
          <a:endParaRPr lang="en-US" sz="2000" kern="1200" dirty="0"/>
        </a:p>
      </dsp:txBody>
      <dsp:txXfrm>
        <a:off x="1413510" y="1663065"/>
        <a:ext cx="1211580" cy="11087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9B559-8A57-41C8-9395-ADCC25B50038}">
      <dsp:nvSpPr>
        <dsp:cNvPr id="0" name=""/>
        <dsp:cNvSpPr/>
      </dsp:nvSpPr>
      <dsp:spPr>
        <a:xfrm>
          <a:off x="1785"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K</a:t>
          </a:r>
          <a:endParaRPr lang="en-US" sz="2300" kern="1200" dirty="0"/>
        </a:p>
      </dsp:txBody>
      <dsp:txXfrm>
        <a:off x="1785" y="0"/>
        <a:ext cx="952127" cy="1805940"/>
      </dsp:txXfrm>
    </dsp:sp>
    <dsp:sp modelId="{1FF402B9-0FC6-4C51-A6D4-77377377729F}">
      <dsp:nvSpPr>
        <dsp:cNvPr id="0" name=""/>
        <dsp:cNvSpPr/>
      </dsp:nvSpPr>
      <dsp:spPr>
        <a:xfrm>
          <a:off x="1025323"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1</a:t>
          </a:r>
          <a:endParaRPr lang="en-US" sz="2300" kern="1200" dirty="0"/>
        </a:p>
      </dsp:txBody>
      <dsp:txXfrm>
        <a:off x="1025323" y="0"/>
        <a:ext cx="952127" cy="1805940"/>
      </dsp:txXfrm>
    </dsp:sp>
    <dsp:sp modelId="{D759C0C8-B552-492D-B779-7E9624979ADF}">
      <dsp:nvSpPr>
        <dsp:cNvPr id="0" name=""/>
        <dsp:cNvSpPr/>
      </dsp:nvSpPr>
      <dsp:spPr>
        <a:xfrm>
          <a:off x="2048860"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2</a:t>
          </a:r>
          <a:endParaRPr lang="en-US" sz="2300" kern="1200" dirty="0"/>
        </a:p>
      </dsp:txBody>
      <dsp:txXfrm>
        <a:off x="2048860" y="0"/>
        <a:ext cx="952127" cy="1805940"/>
      </dsp:txXfrm>
    </dsp:sp>
    <dsp:sp modelId="{B6230618-E5F9-491D-BEB2-BF14D8AF0D9C}">
      <dsp:nvSpPr>
        <dsp:cNvPr id="0" name=""/>
        <dsp:cNvSpPr/>
      </dsp:nvSpPr>
      <dsp:spPr>
        <a:xfrm>
          <a:off x="3072398"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3</a:t>
          </a:r>
          <a:endParaRPr lang="en-US" sz="2300" kern="1200" dirty="0"/>
        </a:p>
      </dsp:txBody>
      <dsp:txXfrm>
        <a:off x="3072398" y="0"/>
        <a:ext cx="952127" cy="1805940"/>
      </dsp:txXfrm>
    </dsp:sp>
    <dsp:sp modelId="{7E7F8760-FAA7-461C-9BC0-54C669FAA397}">
      <dsp:nvSpPr>
        <dsp:cNvPr id="0" name=""/>
        <dsp:cNvSpPr/>
      </dsp:nvSpPr>
      <dsp:spPr>
        <a:xfrm>
          <a:off x="4095936"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4</a:t>
          </a:r>
          <a:endParaRPr lang="en-US" sz="2300" kern="1200" dirty="0"/>
        </a:p>
      </dsp:txBody>
      <dsp:txXfrm>
        <a:off x="4095936" y="0"/>
        <a:ext cx="952127" cy="1805940"/>
      </dsp:txXfrm>
    </dsp:sp>
    <dsp:sp modelId="{4A903E5A-9B99-4EFF-BB71-9B6528988FDF}">
      <dsp:nvSpPr>
        <dsp:cNvPr id="0" name=""/>
        <dsp:cNvSpPr/>
      </dsp:nvSpPr>
      <dsp:spPr>
        <a:xfrm>
          <a:off x="5105401" y="0"/>
          <a:ext cx="952127" cy="6019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5</a:t>
          </a:r>
          <a:endParaRPr lang="en-US" sz="2300" kern="1200" dirty="0"/>
        </a:p>
      </dsp:txBody>
      <dsp:txXfrm>
        <a:off x="5105401" y="0"/>
        <a:ext cx="952127" cy="1805940"/>
      </dsp:txXfrm>
    </dsp:sp>
    <dsp:sp modelId="{55F158A7-982F-4F07-B891-9B48D5F3560C}">
      <dsp:nvSpPr>
        <dsp:cNvPr id="0" name=""/>
        <dsp:cNvSpPr/>
      </dsp:nvSpPr>
      <dsp:spPr>
        <a:xfrm>
          <a:off x="6172203" y="0"/>
          <a:ext cx="952127" cy="6019800"/>
        </a:xfrm>
        <a:prstGeom prst="roundRect">
          <a:avLst>
            <a:gd name="adj" fmla="val 1000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6</a:t>
          </a:r>
          <a:endParaRPr lang="en-US" sz="2300" kern="1200" dirty="0"/>
        </a:p>
      </dsp:txBody>
      <dsp:txXfrm>
        <a:off x="6172203" y="0"/>
        <a:ext cx="952127" cy="1805940"/>
      </dsp:txXfrm>
    </dsp:sp>
    <dsp:sp modelId="{A5E06FD9-DCB2-4A88-8F99-C928D88098A9}">
      <dsp:nvSpPr>
        <dsp:cNvPr id="0" name=""/>
        <dsp:cNvSpPr/>
      </dsp:nvSpPr>
      <dsp:spPr>
        <a:xfrm>
          <a:off x="7166548" y="0"/>
          <a:ext cx="952127" cy="6019800"/>
        </a:xfrm>
        <a:prstGeom prst="roundRect">
          <a:avLst>
            <a:gd name="adj" fmla="val 1000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7</a:t>
          </a:r>
          <a:endParaRPr lang="en-US" sz="2300" kern="1200" dirty="0"/>
        </a:p>
      </dsp:txBody>
      <dsp:txXfrm>
        <a:off x="7166548" y="0"/>
        <a:ext cx="952127" cy="1805940"/>
      </dsp:txXfrm>
    </dsp:sp>
    <dsp:sp modelId="{86348904-89C6-4DFC-834A-A75930561BA2}">
      <dsp:nvSpPr>
        <dsp:cNvPr id="0" name=""/>
        <dsp:cNvSpPr/>
      </dsp:nvSpPr>
      <dsp:spPr>
        <a:xfrm>
          <a:off x="8190086" y="0"/>
          <a:ext cx="952127" cy="6019800"/>
        </a:xfrm>
        <a:prstGeom prst="roundRect">
          <a:avLst>
            <a:gd name="adj" fmla="val 1000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Grade 8</a:t>
          </a:r>
          <a:endParaRPr lang="en-US" sz="2300" kern="1200" dirty="0"/>
        </a:p>
      </dsp:txBody>
      <dsp:txXfrm>
        <a:off x="8190086" y="0"/>
        <a:ext cx="952127" cy="18059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BC8F0-7D89-5248-9AB5-57F93DDD2E02}">
      <dsp:nvSpPr>
        <dsp:cNvPr id="0" name=""/>
        <dsp:cNvSpPr/>
      </dsp:nvSpPr>
      <dsp:spPr>
        <a:xfrm>
          <a:off x="3241" y="0"/>
          <a:ext cx="2834925" cy="457200"/>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K-2</a:t>
          </a:r>
          <a:endParaRPr lang="en-US" sz="2300" kern="1200" dirty="0"/>
        </a:p>
      </dsp:txBody>
      <dsp:txXfrm>
        <a:off x="3241" y="0"/>
        <a:ext cx="2834925" cy="457200"/>
      </dsp:txXfrm>
    </dsp:sp>
    <dsp:sp modelId="{05489AF9-DA56-B343-AB55-E81C7F173157}">
      <dsp:nvSpPr>
        <dsp:cNvPr id="0" name=""/>
        <dsp:cNvSpPr/>
      </dsp:nvSpPr>
      <dsp:spPr>
        <a:xfrm>
          <a:off x="2271182" y="0"/>
          <a:ext cx="2834925" cy="457200"/>
        </a:xfrm>
        <a:prstGeom prst="chevron">
          <a:avLst/>
        </a:prstGeom>
        <a:solidFill>
          <a:srgbClr val="FF0000"/>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3-5</a:t>
          </a:r>
          <a:endParaRPr lang="en-US" sz="2300" kern="1200" dirty="0"/>
        </a:p>
      </dsp:txBody>
      <dsp:txXfrm>
        <a:off x="2271182" y="0"/>
        <a:ext cx="2834925" cy="457200"/>
      </dsp:txXfrm>
    </dsp:sp>
    <dsp:sp modelId="{DB6DD8C4-6A0C-E243-906F-B64FA0D2751A}">
      <dsp:nvSpPr>
        <dsp:cNvPr id="0" name=""/>
        <dsp:cNvSpPr/>
      </dsp:nvSpPr>
      <dsp:spPr>
        <a:xfrm>
          <a:off x="4539122" y="0"/>
          <a:ext cx="2834925" cy="457200"/>
        </a:xfrm>
        <a:prstGeom prst="chevron">
          <a:avLst/>
        </a:prstGeom>
        <a:solidFill>
          <a:srgbClr val="000090"/>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6-8</a:t>
          </a:r>
          <a:endParaRPr lang="en-US" sz="2300" kern="1200" dirty="0"/>
        </a:p>
      </dsp:txBody>
      <dsp:txXfrm>
        <a:off x="4539122" y="0"/>
        <a:ext cx="2834925" cy="45720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0378" tIns="45189" rIns="90378" bIns="45189" numCol="1" anchor="t" anchorCtr="0" compatLnSpc="1">
            <a:prstTxWarp prst="textNoShape">
              <a:avLst/>
            </a:prstTxWarp>
          </a:bodyPr>
          <a:lstStyle>
            <a:lvl1pPr defTabSz="881063" eaLnBrk="0" hangingPunct="0">
              <a:defRPr sz="1200">
                <a:latin typeface="Arial" charset="0"/>
              </a:defRPr>
            </a:lvl1pPr>
          </a:lstStyle>
          <a:p>
            <a:pPr>
              <a:defRPr/>
            </a:pPr>
            <a:endParaRPr lang="en-US"/>
          </a:p>
        </p:txBody>
      </p:sp>
      <p:sp>
        <p:nvSpPr>
          <p:cNvPr id="48333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90378" tIns="45189" rIns="90378" bIns="45189" numCol="1" anchor="t" anchorCtr="0" compatLnSpc="1">
            <a:prstTxWarp prst="textNoShape">
              <a:avLst/>
            </a:prstTxWarp>
          </a:bodyPr>
          <a:lstStyle>
            <a:lvl1pPr algn="r" defTabSz="881063" eaLnBrk="0" hangingPunct="0">
              <a:defRPr sz="1200">
                <a:latin typeface="Arial" charset="0"/>
              </a:defRPr>
            </a:lvl1pPr>
          </a:lstStyle>
          <a:p>
            <a:pPr>
              <a:defRPr/>
            </a:pPr>
            <a:endParaRPr lang="en-US"/>
          </a:p>
        </p:txBody>
      </p:sp>
      <p:sp>
        <p:nvSpPr>
          <p:cNvPr id="483332"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90378" tIns="45189" rIns="90378" bIns="45189" numCol="1" anchor="b" anchorCtr="0" compatLnSpc="1">
            <a:prstTxWarp prst="textNoShape">
              <a:avLst/>
            </a:prstTxWarp>
          </a:bodyPr>
          <a:lstStyle>
            <a:lvl1pPr defTabSz="881063" eaLnBrk="0" hangingPunct="0">
              <a:defRPr sz="1200">
                <a:latin typeface="Arial" charset="0"/>
              </a:defRPr>
            </a:lvl1pPr>
          </a:lstStyle>
          <a:p>
            <a:pPr>
              <a:defRPr/>
            </a:pPr>
            <a:endParaRPr lang="en-US"/>
          </a:p>
        </p:txBody>
      </p:sp>
      <p:sp>
        <p:nvSpPr>
          <p:cNvPr id="48333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90378" tIns="45189" rIns="90378" bIns="45189" numCol="1" anchor="b" anchorCtr="0" compatLnSpc="1">
            <a:prstTxWarp prst="textNoShape">
              <a:avLst/>
            </a:prstTxWarp>
          </a:bodyPr>
          <a:lstStyle>
            <a:lvl1pPr algn="r" defTabSz="881063" eaLnBrk="0" hangingPunct="0">
              <a:defRPr sz="1200">
                <a:latin typeface="Arial" charset="0"/>
              </a:defRPr>
            </a:lvl1pPr>
          </a:lstStyle>
          <a:p>
            <a:pPr>
              <a:defRPr/>
            </a:pPr>
            <a:fld id="{1D2AA4F2-3BA3-44D2-B4B8-A760B277467F}"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defTabSz="931863" eaLnBrk="0" hangingPunct="0">
              <a:defRPr sz="12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algn="r" defTabSz="931863" eaLnBrk="0" hangingPunct="0">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defTabSz="931863" eaLnBrk="0" hangingPunct="0">
              <a:defRPr sz="12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algn="r" defTabSz="931863" eaLnBrk="0" hangingPunct="0">
              <a:defRPr sz="1200">
                <a:latin typeface="Arial" charset="0"/>
              </a:defRPr>
            </a:lvl1pPr>
          </a:lstStyle>
          <a:p>
            <a:pPr>
              <a:defRPr/>
            </a:pPr>
            <a:fld id="{AB80A948-890E-44E2-B4F8-A9B7190D7F69}"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71925" y="8832850"/>
            <a:ext cx="3038475" cy="463550"/>
          </a:xfrm>
          <a:prstGeom prst="rect">
            <a:avLst/>
          </a:prstGeom>
          <a:noFill/>
          <a:ln w="9525">
            <a:noFill/>
            <a:miter lim="800000"/>
            <a:headEnd/>
            <a:tailEnd/>
          </a:ln>
        </p:spPr>
        <p:txBody>
          <a:bodyPr lIns="93170" tIns="46585" rIns="93170" bIns="46585" anchor="b"/>
          <a:lstStyle/>
          <a:p>
            <a:pPr algn="r" defTabSz="931863" eaLnBrk="0" hangingPunct="0"/>
            <a:fld id="{4D6BF96A-654A-4E0A-9B4B-2BCF111C1B41}" type="slidenum">
              <a:rPr lang="en-US" sz="1200">
                <a:latin typeface="Arial" charset="0"/>
              </a:rPr>
              <a:pPr algn="r" defTabSz="931863" eaLnBrk="0" hangingPunct="0"/>
              <a:t>1</a:t>
            </a:fld>
            <a:endParaRPr lang="en-US" sz="1200">
              <a:latin typeface="Arial" charset="0"/>
            </a:endParaRPr>
          </a:p>
        </p:txBody>
      </p:sp>
      <p:sp>
        <p:nvSpPr>
          <p:cNvPr id="17410" name="Slide Image Placeholder 1"/>
          <p:cNvSpPr>
            <a:spLocks noGrp="1" noRot="1" noChangeAspect="1" noTextEdit="1"/>
          </p:cNvSpPr>
          <p:nvPr>
            <p:ph type="sldImg"/>
          </p:nvPr>
        </p:nvSpPr>
        <p:spPr>
          <a:ln/>
        </p:spPr>
      </p:sp>
      <p:sp>
        <p:nvSpPr>
          <p:cNvPr id="17411" name="Slide Number Placeholder 3"/>
          <p:cNvSpPr txBox="1">
            <a:spLocks noGrp="1"/>
          </p:cNvSpPr>
          <p:nvPr/>
        </p:nvSpPr>
        <p:spPr bwMode="auto">
          <a:xfrm>
            <a:off x="3971925" y="8832850"/>
            <a:ext cx="3038475" cy="463550"/>
          </a:xfrm>
          <a:prstGeom prst="rect">
            <a:avLst/>
          </a:prstGeom>
          <a:noFill/>
          <a:ln w="9525">
            <a:noFill/>
            <a:miter lim="800000"/>
            <a:headEnd/>
            <a:tailEnd/>
          </a:ln>
        </p:spPr>
        <p:txBody>
          <a:bodyPr lIns="93170" tIns="46585" rIns="93170" bIns="46585" anchor="b"/>
          <a:lstStyle/>
          <a:p>
            <a:pPr algn="r" defTabSz="931863" eaLnBrk="0" hangingPunct="0"/>
            <a:fld id="{A1D494A6-8879-4A45-A333-BC6D8C635CE7}" type="slidenum">
              <a:rPr lang="en-US" sz="1200">
                <a:latin typeface="Arial" charset="0"/>
              </a:rPr>
              <a:pPr algn="r" defTabSz="931863" eaLnBrk="0" hangingPunct="0"/>
              <a:t>1</a:t>
            </a:fld>
            <a:endParaRPr lang="en-US" sz="1200">
              <a:latin typeface="Arial" charset="0"/>
            </a:endParaRPr>
          </a:p>
        </p:txBody>
      </p:sp>
      <p:sp>
        <p:nvSpPr>
          <p:cNvPr id="17412" name="Footer Placeholder 4"/>
          <p:cNvSpPr>
            <a:spLocks noGrp="1"/>
          </p:cNvSpPr>
          <p:nvPr>
            <p:ph type="ftr" sz="quarter" idx="4"/>
          </p:nvPr>
        </p:nvSpPr>
        <p:spPr>
          <a:noFill/>
        </p:spPr>
        <p:txBody>
          <a:bodyPr/>
          <a:lstStyle/>
          <a:p>
            <a:endParaRPr lang="en-US" smtClean="0"/>
          </a:p>
        </p:txBody>
      </p:sp>
      <p:sp>
        <p:nvSpPr>
          <p:cNvPr id="17413" name="Notes Placeholder 5"/>
          <p:cNvSpPr>
            <a:spLocks noGrp="1"/>
          </p:cNvSpPr>
          <p:nvPr>
            <p:ph type="body" idx="1"/>
          </p:nvPr>
        </p:nvSpPr>
        <p:spPr>
          <a:noFill/>
          <a:ln/>
        </p:spPr>
        <p:txBody>
          <a:bodyPr/>
          <a:lstStyle/>
          <a:p>
            <a:r>
              <a:rPr lang="en-US" i="1" smtClean="0">
                <a:ea typeface="ＭＳ Ｐゴシック"/>
              </a:rPr>
              <a:t>If want, point out the backing of both DE and AEA in this work for the IC</a:t>
            </a:r>
            <a:r>
              <a:rPr lang="en-US" smtClean="0">
                <a:ea typeface="ＭＳ Ｐゴシック"/>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r>
              <a:rPr lang="en-US" smtClean="0">
                <a:ea typeface="ＭＳ Ｐゴシック"/>
              </a:rPr>
              <a:t>Student zip code reference means that whether students are across the country, across the state, or across a large city, the standards and expectations for students are the same. </a:t>
            </a:r>
          </a:p>
        </p:txBody>
      </p:sp>
      <p:sp>
        <p:nvSpPr>
          <p:cNvPr id="38915" name="Footer Placeholder 3"/>
          <p:cNvSpPr>
            <a:spLocks noGrp="1"/>
          </p:cNvSpPr>
          <p:nvPr>
            <p:ph type="ftr" sz="quarter" idx="4"/>
          </p:nvPr>
        </p:nvSpPr>
        <p:spPr>
          <a:noFill/>
        </p:spPr>
        <p:txBody>
          <a:bodyPr/>
          <a:lstStyle/>
          <a:p>
            <a:endParaRPr lang="en-US" smtClean="0"/>
          </a:p>
        </p:txBody>
      </p:sp>
      <p:sp>
        <p:nvSpPr>
          <p:cNvPr id="38916" name="Slide Number Placeholder 4"/>
          <p:cNvSpPr>
            <a:spLocks noGrp="1"/>
          </p:cNvSpPr>
          <p:nvPr>
            <p:ph type="sldNum" sz="quarter" idx="5"/>
          </p:nvPr>
        </p:nvSpPr>
        <p:spPr>
          <a:noFill/>
        </p:spPr>
        <p:txBody>
          <a:bodyPr/>
          <a:lstStyle/>
          <a:p>
            <a:fld id="{C71301C1-2799-4291-8E90-F8179C58600E}"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r>
              <a:rPr lang="en-US" i="1" smtClean="0">
                <a:ea typeface="ＭＳ Ｐゴシック"/>
              </a:rPr>
              <a:t>As AEA consultants(math), this work would go much faster than for the LEA faculty who are taking part in this PD.  Be aware that times are a “best guess”.</a:t>
            </a:r>
            <a:r>
              <a:rPr lang="en-US" smtClean="0">
                <a:ea typeface="ＭＳ Ｐゴシック"/>
              </a:rPr>
              <a:t> </a:t>
            </a:r>
          </a:p>
        </p:txBody>
      </p:sp>
      <p:sp>
        <p:nvSpPr>
          <p:cNvPr id="40963" name="Slide Number Placeholder 3"/>
          <p:cNvSpPr>
            <a:spLocks noGrp="1"/>
          </p:cNvSpPr>
          <p:nvPr>
            <p:ph type="sldNum" sz="quarter" idx="5"/>
          </p:nvPr>
        </p:nvSpPr>
        <p:spPr>
          <a:noFill/>
        </p:spPr>
        <p:txBody>
          <a:bodyPr/>
          <a:lstStyle/>
          <a:p>
            <a:fld id="{59935E1F-E360-4048-AC5A-CA576A00597F}"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smtClean="0">
                <a:ea typeface="ＭＳ Ｐゴシック"/>
              </a:rPr>
              <a:t>This slide begins the introduction of Activity 1 (note the IC 1 symbol in the upper right-hand corner.)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r>
              <a:rPr lang="en-US" smtClean="0">
                <a:ea typeface="ＭＳ Ｐゴシック"/>
              </a:rPr>
              <a:t>This slide is showing where the Mathematical Practices are found at each grade level. (Overview slide)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r>
              <a:rPr lang="en-US" i="1" smtClean="0">
                <a:ea typeface="ＭＳ Ｐゴシック"/>
              </a:rPr>
              <a:t>Refer participants to Activity 1.</a:t>
            </a:r>
          </a:p>
          <a:p>
            <a:r>
              <a:rPr lang="en-US" i="1" smtClean="0">
                <a:ea typeface="ＭＳ Ｐゴシック"/>
              </a:rPr>
              <a:t>You may want to assign each group two different standards to explore and inform them that they will share their knowledge of those standards with other groups at the end of the activity.  </a:t>
            </a:r>
          </a:p>
          <a:p>
            <a:r>
              <a:rPr lang="en-US" i="1" smtClean="0">
                <a:ea typeface="ＭＳ Ｐゴシック"/>
              </a:rPr>
              <a:t>Refer groups to pages 8-10 of the IC for complete descriptions of the Standards for Mathematical Practice.  </a:t>
            </a:r>
          </a:p>
          <a:p>
            <a:r>
              <a:rPr lang="en-US" i="1" smtClean="0">
                <a:ea typeface="ＭＳ Ｐゴシック"/>
              </a:rPr>
              <a:t>Encourage groups to discuss the solution to the problem.  </a:t>
            </a:r>
          </a:p>
          <a:p>
            <a:r>
              <a:rPr lang="en-US" i="1" smtClean="0">
                <a:ea typeface="ＭＳ Ｐゴシック"/>
              </a:rPr>
              <a:t>A suggestion for participants that finish early is to read the other practices.</a:t>
            </a:r>
          </a:p>
          <a:p>
            <a:r>
              <a:rPr lang="en-US" i="1" smtClean="0">
                <a:ea typeface="ＭＳ Ｐゴシック"/>
              </a:rPr>
              <a:t>Since this activity ends with a “Roam the Room” sharing, the facilitator will have to signal beginning, changing, and end times.</a:t>
            </a:r>
          </a:p>
          <a:p>
            <a:r>
              <a:rPr lang="en-US" i="1" smtClean="0">
                <a:ea typeface="ＭＳ Ｐゴシック"/>
              </a:rPr>
              <a:t>The facilitator may want to tell the participants that they will see and discuss the math problem they solved in another activity.</a:t>
            </a:r>
            <a:r>
              <a:rPr lang="en-US" smtClean="0">
                <a:ea typeface="ＭＳ Ｐゴシック"/>
              </a:rPr>
              <a:t> </a:t>
            </a:r>
          </a:p>
        </p:txBody>
      </p:sp>
      <p:sp>
        <p:nvSpPr>
          <p:cNvPr id="48131" name="Slide Number Placeholder 3"/>
          <p:cNvSpPr>
            <a:spLocks noGrp="1"/>
          </p:cNvSpPr>
          <p:nvPr>
            <p:ph type="sldNum" sz="quarter" idx="5"/>
          </p:nvPr>
        </p:nvSpPr>
        <p:spPr>
          <a:noFill/>
        </p:spPr>
        <p:txBody>
          <a:bodyPr/>
          <a:lstStyle/>
          <a:p>
            <a:fld id="{52B66DD9-EDDD-465E-985F-3BC1AC6A0E93}" type="slidenum">
              <a:rPr lang="en-US" smtClean="0">
                <a:latin typeface="Times"/>
              </a:rPr>
              <a:pPr/>
              <a:t>17</a:t>
            </a:fld>
            <a:endParaRPr lang="en-US" smtClean="0">
              <a:latin typeface="Times"/>
            </a:endParaRPr>
          </a:p>
        </p:txBody>
      </p:sp>
      <p:sp>
        <p:nvSpPr>
          <p:cNvPr id="48132"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en-US" i="1" smtClean="0">
                <a:ea typeface="ＭＳ Ｐゴシック"/>
              </a:rPr>
              <a:t>This slide begins the introduction of Activity 2 (note the IC 2 symbol in the upper right-hand corner.)</a:t>
            </a:r>
            <a:r>
              <a:rPr lang="en-US" smtClean="0">
                <a:ea typeface="ＭＳ Ｐゴシック"/>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r>
              <a:rPr lang="en-US" smtClean="0">
                <a:ea typeface="ＭＳ Ｐゴシック"/>
              </a:rPr>
              <a:t>The IC includes Critical Area Narratives for each grade level.  This slide describes the purpose of those narratives.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r>
              <a:rPr lang="en-US" smtClean="0">
                <a:ea typeface="ＭＳ Ｐゴシック"/>
              </a:rPr>
              <a:t>Encourage participants to locate the page in the IC that describes the critical areas for their grade level.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r>
              <a:rPr lang="en-US" smtClean="0">
                <a:ea typeface="ＭＳ Ｐゴシック"/>
              </a:rPr>
              <a:t>Refer participants to Activity 2.</a:t>
            </a:r>
            <a:endParaRPr lang="en-US" i="1" smtClean="0">
              <a:ea typeface="ＭＳ Ｐゴシック"/>
            </a:endParaRPr>
          </a:p>
          <a:p>
            <a:r>
              <a:rPr lang="en-US" i="1" smtClean="0">
                <a:ea typeface="ＭＳ Ｐゴシック"/>
              </a:rPr>
              <a:t>For the discussion bullet, the facilitator may want to add a question prompt “what is the same and what is different from what you now do at your grade level?”</a:t>
            </a:r>
            <a:r>
              <a:rPr lang="en-US" smtClean="0">
                <a:ea typeface="ＭＳ Ｐゴシック"/>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r>
              <a:rPr lang="en-US" smtClean="0">
                <a:ea typeface="ＭＳ Ｐゴシック"/>
              </a:rPr>
              <a:t>This slide begins the introduction of Activity 3 (note the IC 3 symbol in the upper right-hand corner.) </a:t>
            </a:r>
          </a:p>
          <a:p>
            <a:r>
              <a:rPr lang="en-US" smtClean="0">
                <a:ea typeface="ＭＳ Ｐゴシック"/>
              </a:rPr>
              <a:t>Note that the K-8 and High School standards are organized differently.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en-US" smtClean="0">
                <a:ea typeface="ＭＳ Ｐゴシック"/>
              </a:rPr>
              <a:t>We have 2 types of work today.  You will be receiving information, but also working as small groups to investigate the IC Math document.  In order to do all this work, we have some ground rules.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r>
              <a:rPr lang="en-US" smtClean="0">
                <a:ea typeface="ＭＳ Ｐゴシック"/>
              </a:rPr>
              <a:t>A cluster is not only a sub-title, but a group of standards.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71925" y="8832850"/>
            <a:ext cx="3038475" cy="463550"/>
          </a:xfrm>
          <a:prstGeom prst="rect">
            <a:avLst/>
          </a:prstGeom>
          <a:noFill/>
          <a:ln w="9525">
            <a:noFill/>
            <a:miter lim="800000"/>
            <a:headEnd/>
            <a:tailEnd/>
          </a:ln>
        </p:spPr>
        <p:txBody>
          <a:bodyPr lIns="93158" tIns="46579" rIns="93158" bIns="46579" anchor="b"/>
          <a:lstStyle/>
          <a:p>
            <a:pPr algn="r" defTabSz="931863" eaLnBrk="0" hangingPunct="0"/>
            <a:fld id="{45A27180-D773-465F-A497-F67407794430}" type="slidenum">
              <a:rPr lang="en-US" sz="1200">
                <a:latin typeface="Arial" charset="0"/>
              </a:rPr>
              <a:pPr algn="r" defTabSz="931863" eaLnBrk="0" hangingPunct="0"/>
              <a:t>26</a:t>
            </a:fld>
            <a:endParaRPr lang="en-US" sz="1200">
              <a:latin typeface="Arial" charset="0"/>
            </a:endParaRPr>
          </a:p>
        </p:txBody>
      </p:sp>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lIns="93158" tIns="46579" rIns="93158" bIns="46579"/>
          <a:lstStyle/>
          <a:p>
            <a:pPr eaLnBrk="1" hangingPunct="1"/>
            <a:r>
              <a:rPr lang="en-US" i="1" smtClean="0">
                <a:ea typeface="ＭＳ Ｐゴシック"/>
              </a:rPr>
              <a:t>Discuss the pieces that are seen here.</a:t>
            </a:r>
            <a:r>
              <a:rPr lang="en-US" smtClean="0">
                <a:ea typeface="ＭＳ Ｐゴシック"/>
              </a:rPr>
              <a:t> </a:t>
            </a:r>
          </a:p>
        </p:txBody>
      </p:sp>
      <p:sp>
        <p:nvSpPr>
          <p:cNvPr id="62468" name="Slide Number Placeholder 3"/>
          <p:cNvSpPr txBox="1">
            <a:spLocks noGrp="1"/>
          </p:cNvSpPr>
          <p:nvPr/>
        </p:nvSpPr>
        <p:spPr bwMode="auto">
          <a:xfrm>
            <a:off x="3971925" y="8832850"/>
            <a:ext cx="3038475" cy="463550"/>
          </a:xfrm>
          <a:prstGeom prst="rect">
            <a:avLst/>
          </a:prstGeom>
          <a:noFill/>
          <a:ln w="9525">
            <a:noFill/>
            <a:miter lim="800000"/>
            <a:headEnd/>
            <a:tailEnd/>
          </a:ln>
        </p:spPr>
        <p:txBody>
          <a:bodyPr lIns="93158" tIns="46579" rIns="93158" bIns="46579" anchor="b"/>
          <a:lstStyle/>
          <a:p>
            <a:pPr algn="r" defTabSz="931863" eaLnBrk="0" hangingPunct="0"/>
            <a:fld id="{3310624E-26C7-4AF0-BCE2-B6A885AF2068}" type="slidenum">
              <a:rPr lang="en-US" sz="1200">
                <a:latin typeface="Arial" charset="0"/>
              </a:rPr>
              <a:pPr algn="r" defTabSz="931863" eaLnBrk="0" hangingPunct="0"/>
              <a:t>26</a:t>
            </a:fld>
            <a:endParaRPr lang="en-US" sz="12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r>
              <a:rPr lang="en-US" smtClean="0">
                <a:ea typeface="ＭＳ Ｐゴシック"/>
              </a:rPr>
              <a:t>Refer participants to Activity 3.</a:t>
            </a:r>
          </a:p>
          <a:p>
            <a:r>
              <a:rPr lang="en-US" smtClean="0">
                <a:ea typeface="ＭＳ Ｐゴシック"/>
              </a:rPr>
              <a:t>Note that the standards listed under each domain start with the number 1.  In order to distinguish among the standards use the following labeling system:  Grade level, Domain Abbreviation, Standard number (6.NS.3 refers to Sixth Grade, Number System, standard 3).  The grade level and domain abbreviation are listed in the same line of the domain name in the IC. For seventh and eighth grade, there will also be a “grade” column</a:t>
            </a:r>
            <a:endParaRPr lang="en-US" i="1" smtClean="0">
              <a:ea typeface="ＭＳ Ｐゴシック"/>
            </a:endParaRPr>
          </a:p>
          <a:p>
            <a:r>
              <a:rPr lang="en-US" i="1" smtClean="0">
                <a:ea typeface="ＭＳ Ｐゴシック"/>
              </a:rPr>
              <a:t>After the activity, the facilitator may want to discuss the answers that the participants should have</a:t>
            </a:r>
            <a:r>
              <a:rPr lang="en-US" smtClean="0">
                <a:ea typeface="ＭＳ Ｐゴシック"/>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r>
              <a:rPr lang="en-US" i="1" smtClean="0">
                <a:ea typeface="ＭＳ Ｐゴシック"/>
              </a:rPr>
              <a:t>Refer participants to Activity 4.  Participants may also want to discuss the solution to the problem.  The facilitator could have a group discussion at the end of this activity. (small or whole)</a:t>
            </a:r>
            <a:r>
              <a:rPr lang="en-US" smtClean="0">
                <a:ea typeface="ＭＳ Ｐゴシック"/>
              </a:rPr>
              <a:t> </a:t>
            </a:r>
          </a:p>
        </p:txBody>
      </p:sp>
      <p:sp>
        <p:nvSpPr>
          <p:cNvPr id="68611" name="Slide Number Placeholder 3"/>
          <p:cNvSpPr>
            <a:spLocks noGrp="1"/>
          </p:cNvSpPr>
          <p:nvPr>
            <p:ph type="sldNum" sz="quarter" idx="5"/>
          </p:nvPr>
        </p:nvSpPr>
        <p:spPr>
          <a:noFill/>
        </p:spPr>
        <p:txBody>
          <a:bodyPr/>
          <a:lstStyle/>
          <a:p>
            <a:fld id="{2F4C8B6D-D07E-40B2-8F9E-3EF7B5A5A9FF}" type="slidenum">
              <a:rPr lang="en-US" smtClean="0"/>
              <a:pPr/>
              <a:t>30</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r>
              <a:rPr lang="en-US" i="1" smtClean="0">
                <a:ea typeface="ＭＳ Ｐゴシック"/>
              </a:rPr>
              <a:t>You will need to be flexible for this activity.  If possible, you can do the suggested “expert jigsaw” that is delineated on the activity directions. To do so, be certain that there are at least 5 people in each table group so as to have an expert in each domain.  You may have to combine/split some groups in order to do so. Assign the “number 1s” to the first domain, the “number 2s to the second domain”, etc.  Direct “like numbered” participants to areas in the room to read and discuss their domain.  After this discussion, participants need to return to their original group and share their knowledge.  </a:t>
            </a:r>
          </a:p>
          <a:p>
            <a:r>
              <a:rPr lang="en-US" i="1" smtClean="0">
                <a:ea typeface="ＭＳ Ｐゴシック"/>
              </a:rPr>
              <a:t>However, you may be in a situation that this cannot be done.  For example, you may have only 3 six grade teachers.  Then they will have to share the 5 domains and jigsaw in their group.  </a:t>
            </a:r>
          </a:p>
          <a:p>
            <a:r>
              <a:rPr lang="en-US" i="1" smtClean="0">
                <a:ea typeface="ＭＳ Ｐゴシック"/>
              </a:rPr>
              <a:t>Depending on time allowed, you can also have the group read a domain, share and record their thoughts, and then go onto the next—in essence each person reads all the domains at their grade level.</a:t>
            </a:r>
            <a:r>
              <a:rPr lang="en-US" smtClean="0">
                <a:ea typeface="ＭＳ Ｐゴシック"/>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r>
              <a:rPr lang="en-US" sz="1000" smtClean="0">
                <a:ea typeface="ＭＳ Ｐゴシック"/>
              </a:rPr>
              <a:t>This slide begins the introduction of Activity 6 (note the IC 6 symbol in the upper right-hand corner.)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r>
              <a:rPr lang="en-US" i="1" smtClean="0">
                <a:ea typeface="ＭＳ Ｐゴシック"/>
              </a:rPr>
              <a:t>Ask the participants about anything that strikes them about this slide (new, troublesome, unique, familiar, for example).  This slide will elicit a great deal of conversation.  Be prepared to have a lengthy discussion.</a:t>
            </a:r>
            <a:r>
              <a:rPr lang="en-US" smtClean="0">
                <a:ea typeface="ＭＳ Ｐゴシック"/>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p:spPr>
        <p:txBody>
          <a:bodyPr/>
          <a:lstStyle/>
          <a:p>
            <a:r>
              <a:rPr lang="en-US" i="1" smtClean="0">
                <a:ea typeface="ＭＳ Ｐゴシック"/>
              </a:rPr>
              <a:t>Ask the participants about anything that strikes them about this slide (new, troublesome, unique, familiar, for example).</a:t>
            </a:r>
            <a:r>
              <a:rPr lang="en-US" smtClean="0">
                <a:ea typeface="ＭＳ Ｐゴシック"/>
              </a:rPr>
              <a:t> </a:t>
            </a:r>
          </a:p>
        </p:txBody>
      </p:sp>
      <p:sp>
        <p:nvSpPr>
          <p:cNvPr id="77827" name="Slide Number Placeholder 3"/>
          <p:cNvSpPr txBox="1">
            <a:spLocks noGrp="1"/>
          </p:cNvSpPr>
          <p:nvPr/>
        </p:nvSpPr>
        <p:spPr bwMode="auto">
          <a:xfrm>
            <a:off x="3971925" y="8832850"/>
            <a:ext cx="3038475" cy="463550"/>
          </a:xfrm>
          <a:prstGeom prst="rect">
            <a:avLst/>
          </a:prstGeom>
          <a:noFill/>
          <a:ln w="9525">
            <a:noFill/>
            <a:miter lim="800000"/>
            <a:headEnd/>
            <a:tailEnd/>
          </a:ln>
        </p:spPr>
        <p:txBody>
          <a:bodyPr lIns="93170" tIns="46585" rIns="93170" bIns="46585" anchor="b"/>
          <a:lstStyle/>
          <a:p>
            <a:pPr algn="r" defTabSz="931863" eaLnBrk="0" hangingPunct="0"/>
            <a:fld id="{2DBF9B4F-58CE-405C-8399-49E064ECA21E}" type="slidenum">
              <a:rPr lang="en-US" sz="1200">
                <a:latin typeface="Arial" charset="0"/>
              </a:rPr>
              <a:pPr algn="r" defTabSz="931863" eaLnBrk="0" hangingPunct="0"/>
              <a:t>36</a:t>
            </a:fld>
            <a:endParaRPr lang="en-US" sz="120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971925" y="8832850"/>
            <a:ext cx="3038475" cy="463550"/>
          </a:xfrm>
          <a:prstGeom prst="rect">
            <a:avLst/>
          </a:prstGeom>
          <a:noFill/>
          <a:ln w="9525">
            <a:noFill/>
            <a:miter lim="800000"/>
            <a:headEnd/>
            <a:tailEnd/>
          </a:ln>
        </p:spPr>
        <p:txBody>
          <a:bodyPr lIns="93170" tIns="46585" rIns="93170" bIns="46585" anchor="b"/>
          <a:lstStyle/>
          <a:p>
            <a:pPr algn="r" defTabSz="931863" eaLnBrk="0" hangingPunct="0"/>
            <a:fld id="{794A0DD7-8E5F-4E51-899A-F15B73EEF3AD}" type="slidenum">
              <a:rPr lang="en-US" sz="1200">
                <a:latin typeface="Arial" charset="0"/>
              </a:rPr>
              <a:pPr algn="r" defTabSz="931863" eaLnBrk="0" hangingPunct="0"/>
              <a:t>38</a:t>
            </a:fld>
            <a:endParaRPr lang="en-US" sz="1200">
              <a:latin typeface="Arial" charset="0"/>
            </a:endParaRPr>
          </a:p>
        </p:txBody>
      </p:sp>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r>
              <a:rPr lang="en-US" i="1" smtClean="0">
                <a:ea typeface="ＭＳ Ｐゴシック"/>
              </a:rPr>
              <a:t>Ask the participants about anything that strikes them about this slide (new, troublesome, unique, familiar, for example).</a:t>
            </a:r>
            <a:r>
              <a:rPr lang="en-US" smtClean="0">
                <a:ea typeface="ＭＳ Ｐゴシック"/>
              </a:rPr>
              <a:t> </a:t>
            </a:r>
          </a:p>
        </p:txBody>
      </p:sp>
      <p:sp>
        <p:nvSpPr>
          <p:cNvPr id="80900" name="Slide Number Placeholder 3"/>
          <p:cNvSpPr txBox="1">
            <a:spLocks noGrp="1"/>
          </p:cNvSpPr>
          <p:nvPr/>
        </p:nvSpPr>
        <p:spPr bwMode="auto">
          <a:xfrm>
            <a:off x="3971925" y="8832850"/>
            <a:ext cx="3038475" cy="463550"/>
          </a:xfrm>
          <a:prstGeom prst="rect">
            <a:avLst/>
          </a:prstGeom>
          <a:noFill/>
          <a:ln w="9525">
            <a:noFill/>
            <a:miter lim="800000"/>
            <a:headEnd/>
            <a:tailEnd/>
          </a:ln>
        </p:spPr>
        <p:txBody>
          <a:bodyPr lIns="93170" tIns="46585" rIns="93170" bIns="46585" anchor="b"/>
          <a:lstStyle/>
          <a:p>
            <a:pPr algn="r" defTabSz="931863" eaLnBrk="0" hangingPunct="0"/>
            <a:fld id="{97D287E7-71D1-4A45-BCE0-CE9D0E5E50D9}" type="slidenum">
              <a:rPr lang="en-US" sz="1200">
                <a:latin typeface="Arial" charset="0"/>
              </a:rPr>
              <a:pPr algn="r" defTabSz="931863" eaLnBrk="0" hangingPunct="0"/>
              <a:t>38</a:t>
            </a:fld>
            <a:endParaRPr lang="en-US" sz="12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r>
              <a:rPr lang="en-US" i="1" smtClean="0">
                <a:ea typeface="ＭＳ Ｐゴシック"/>
              </a:rPr>
              <a:t>As done earlier, have the participants comment about what they see---</a:t>
            </a:r>
            <a:r>
              <a:rPr lang="en-US" smtClean="0">
                <a:ea typeface="ＭＳ Ｐゴシック"/>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r>
              <a:rPr lang="en-US" smtClean="0">
                <a:ea typeface="ＭＳ Ｐゴシック"/>
              </a:rPr>
              <a:t>Read through these for the audience even though slide is there.  Field any questions about these five statements.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smtClean="0">
                <a:ea typeface="ＭＳ Ｐゴシック"/>
              </a:rPr>
              <a:t>Diagram is not explicit to what is taught in grade level (for example, properties of operation does not end in grade 2), but rather shows what learning must take place prior to grade 2 to enable fraction learning in grade 3 and beyond.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xfrm>
            <a:off x="1181100" y="696913"/>
            <a:ext cx="4648200" cy="3486150"/>
          </a:xfrm>
          <a:ln/>
        </p:spPr>
      </p:sp>
      <p:sp>
        <p:nvSpPr>
          <p:cNvPr id="88066" name="Notes Placeholder 2"/>
          <p:cNvSpPr>
            <a:spLocks noGrp="1"/>
          </p:cNvSpPr>
          <p:nvPr>
            <p:ph type="body" idx="1"/>
          </p:nvPr>
        </p:nvSpPr>
        <p:spPr>
          <a:xfrm>
            <a:off x="935038" y="4416425"/>
            <a:ext cx="5140325" cy="4183063"/>
          </a:xfrm>
          <a:noFill/>
          <a:ln/>
        </p:spPr>
        <p:txBody>
          <a:bodyPr lIns="93172" tIns="46586" rIns="93172" bIns="46586"/>
          <a:lstStyle/>
          <a:p>
            <a:endParaRPr lang="en-US" smtClean="0">
              <a:ea typeface="ＭＳ Ｐゴシック"/>
            </a:endParaRPr>
          </a:p>
        </p:txBody>
      </p:sp>
      <p:sp>
        <p:nvSpPr>
          <p:cNvPr id="88067" name="Footer Placeholder 3"/>
          <p:cNvSpPr txBox="1">
            <a:spLocks noGrp="1"/>
          </p:cNvSpPr>
          <p:nvPr/>
        </p:nvSpPr>
        <p:spPr bwMode="auto">
          <a:xfrm>
            <a:off x="0" y="8831263"/>
            <a:ext cx="3038475" cy="465137"/>
          </a:xfrm>
          <a:prstGeom prst="rect">
            <a:avLst/>
          </a:prstGeom>
          <a:noFill/>
          <a:ln w="9525">
            <a:noFill/>
            <a:miter lim="800000"/>
            <a:headEnd/>
            <a:tailEnd/>
          </a:ln>
        </p:spPr>
        <p:txBody>
          <a:bodyPr lIns="93172" tIns="46586" rIns="93172" bIns="46586" anchor="b"/>
          <a:lstStyle/>
          <a:p>
            <a:pPr defTabSz="931863" eaLnBrk="0" hangingPunct="0"/>
            <a:endParaRPr lang="en-US" sz="1200">
              <a:latin typeface="Arial" charset="0"/>
            </a:endParaRPr>
          </a:p>
        </p:txBody>
      </p:sp>
      <p:sp>
        <p:nvSpPr>
          <p:cNvPr id="88068" name="Slide Number Placeholder 4"/>
          <p:cNvSpPr txBox="1">
            <a:spLocks noGrp="1"/>
          </p:cNvSpPr>
          <p:nvPr/>
        </p:nvSpPr>
        <p:spPr bwMode="auto">
          <a:xfrm>
            <a:off x="3971925" y="8831263"/>
            <a:ext cx="3038475" cy="465137"/>
          </a:xfrm>
          <a:prstGeom prst="rect">
            <a:avLst/>
          </a:prstGeom>
          <a:noFill/>
          <a:ln w="9525">
            <a:noFill/>
            <a:miter lim="800000"/>
            <a:headEnd/>
            <a:tailEnd/>
          </a:ln>
        </p:spPr>
        <p:txBody>
          <a:bodyPr lIns="93172" tIns="46586" rIns="93172" bIns="46586" anchor="b"/>
          <a:lstStyle/>
          <a:p>
            <a:pPr algn="r" defTabSz="931863" eaLnBrk="0" hangingPunct="0"/>
            <a:fld id="{D173C11A-9739-4477-9E9E-8485B253291F}" type="slidenum">
              <a:rPr lang="en-US" sz="1200">
                <a:latin typeface="Arial" charset="0"/>
              </a:rPr>
              <a:pPr algn="r" defTabSz="931863" eaLnBrk="0" hangingPunct="0"/>
              <a:t>42</a:t>
            </a:fld>
            <a:endParaRPr lang="en-US" sz="12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r>
              <a:rPr lang="en-US" i="1" smtClean="0">
                <a:ea typeface="ＭＳ Ｐゴシック"/>
              </a:rPr>
              <a:t>Give participants a chance to discuss their findings.</a:t>
            </a:r>
            <a:r>
              <a:rPr lang="en-US" smtClean="0">
                <a:ea typeface="ＭＳ Ｐゴシック"/>
              </a:rPr>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i="1" smtClean="0">
                <a:ea typeface="ＭＳ Ｐゴシック"/>
              </a:rPr>
              <a:t>Prior to beginning this activity, explain to the participants what a line of learning is (see the notes below this chart).  If participants want more information, tell them that this is included in the facilitation notes.</a:t>
            </a:r>
          </a:p>
          <a:p>
            <a:r>
              <a:rPr lang="en-US" i="1" smtClean="0">
                <a:ea typeface="ＭＳ Ｐゴシック"/>
              </a:rPr>
              <a:t>This activity is more facilitator guided.  A “line of learning” is a “quick write”.  Give the participants 1 minute to write their response the meaning of “mathematical understanding” signaling them to </a:t>
            </a:r>
            <a:r>
              <a:rPr lang="en-US" b="1" i="1" smtClean="0">
                <a:ea typeface="ＭＳ Ｐゴシック"/>
              </a:rPr>
              <a:t>stop</a:t>
            </a:r>
            <a:r>
              <a:rPr lang="en-US" i="1" smtClean="0">
                <a:ea typeface="ＭＳ Ｐゴシック"/>
              </a:rPr>
              <a:t> and then proceed to number 1.  The problems in number 1 are variations of those used in NAEP with 11th graders (content at 6th grade level).  The NAEP information is found below the chart.</a:t>
            </a:r>
          </a:p>
          <a:p>
            <a:r>
              <a:rPr lang="en-US" i="1" smtClean="0">
                <a:ea typeface="ＭＳ Ｐゴシック"/>
              </a:rPr>
              <a:t>You may want to have participants share the problems they created and why they fit the example/non-example.  End this part with continuing the line of learning (1 minute).  Continue onto number 2 (individual reading and writing).</a:t>
            </a:r>
          </a:p>
          <a:p>
            <a:endParaRPr lang="en-US" smtClean="0">
              <a:ea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i="1" smtClean="0">
                <a:ea typeface="ＭＳ Ｐゴシック"/>
              </a:rPr>
              <a:t>Number 3 is a video from Dan Meyer (11:39 in length).  Information on the video follows the chart. After the video, do a final line of learning writing.  Do number 4.</a:t>
            </a:r>
            <a:r>
              <a:rPr lang="en-US" smtClean="0">
                <a:ea typeface="ＭＳ Ｐゴシック"/>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r>
              <a:rPr lang="en-US" smtClean="0">
                <a:ea typeface="ＭＳ Ｐゴシック"/>
              </a:rPr>
              <a:t>Refer participants to Activity 9.</a:t>
            </a:r>
          </a:p>
          <a:p>
            <a:r>
              <a:rPr lang="en-US" smtClean="0">
                <a:ea typeface="ＭＳ Ｐゴシック"/>
              </a:rPr>
              <a:t>Ask participants to complete Activity 9 individually.  Then participants should share one new thing they learned about IC Mathematics with their small group.  After group sharing, encourage some to share with the large group.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ln/>
        </p:spPr>
      </p:sp>
      <p:sp>
        <p:nvSpPr>
          <p:cNvPr id="100354" name="Rectangle 3"/>
          <p:cNvSpPr>
            <a:spLocks noGrp="1" noChangeArrowheads="1"/>
          </p:cNvSpPr>
          <p:nvPr>
            <p:ph type="body" idx="1"/>
          </p:nvPr>
        </p:nvSpPr>
        <p:spPr>
          <a:noFill/>
          <a:ln/>
        </p:spPr>
        <p:txBody>
          <a:bodyPr/>
          <a:lstStyle/>
          <a:p>
            <a:r>
              <a:rPr lang="en-US" smtClean="0">
                <a:ea typeface="ＭＳ Ｐゴシック"/>
              </a:rPr>
              <a:t>Participants need to judge their learning against the success criteria.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r>
              <a:rPr lang="en-US" i="1" smtClean="0">
                <a:ea typeface="ＭＳ Ｐゴシック"/>
              </a:rPr>
              <a:t>Participants need to fill out and then leave their exit ticket.</a:t>
            </a:r>
            <a:r>
              <a:rPr lang="en-US" smtClean="0">
                <a:ea typeface="ＭＳ Ｐゴシック"/>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US" smtClean="0">
                <a:ea typeface="ＭＳ Ｐゴシック"/>
              </a:rPr>
              <a:t>Developing a set of learning goals for a course takes what faculty know but don’t always state and puts it into a short list of real concepts that can guide participants and add clarity to teaching and learning.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US" smtClean="0">
                <a:ea typeface="ＭＳ Ｐゴシック"/>
              </a:rPr>
              <a:t>“I Can” statements should reflect what the learner will be able to do at the end of the learning experience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smtClean="0">
                <a:ea typeface="ＭＳ Ｐゴシック"/>
              </a:rPr>
              <a:t>These six outcomes are the framework of the implementation plan </a:t>
            </a:r>
          </a:p>
        </p:txBody>
      </p:sp>
      <p:sp>
        <p:nvSpPr>
          <p:cNvPr id="28675" name="Slide Number Placeholder 3"/>
          <p:cNvSpPr>
            <a:spLocks noGrp="1"/>
          </p:cNvSpPr>
          <p:nvPr>
            <p:ph type="sldNum" sz="quarter" idx="5"/>
          </p:nvPr>
        </p:nvSpPr>
        <p:spPr>
          <a:noFill/>
        </p:spPr>
        <p:txBody>
          <a:bodyPr/>
          <a:lstStyle/>
          <a:p>
            <a:fld id="{29E20FCF-3E91-425A-BABF-96A07A34C96F}" type="slidenum">
              <a:rPr lang="en-US" smtClean="0"/>
              <a:pPr/>
              <a:t>7</a:t>
            </a:fld>
            <a:endParaRPr lang="en-US" smtClean="0"/>
          </a:p>
        </p:txBody>
      </p:sp>
      <p:sp>
        <p:nvSpPr>
          <p:cNvPr id="28676"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Focus</a:t>
            </a:r>
          </a:p>
          <a:p>
            <a:r>
              <a:rPr lang="en-US" dirty="0" smtClean="0"/>
              <a:t>Narrow the content, spend more time on fewer topics, get direction from Critical Areas at each grade level/Iowa Core standards</a:t>
            </a:r>
          </a:p>
          <a:p>
            <a:r>
              <a:rPr lang="en-US" dirty="0" smtClean="0"/>
              <a:t>Focus instructional time on priority concepts</a:t>
            </a:r>
          </a:p>
          <a:p>
            <a:r>
              <a:rPr lang="en-US" dirty="0" smtClean="0"/>
              <a:t>Give the students the gift of time (allows time for students to engage in mathematical practices)</a:t>
            </a:r>
          </a:p>
          <a:p>
            <a:r>
              <a:rPr lang="en-US" dirty="0" smtClean="0"/>
              <a:t> </a:t>
            </a:r>
          </a:p>
          <a:p>
            <a:r>
              <a:rPr lang="en-US" dirty="0" smtClean="0"/>
              <a:t>Coherence</a:t>
            </a:r>
          </a:p>
          <a:p>
            <a:r>
              <a:rPr lang="en-US" dirty="0" smtClean="0"/>
              <a:t>Students are able to connect from previous years and carry forward</a:t>
            </a:r>
          </a:p>
          <a:p>
            <a:r>
              <a:rPr lang="en-US" dirty="0" smtClean="0"/>
              <a:t>Use learning progressions as they are developed to help clarify coherence</a:t>
            </a:r>
          </a:p>
          <a:p>
            <a:r>
              <a:rPr lang="en-US" dirty="0" smtClean="0"/>
              <a:t>Make tighter vertical connections</a:t>
            </a:r>
          </a:p>
          <a:p>
            <a:r>
              <a:rPr lang="en-US" dirty="0" smtClean="0"/>
              <a:t> </a:t>
            </a:r>
          </a:p>
          <a:p>
            <a:r>
              <a:rPr lang="en-US" dirty="0" smtClean="0"/>
              <a:t>Rigor</a:t>
            </a:r>
          </a:p>
          <a:p>
            <a:r>
              <a:rPr lang="en-US" dirty="0" smtClean="0"/>
              <a:t>Fluency</a:t>
            </a:r>
          </a:p>
          <a:p>
            <a:r>
              <a:rPr lang="en-US" dirty="0" smtClean="0"/>
              <a:t>Fluency inside of problem situations</a:t>
            </a:r>
          </a:p>
          <a:p>
            <a:r>
              <a:rPr lang="en-US" dirty="0" smtClean="0"/>
              <a:t>Students as they problem solve are able to call upon skills that move them forward in solving the problem without having to revisit how to do the skill</a:t>
            </a:r>
          </a:p>
          <a:p>
            <a:r>
              <a:rPr lang="en-US" dirty="0" smtClean="0"/>
              <a:t>**Caution: Do not take this shift out of context and assume it is meaning an isolated procedural fluency, it is meant to be done in context of all of the 6 shifts together. For example, practicing by completing 50 problems of the same type will build a skill in isolation but not build deep understanding or address dual intensity**</a:t>
            </a:r>
          </a:p>
          <a:p>
            <a:r>
              <a:rPr lang="en-US" dirty="0" smtClean="0"/>
              <a:t> </a:t>
            </a:r>
          </a:p>
          <a:p>
            <a:r>
              <a:rPr lang="en-US" dirty="0" smtClean="0"/>
              <a:t>Deep Understanding</a:t>
            </a:r>
          </a:p>
          <a:p>
            <a:r>
              <a:rPr lang="en-US" dirty="0" smtClean="0"/>
              <a:t>Deep conceptual understanding of priority concepts, show mastery at a deep level</a:t>
            </a:r>
          </a:p>
          <a:p>
            <a:r>
              <a:rPr lang="en-US" dirty="0" smtClean="0"/>
              <a:t>Students are the ones to articulate mathematical reasoning</a:t>
            </a:r>
          </a:p>
          <a:p>
            <a:r>
              <a:rPr lang="en-US" dirty="0" smtClean="0"/>
              <a:t>Create opportunities for students to understand ideas from a variety of access points</a:t>
            </a:r>
          </a:p>
          <a:p>
            <a:r>
              <a:rPr lang="en-US" dirty="0" smtClean="0"/>
              <a:t> </a:t>
            </a:r>
          </a:p>
          <a:p>
            <a:r>
              <a:rPr lang="en-US" dirty="0" smtClean="0"/>
              <a:t>Application</a:t>
            </a:r>
          </a:p>
          <a:p>
            <a:r>
              <a:rPr lang="en-US" dirty="0" smtClean="0"/>
              <a:t>Apply math in other content areas and situations</a:t>
            </a:r>
          </a:p>
          <a:p>
            <a:r>
              <a:rPr lang="en-US" dirty="0" smtClean="0"/>
              <a:t>Engage in real world experiences</a:t>
            </a:r>
          </a:p>
          <a:p>
            <a:r>
              <a:rPr lang="en-US" dirty="0" smtClean="0"/>
              <a:t>Problems need to be problematic (too much info, incomplete info, decision making,...)</a:t>
            </a:r>
          </a:p>
          <a:p>
            <a:r>
              <a:rPr lang="en-US" dirty="0" smtClean="0"/>
              <a:t>Rich tasks are required here</a:t>
            </a:r>
          </a:p>
          <a:p>
            <a:r>
              <a:rPr lang="en-US" dirty="0" smtClean="0"/>
              <a:t> </a:t>
            </a:r>
          </a:p>
          <a:p>
            <a:r>
              <a:rPr lang="en-US" dirty="0" smtClean="0"/>
              <a:t>Dual Intensity</a:t>
            </a:r>
          </a:p>
          <a:p>
            <a:r>
              <a:rPr lang="en-US" dirty="0" smtClean="0"/>
              <a:t>Math work should result in both procedural fluencies and conceptual understanding</a:t>
            </a:r>
          </a:p>
          <a:p>
            <a:r>
              <a:rPr lang="en-US" dirty="0" smtClean="0"/>
              <a:t>Balance of fluency and application work</a:t>
            </a:r>
          </a:p>
          <a:p>
            <a:endParaRPr lang="en-US" dirty="0" smtClean="0"/>
          </a:p>
          <a:p>
            <a:r>
              <a:rPr lang="en-US" smtClean="0"/>
              <a:t>ELA shifts:</a:t>
            </a:r>
            <a:endParaRPr lang="en-US" dirty="0" smtClean="0"/>
          </a:p>
          <a:p>
            <a:r>
              <a:rPr lang="en-US" dirty="0" smtClean="0"/>
              <a:t>Shift 1 Balancing Informational &amp;  Literary Text</a:t>
            </a:r>
            <a:br>
              <a:rPr lang="en-US" dirty="0" smtClean="0"/>
            </a:br>
            <a:r>
              <a:rPr lang="en-US" dirty="0" smtClean="0"/>
              <a:t>    Students read a true balance of informational and literary texts. </a:t>
            </a:r>
          </a:p>
          <a:p>
            <a:r>
              <a:rPr lang="en-US" dirty="0" smtClean="0"/>
              <a:t>    50:50 at elementary; 60:40 at middle school; 70:30 at high school</a:t>
            </a:r>
          </a:p>
          <a:p>
            <a:r>
              <a:rPr lang="en-US" dirty="0" smtClean="0"/>
              <a:t>Shift 2 Knowledge in the Disciplines </a:t>
            </a:r>
          </a:p>
          <a:p>
            <a:r>
              <a:rPr lang="en-US" dirty="0" smtClean="0"/>
              <a:t>    Students build knowledge about the world (domains/ content areas) through TEXT rather than the teacher or activities</a:t>
            </a:r>
            <a:br>
              <a:rPr lang="en-US" dirty="0" smtClean="0"/>
            </a:br>
            <a:r>
              <a:rPr lang="en-US" dirty="0" smtClean="0"/>
              <a:t>Shift 3 Staircase of Complexity </a:t>
            </a:r>
          </a:p>
          <a:p>
            <a:r>
              <a:rPr lang="en-US" dirty="0" smtClean="0"/>
              <a:t>    Students read the central, grade appropriate text around which instruction is centered.  Teachers are patient, create more time and space and support in the curriculum for close reading.</a:t>
            </a:r>
            <a:br>
              <a:rPr lang="en-US" dirty="0" smtClean="0"/>
            </a:br>
            <a:r>
              <a:rPr lang="en-US" dirty="0" smtClean="0"/>
              <a:t>Shift 4 Text-based Answers </a:t>
            </a:r>
          </a:p>
          <a:p>
            <a:r>
              <a:rPr lang="en-US" dirty="0" smtClean="0"/>
              <a:t>    Students engage in rich and rigorous evidence based conversations about text.  </a:t>
            </a:r>
            <a:br>
              <a:rPr lang="en-US" dirty="0" smtClean="0"/>
            </a:br>
            <a:r>
              <a:rPr lang="en-US" dirty="0" smtClean="0"/>
              <a:t>Shift 5 Writing from Sources </a:t>
            </a:r>
          </a:p>
          <a:p>
            <a:r>
              <a:rPr lang="en-US" dirty="0" smtClean="0"/>
              <a:t>    Writing emphasizes use of evidence from sources to inform or make an argument.  </a:t>
            </a:r>
            <a:br>
              <a:rPr lang="en-US" dirty="0" smtClean="0"/>
            </a:br>
            <a:r>
              <a:rPr lang="en-US" dirty="0" smtClean="0"/>
              <a:t>Shift 6 Academic Vocabulary </a:t>
            </a:r>
          </a:p>
          <a:p>
            <a:r>
              <a:rPr lang="en-US" dirty="0" smtClean="0"/>
              <a:t>    Students constantly build the transferable vocabulary they need to access grade level complex texts.  This can be done effectively by spiraling like content in increasingly complex texts.</a:t>
            </a:r>
          </a:p>
          <a:p>
            <a:r>
              <a:rPr lang="en-US" dirty="0" smtClean="0"/>
              <a:t> </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B80A948-890E-44E2-B4F8-A9B7190D7F69}"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lIns="93158" tIns="46579" rIns="93158" bIns="46579"/>
          <a:lstStyle/>
          <a:p>
            <a:pPr marL="233363" indent="-233363"/>
            <a:r>
              <a:rPr lang="en-US" smtClean="0">
                <a:ea typeface="ＭＳ Ｐゴシック"/>
              </a:rPr>
              <a:t>Ten standards were added to the CCSS when it was adopted to be the IC.  Two of the standards are in second grade (labeled IA1 and IA2) and eight are found in the High School area. A paragraph was added to the seventh of the “Standards for Mathematical Practice” (which you will see in a few minutes). </a:t>
            </a:r>
          </a:p>
          <a:p>
            <a:pPr marL="233363" indent="-233363"/>
            <a:r>
              <a:rPr lang="en-US" smtClean="0">
                <a:ea typeface="ＭＳ Ｐゴシック"/>
              </a:rPr>
              <a:t>A way to distinguish this document from the previous Iowa Core, is to refer to it as the “2010 Version.”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r>
              <a:rPr lang="en-US" smtClean="0">
                <a:ea typeface="ＭＳ Ｐゴシック"/>
              </a:rPr>
              <a:t>“English Language Arts and Mathematics CCSS are just the beginning. . .</a:t>
            </a:r>
            <a:r>
              <a:rPr lang="en-US" b="1" smtClean="0">
                <a:ea typeface="ＭＳ Ｐゴシック"/>
              </a:rPr>
              <a:t>more subject area standards </a:t>
            </a:r>
            <a:r>
              <a:rPr lang="en-US" smtClean="0">
                <a:ea typeface="ＭＳ Ｐゴシック"/>
              </a:rPr>
              <a:t>are being developed”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r>
              <a:rPr lang="en-US" smtClean="0"/>
              <a:t>Foundations for the Investigation Guide </a:t>
            </a:r>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7D4A30A8-DDE9-46E4-BDF2-31844C9B6C0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804985-0DCE-4A12-95AD-251A496C713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0D3AB2-91C1-42F2-931A-A66033BB7063}"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769FDC80-6EAE-4D55-8991-C122360CFAC7}" type="slidenum">
              <a:rPr lang="en-US"/>
              <a:pPr>
                <a:defRPr/>
              </a:pPr>
              <a:t>‹#›</a:t>
            </a:fld>
            <a:endParaRPr lang="en-US" dirty="0"/>
          </a:p>
        </p:txBody>
      </p:sp>
      <p:sp>
        <p:nvSpPr>
          <p:cNvPr id="5" name="Footer Placeholder 71"/>
          <p:cNvSpPr>
            <a:spLocks noGrp="1"/>
          </p:cNvSpPr>
          <p:nvPr userDrawn="1">
            <p:ph type="ftr" sz="quarter" idx="11"/>
          </p:nvPr>
        </p:nvSpPr>
        <p:spPr>
          <a:xfrm>
            <a:off x="1752600" y="6172200"/>
            <a:ext cx="7239000" cy="533400"/>
          </a:xfrm>
        </p:spPr>
        <p:txBody>
          <a:bodyPr/>
          <a:lstStyle>
            <a:lvl1pPr>
              <a:defRPr>
                <a:cs typeface="Arial" pitchFamily="34" charset="0"/>
              </a:defRPr>
            </a:lvl1pPr>
          </a:lstStyle>
          <a:p>
            <a:pPr>
              <a:defRPr/>
            </a:pPr>
            <a:endParaRPr lang="en-US"/>
          </a:p>
        </p:txBody>
      </p:sp>
      <p:sp>
        <p:nvSpPr>
          <p:cNvPr id="6" name="Date Placeholder 13"/>
          <p:cNvSpPr>
            <a:spLocks noGrp="1"/>
          </p:cNvSpPr>
          <p:nvPr>
            <p:ph type="dt" sz="half" idx="12"/>
          </p:nvPr>
        </p:nvSpPr>
        <p:spPr>
          <a:xfrm>
            <a:off x="5257800" y="6405563"/>
            <a:ext cx="3578225" cy="365125"/>
          </a:xfrm>
        </p:spPr>
        <p:txBody>
          <a:bodyPr/>
          <a:lstStyle>
            <a:lvl1pPr>
              <a:defRPr/>
            </a:lvl1pPr>
          </a:lstStyle>
          <a:p>
            <a:pPr>
              <a:defRPr/>
            </a:pPr>
            <a:r>
              <a:rPr lang="en-US"/>
              <a:t>Foundations for the Investigation Guide </a:t>
            </a:r>
            <a:endParaRPr lang="en-US" dirty="0"/>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4E20C2-7663-43D1-A2FF-564B7FFA9EC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Foundations for the Investigation Guide </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40E3CA-E676-46A4-A0D9-662E75EAB5C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7991040-BAF4-43A1-BDAB-97538DE22A6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r>
              <a:rPr lang="en-US" smtClean="0"/>
              <a:t>Foundations for the Investigation Guide </a:t>
            </a: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671B0-5B86-44A1-9F1D-915A60EC777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Foundations for the Investigation Guide </a:t>
            </a: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A3A32F9-432E-4485-BA66-88F671ACAAE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Foundations for the Investigation Guide </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D79EFC7-05D5-4F55-8CE4-38C5C3454C1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836A07-28D8-43A8-A7E7-05B0176D2EA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Foundations for the Investigation Guide </a:t>
            </a: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766F285-BB60-4B45-91A2-0D38A1A12761}"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Foundations for the Investigation Guide </a:t>
            </a: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E9D4514-D420-4764-87DC-6226A0288325}"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 id="2147484533" r:id="rId12"/>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polleverywhere.com/multiple_choice_polls/MjAxNDIwODU2NA" TargetMode="External"/><Relationship Id="rId2" Type="http://schemas.openxmlformats.org/officeDocument/2006/relationships/hyperlink" Target="http://www.polleverywhere.com/multiple_choice_polls/LTExNTg0MDExM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polleverywhere.com/multiple_choice_polls/LTEzMzk1NTIwOT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polleverywhere.com/multiple_choice_polls/MTQzNjgxOTM3NQ"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www.youtube.com/watch?v=bggFBWn7YoI"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png"/><Relationship Id="rId7" Type="http://schemas.openxmlformats.org/officeDocument/2006/relationships/diagramColors" Target="../diagrams/colors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ted.com/talks/dan_meyer_math_curriculum_makeover.html"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www.polleverywhere.com/multiple_choice_polls/LTcwMzcwNDcxMQ"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polleverywhere.com/multiple_choice_polls/LTQ4MjUyNzUwN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ChangeArrowheads="1"/>
          </p:cNvSpPr>
          <p:nvPr/>
        </p:nvSpPr>
        <p:spPr bwMode="auto">
          <a:xfrm>
            <a:off x="304800" y="2514600"/>
            <a:ext cx="8534400" cy="3262313"/>
          </a:xfrm>
          <a:prstGeom prst="rect">
            <a:avLst/>
          </a:prstGeom>
          <a:noFill/>
          <a:ln w="9525">
            <a:noFill/>
            <a:miter lim="800000"/>
            <a:headEnd/>
            <a:tailEnd/>
          </a:ln>
        </p:spPr>
        <p:txBody>
          <a:bodyPr>
            <a:spAutoFit/>
          </a:bodyPr>
          <a:lstStyle/>
          <a:p>
            <a:pPr algn="ctr">
              <a:buFont typeface="Wingdings 2" pitchFamily="18" charset="2"/>
              <a:buNone/>
            </a:pPr>
            <a:r>
              <a:rPr lang="en-US" sz="3600">
                <a:solidFill>
                  <a:srgbClr val="0070C0"/>
                </a:solidFill>
                <a:latin typeface="Cooper Black" pitchFamily="18" charset="0"/>
              </a:rPr>
              <a:t>Investigating the Standards: </a:t>
            </a:r>
            <a:br>
              <a:rPr lang="en-US" sz="3600">
                <a:solidFill>
                  <a:srgbClr val="0070C0"/>
                </a:solidFill>
                <a:latin typeface="Cooper Black" pitchFamily="18" charset="0"/>
              </a:rPr>
            </a:br>
            <a:r>
              <a:rPr lang="en-US" sz="3600">
                <a:solidFill>
                  <a:srgbClr val="0070C0"/>
                </a:solidFill>
                <a:latin typeface="Cooper Black" pitchFamily="18" charset="0"/>
              </a:rPr>
              <a:t>Iowa Core Mathematics </a:t>
            </a:r>
          </a:p>
          <a:p>
            <a:pPr algn="ctr">
              <a:buFont typeface="Wingdings 2" pitchFamily="18" charset="2"/>
              <a:buNone/>
            </a:pPr>
            <a:r>
              <a:rPr lang="en-US" sz="3600">
                <a:solidFill>
                  <a:srgbClr val="0070C0"/>
                </a:solidFill>
                <a:latin typeface="Cooper Black" pitchFamily="18" charset="0"/>
              </a:rPr>
              <a:t>Grades 6 - 8</a:t>
            </a:r>
          </a:p>
          <a:p>
            <a:pPr algn="ctr" eaLnBrk="0" hangingPunct="0">
              <a:buClr>
                <a:schemeClr val="accent1"/>
              </a:buClr>
              <a:buSzPct val="85000"/>
            </a:pPr>
            <a:endParaRPr lang="en-US" sz="2800"/>
          </a:p>
          <a:p>
            <a:pPr algn="ctr"/>
            <a:r>
              <a:rPr lang="en-US"/>
              <a:t>Iowa Department of Education</a:t>
            </a:r>
          </a:p>
          <a:p>
            <a:pPr algn="ctr"/>
            <a:r>
              <a:rPr lang="en-US"/>
              <a:t>In Partnership with</a:t>
            </a:r>
          </a:p>
          <a:p>
            <a:pPr algn="ctr"/>
            <a:r>
              <a:rPr lang="en-US"/>
              <a:t>AEA School Improvement </a:t>
            </a:r>
          </a:p>
        </p:txBody>
      </p:sp>
      <p:pic>
        <p:nvPicPr>
          <p:cNvPr id="16386" name="Picture 1" descr="Iowa Core V2"/>
          <p:cNvPicPr>
            <a:picLocks noChangeAspect="1" noChangeArrowheads="1"/>
          </p:cNvPicPr>
          <p:nvPr/>
        </p:nvPicPr>
        <p:blipFill>
          <a:blip r:embed="rId3" cstate="print"/>
          <a:srcRect/>
          <a:stretch>
            <a:fillRect/>
          </a:stretch>
        </p:blipFill>
        <p:spPr bwMode="auto">
          <a:xfrm>
            <a:off x="839788" y="990600"/>
            <a:ext cx="2997200" cy="954088"/>
          </a:xfrm>
          <a:prstGeom prst="rect">
            <a:avLst/>
          </a:prstGeom>
          <a:noFill/>
          <a:ln w="9525">
            <a:noFill/>
            <a:miter lim="800000"/>
            <a:headEnd/>
            <a:tailEnd/>
          </a:ln>
        </p:spPr>
      </p:pic>
      <p:pic>
        <p:nvPicPr>
          <p:cNvPr id="16387" name="Picture 4" descr="DE color large"/>
          <p:cNvPicPr>
            <a:picLocks noChangeAspect="1" noChangeArrowheads="1"/>
          </p:cNvPicPr>
          <p:nvPr/>
        </p:nvPicPr>
        <p:blipFill>
          <a:blip r:embed="rId4" cstate="print"/>
          <a:srcRect/>
          <a:stretch>
            <a:fillRect/>
          </a:stretch>
        </p:blipFill>
        <p:spPr bwMode="auto">
          <a:xfrm>
            <a:off x="868363" y="5054600"/>
            <a:ext cx="1411287" cy="1370013"/>
          </a:xfrm>
          <a:prstGeom prst="rect">
            <a:avLst/>
          </a:prstGeom>
          <a:noFill/>
          <a:ln w="9525">
            <a:noFill/>
            <a:miter lim="800000"/>
            <a:headEnd/>
            <a:tailEnd/>
          </a:ln>
        </p:spPr>
      </p:pic>
      <p:pic>
        <p:nvPicPr>
          <p:cNvPr id="16388" name="Picture 1"/>
          <p:cNvPicPr>
            <a:picLocks noChangeAspect="1"/>
          </p:cNvPicPr>
          <p:nvPr/>
        </p:nvPicPr>
        <p:blipFill>
          <a:blip r:embed="rId5" cstate="print"/>
          <a:srcRect/>
          <a:stretch>
            <a:fillRect/>
          </a:stretch>
        </p:blipFill>
        <p:spPr bwMode="auto">
          <a:xfrm>
            <a:off x="6553200" y="5122863"/>
            <a:ext cx="1882775" cy="1233487"/>
          </a:xfrm>
          <a:prstGeom prst="rect">
            <a:avLst/>
          </a:prstGeom>
          <a:noFill/>
          <a:ln w="9525">
            <a:noFill/>
            <a:miter lim="800000"/>
            <a:headEnd/>
            <a:tailEnd/>
          </a:ln>
        </p:spPr>
      </p:pic>
      <p:sp>
        <p:nvSpPr>
          <p:cNvPr id="16389" name="TextBox 5"/>
          <p:cNvSpPr txBox="1">
            <a:spLocks noChangeArrowheads="1"/>
          </p:cNvSpPr>
          <p:nvPr/>
        </p:nvSpPr>
        <p:spPr bwMode="auto">
          <a:xfrm>
            <a:off x="0" y="6396038"/>
            <a:ext cx="9094788" cy="431800"/>
          </a:xfrm>
          <a:prstGeom prst="rect">
            <a:avLst/>
          </a:prstGeom>
          <a:noFill/>
          <a:ln w="9525">
            <a:noFill/>
            <a:miter lim="800000"/>
            <a:headEnd/>
            <a:tailEnd/>
          </a:ln>
        </p:spPr>
        <p:txBody>
          <a:bodyPr>
            <a:spAutoFit/>
          </a:bodyPr>
          <a:lstStyle/>
          <a:p>
            <a:pPr algn="ctr"/>
            <a:r>
              <a:rPr lang="en-US" sz="1100"/>
              <a:t>©2011 Cooperative Educational Service Agency (CESA) 7 School Improvement Services</a:t>
            </a:r>
            <a:br>
              <a:rPr lang="en-US" sz="1100"/>
            </a:br>
            <a:r>
              <a:rPr lang="en-US" sz="1100"/>
              <a:t>Permission is granted to the Iowa State Department of Education for dissemination and use in any whole or part in any form within the state of Iowa region.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87375" y="838200"/>
            <a:ext cx="7108825" cy="762000"/>
          </a:xfrm>
          <a:prstGeom prst="rect">
            <a:avLst/>
          </a:prstGeom>
        </p:spPr>
        <p:txBody>
          <a:bodyPr>
            <a:normAutofit/>
          </a:bodyPr>
          <a:lstStyle/>
          <a:p>
            <a:pPr>
              <a:lnSpc>
                <a:spcPct val="90000"/>
              </a:lnSpc>
              <a:defRPr/>
            </a:pPr>
            <a:r>
              <a:rPr lang="en-US" sz="4500">
                <a:solidFill>
                  <a:srgbClr val="004F8A"/>
                </a:solidFill>
                <a:effectLst>
                  <a:outerShdw blurRad="38100" dist="38100" dir="2700000" algn="tl">
                    <a:srgbClr val="C0C0C0"/>
                  </a:outerShdw>
                </a:effectLst>
              </a:rPr>
              <a:t>Journey to IC Mathematics</a:t>
            </a:r>
          </a:p>
        </p:txBody>
      </p:sp>
      <p:sp>
        <p:nvSpPr>
          <p:cNvPr id="10" name="Content Placeholder 2"/>
          <p:cNvSpPr txBox="1">
            <a:spLocks/>
          </p:cNvSpPr>
          <p:nvPr/>
        </p:nvSpPr>
        <p:spPr bwMode="auto">
          <a:xfrm>
            <a:off x="381000" y="1828800"/>
            <a:ext cx="8305800" cy="4648200"/>
          </a:xfrm>
          <a:prstGeom prst="rect">
            <a:avLst/>
          </a:prstGeom>
          <a:noFill/>
          <a:ln w="9525">
            <a:noFill/>
            <a:miter lim="800000"/>
            <a:headEnd/>
            <a:tailEnd/>
          </a:ln>
        </p:spPr>
        <p:txBody>
          <a:bodyPr/>
          <a:lstStyle/>
          <a:p>
            <a:pPr marL="457200" indent="-457200">
              <a:lnSpc>
                <a:spcPct val="90000"/>
              </a:lnSpc>
              <a:spcBef>
                <a:spcPct val="20000"/>
              </a:spcBef>
              <a:buClr>
                <a:srgbClr val="004F8A"/>
              </a:buClr>
              <a:buSzPct val="95000"/>
              <a:buFont typeface="Calibri" pitchFamily="34" charset="0"/>
              <a:buAutoNum type="arabicPeriod"/>
            </a:pPr>
            <a:r>
              <a:rPr lang="en-US" sz="3000"/>
              <a:t>The Iowa State Board of Education adopted Common Core State Standards (CCSS) for English language arts and mathematics on July 29, 2010.</a:t>
            </a:r>
          </a:p>
          <a:p>
            <a:pPr marL="457200" indent="-457200">
              <a:lnSpc>
                <a:spcPct val="90000"/>
              </a:lnSpc>
              <a:spcBef>
                <a:spcPct val="20000"/>
              </a:spcBef>
              <a:buClr>
                <a:srgbClr val="004F8A"/>
              </a:buClr>
              <a:buSzPct val="95000"/>
              <a:buFont typeface="Calibri" pitchFamily="34" charset="0"/>
              <a:buAutoNum type="arabicPeriod"/>
            </a:pPr>
            <a:endParaRPr lang="en-US" sz="3000"/>
          </a:p>
          <a:p>
            <a:pPr marL="457200" indent="-457200">
              <a:lnSpc>
                <a:spcPct val="90000"/>
              </a:lnSpc>
              <a:spcBef>
                <a:spcPct val="20000"/>
              </a:spcBef>
              <a:buClr>
                <a:srgbClr val="004F8A"/>
              </a:buClr>
              <a:buSzPct val="95000"/>
              <a:buFont typeface="Calibri" pitchFamily="34" charset="0"/>
              <a:buAutoNum type="arabicPeriod"/>
            </a:pPr>
            <a:r>
              <a:rPr lang="en-US" sz="3000"/>
              <a:t>CCSS in English language arts and mathematics replaced the literacy and mathematics sections of the Iowa Core.</a:t>
            </a:r>
          </a:p>
          <a:p>
            <a:pPr marL="457200" indent="-457200">
              <a:lnSpc>
                <a:spcPct val="90000"/>
              </a:lnSpc>
              <a:spcBef>
                <a:spcPct val="20000"/>
              </a:spcBef>
              <a:buClr>
                <a:srgbClr val="004F8A"/>
              </a:buClr>
              <a:buSzPct val="95000"/>
              <a:buFont typeface="Calibri" pitchFamily="34" charset="0"/>
              <a:buAutoNum type="arabicPeriod"/>
            </a:pPr>
            <a:endParaRPr lang="en-US" sz="3000"/>
          </a:p>
          <a:p>
            <a:pPr marL="457200" indent="-457200">
              <a:lnSpc>
                <a:spcPct val="90000"/>
              </a:lnSpc>
              <a:spcBef>
                <a:spcPct val="20000"/>
              </a:spcBef>
              <a:buClr>
                <a:srgbClr val="004F8A"/>
              </a:buClr>
              <a:buSzPct val="95000"/>
              <a:buFont typeface="Calibri" pitchFamily="34" charset="0"/>
              <a:buAutoNum type="arabicPeriod"/>
            </a:pPr>
            <a:r>
              <a:rPr lang="en-US" sz="3000"/>
              <a:t>Additional Iowa items were adopted by the State Board on November 17, 2010.</a:t>
            </a:r>
          </a:p>
          <a:p>
            <a:pPr marL="457200" indent="-457200">
              <a:lnSpc>
                <a:spcPct val="90000"/>
              </a:lnSpc>
              <a:spcBef>
                <a:spcPct val="20000"/>
              </a:spcBef>
              <a:buClr>
                <a:srgbClr val="004F8A"/>
              </a:buClr>
              <a:buSzPct val="95000"/>
              <a:buFont typeface="Calibri" pitchFamily="34" charset="0"/>
              <a:buAutoNum type="arabicPeriod"/>
            </a:pPr>
            <a:endParaRPr lang="en-US"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609600" y="381000"/>
            <a:ext cx="8229600" cy="1466850"/>
          </a:xfrm>
        </p:spPr>
        <p:txBody>
          <a:bodyPr/>
          <a:lstStyle/>
          <a:p>
            <a:pPr>
              <a:defRPr/>
            </a:pPr>
            <a:r>
              <a:rPr lang="en-US" sz="4000" smtClean="0">
                <a:solidFill>
                  <a:srgbClr val="004F8A"/>
                </a:solidFill>
                <a:effectLst>
                  <a:outerShdw blurRad="38100" dist="38100" dir="2700000" algn="tl">
                    <a:srgbClr val="C0C0C0"/>
                  </a:outerShdw>
                </a:effectLst>
              </a:rPr>
              <a:t>Why are common standards good for </a:t>
            </a:r>
            <a:r>
              <a:rPr lang="en-US" sz="4000" b="1" smtClean="0">
                <a:solidFill>
                  <a:srgbClr val="004F8A"/>
                </a:solidFill>
                <a:effectLst>
                  <a:outerShdw blurRad="38100" dist="38100" dir="2700000" algn="tl">
                    <a:srgbClr val="C0C0C0"/>
                  </a:outerShdw>
                </a:effectLst>
              </a:rPr>
              <a:t>teachers</a:t>
            </a:r>
            <a:r>
              <a:rPr lang="en-US" sz="4000" smtClean="0">
                <a:solidFill>
                  <a:srgbClr val="004F8A"/>
                </a:solidFill>
                <a:effectLst>
                  <a:outerShdw blurRad="38100" dist="38100" dir="2700000" algn="tl">
                    <a:srgbClr val="C0C0C0"/>
                  </a:outerShdw>
                </a:effectLst>
              </a:rPr>
              <a:t>?</a:t>
            </a:r>
          </a:p>
        </p:txBody>
      </p:sp>
      <p:sp>
        <p:nvSpPr>
          <p:cNvPr id="35842" name="Rectangle 3"/>
          <p:cNvSpPr>
            <a:spLocks noGrp="1"/>
          </p:cNvSpPr>
          <p:nvPr>
            <p:ph idx="1"/>
          </p:nvPr>
        </p:nvSpPr>
        <p:spPr>
          <a:xfrm>
            <a:off x="457200" y="2133600"/>
            <a:ext cx="8229600" cy="4389438"/>
          </a:xfrm>
        </p:spPr>
        <p:txBody>
          <a:bodyPr/>
          <a:lstStyle/>
          <a:p>
            <a:pPr>
              <a:buClr>
                <a:schemeClr val="accent2"/>
              </a:buClr>
            </a:pPr>
            <a:r>
              <a:rPr lang="en-US" sz="3200" smtClean="0">
                <a:latin typeface="Calibri" pitchFamily="34" charset="0"/>
              </a:rPr>
              <a:t>IC Mathematics </a:t>
            </a:r>
            <a:r>
              <a:rPr lang="en-US" sz="3200" b="1" smtClean="0">
                <a:latin typeface="Calibri" pitchFamily="34" charset="0"/>
              </a:rPr>
              <a:t>provides</a:t>
            </a:r>
            <a:r>
              <a:rPr lang="en-US" sz="3200" smtClean="0">
                <a:latin typeface="Calibri" pitchFamily="34" charset="0"/>
              </a:rPr>
              <a:t> student learning standards for every grade level.</a:t>
            </a:r>
          </a:p>
          <a:p>
            <a:pPr>
              <a:buClr>
                <a:schemeClr val="accent2"/>
              </a:buClr>
              <a:buFont typeface="Wingdings 2" pitchFamily="18" charset="2"/>
              <a:buChar char=""/>
            </a:pPr>
            <a:endParaRPr lang="en-US" sz="3200" smtClean="0">
              <a:latin typeface="Calibri" pitchFamily="34" charset="0"/>
            </a:endParaRPr>
          </a:p>
          <a:p>
            <a:pPr eaLnBrk="1" hangingPunct="1">
              <a:lnSpc>
                <a:spcPct val="90000"/>
              </a:lnSpc>
              <a:buClr>
                <a:schemeClr val="accent2"/>
              </a:buClr>
              <a:buFont typeface="Wingdings 2" pitchFamily="18" charset="2"/>
              <a:buChar char=""/>
            </a:pPr>
            <a:r>
              <a:rPr lang="en-US" sz="3200" smtClean="0">
                <a:latin typeface="Calibri" pitchFamily="34" charset="0"/>
              </a:rPr>
              <a:t>IC Mathematics ensures a </a:t>
            </a:r>
            <a:r>
              <a:rPr lang="en-US" sz="3200" b="1" smtClean="0">
                <a:latin typeface="Calibri" pitchFamily="34" charset="0"/>
              </a:rPr>
              <a:t>common language</a:t>
            </a:r>
            <a:r>
              <a:rPr lang="en-US" sz="3200" smtClean="0">
                <a:latin typeface="Calibri" pitchFamily="34" charset="0"/>
              </a:rPr>
              <a:t> for educators.</a:t>
            </a:r>
          </a:p>
          <a:p>
            <a:pPr eaLnBrk="1" hangingPunct="1">
              <a:lnSpc>
                <a:spcPct val="90000"/>
              </a:lnSpc>
              <a:buClr>
                <a:schemeClr val="accent2"/>
              </a:buClr>
              <a:buFont typeface="Wingdings 2" pitchFamily="18" charset="2"/>
              <a:buNone/>
            </a:pPr>
            <a:endParaRPr lang="en-US" sz="3200" smtClean="0">
              <a:latin typeface="Calibri" pitchFamily="34" charset="0"/>
            </a:endParaRPr>
          </a:p>
          <a:p>
            <a:pPr>
              <a:buClr>
                <a:schemeClr val="accent2"/>
              </a:buClr>
              <a:buFont typeface="Wingdings 2" pitchFamily="18" charset="2"/>
              <a:buChar char=""/>
            </a:pPr>
            <a:r>
              <a:rPr lang="en-US" sz="3200" smtClean="0">
                <a:latin typeface="Calibri" pitchFamily="34" charset="0"/>
              </a:rPr>
              <a:t>Students will be </a:t>
            </a:r>
            <a:r>
              <a:rPr lang="en-US" sz="3200" b="1" smtClean="0">
                <a:latin typeface="Calibri" pitchFamily="34" charset="0"/>
              </a:rPr>
              <a:t>assessed </a:t>
            </a:r>
            <a:r>
              <a:rPr lang="en-US" sz="3200" smtClean="0">
                <a:latin typeface="Calibri" pitchFamily="34" charset="0"/>
              </a:rPr>
              <a:t>based on IC Mathematics.</a:t>
            </a:r>
          </a:p>
        </p:txBody>
      </p:sp>
      <p:sp>
        <p:nvSpPr>
          <p:cNvPr id="35843" name="TextBox 3"/>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457200"/>
            <a:ext cx="8537575" cy="1143000"/>
          </a:xfrm>
          <a:prstGeom prst="rect">
            <a:avLst/>
          </a:prstGeom>
        </p:spPr>
        <p:txBody>
          <a:bodyPr/>
          <a:lstStyle/>
          <a:p>
            <a:pPr>
              <a:defRPr/>
            </a:pPr>
            <a:r>
              <a:rPr lang="en-US" sz="4000">
                <a:solidFill>
                  <a:srgbClr val="004F8A"/>
                </a:solidFill>
                <a:effectLst>
                  <a:outerShdw blurRad="38100" dist="38100" dir="2700000" algn="tl">
                    <a:srgbClr val="C0C0C0"/>
                  </a:outerShdw>
                </a:effectLst>
              </a:rPr>
              <a:t>Why are common standards good for </a:t>
            </a:r>
            <a:r>
              <a:rPr lang="en-US" sz="4000" b="1">
                <a:solidFill>
                  <a:srgbClr val="004F8A"/>
                </a:solidFill>
                <a:effectLst>
                  <a:outerShdw blurRad="38100" dist="38100" dir="2700000" algn="tl">
                    <a:srgbClr val="C0C0C0"/>
                  </a:outerShdw>
                </a:effectLst>
              </a:rPr>
              <a:t>students</a:t>
            </a:r>
            <a:r>
              <a:rPr lang="en-US" sz="4000">
                <a:solidFill>
                  <a:srgbClr val="004F8A"/>
                </a:solidFill>
                <a:effectLst>
                  <a:outerShdw blurRad="38100" dist="38100" dir="2700000" algn="tl">
                    <a:srgbClr val="C0C0C0"/>
                  </a:outerShdw>
                </a:effectLst>
              </a:rPr>
              <a:t>?</a:t>
            </a:r>
          </a:p>
        </p:txBody>
      </p:sp>
      <p:sp>
        <p:nvSpPr>
          <p:cNvPr id="11" name="Content Placeholder 2"/>
          <p:cNvSpPr txBox="1">
            <a:spLocks/>
          </p:cNvSpPr>
          <p:nvPr/>
        </p:nvSpPr>
        <p:spPr>
          <a:xfrm>
            <a:off x="457200" y="2057400"/>
            <a:ext cx="8229600" cy="4389438"/>
          </a:xfrm>
          <a:prstGeom prst="rect">
            <a:avLst/>
          </a:prstGeom>
        </p:spPr>
        <p:txBody>
          <a:bodyPr>
            <a:normAutofit fontScale="92500" lnSpcReduction="10000"/>
          </a:bodyPr>
          <a:lstStyle/>
          <a:p>
            <a:pPr marL="274320" indent="-274320" fontAlgn="auto">
              <a:spcBef>
                <a:spcPct val="20000"/>
              </a:spcBef>
              <a:spcAft>
                <a:spcPts val="0"/>
              </a:spcAft>
              <a:buClr>
                <a:schemeClr val="accent1"/>
              </a:buClr>
              <a:buSzPct val="95000"/>
              <a:buFont typeface="Wingdings 2"/>
              <a:buChar char=""/>
              <a:defRPr/>
            </a:pPr>
            <a:r>
              <a:rPr lang="en-US" sz="2800" b="1" dirty="0">
                <a:latin typeface="+mj-lt"/>
                <a:ea typeface="+mn-ea"/>
                <a:cs typeface="+mn-cs"/>
              </a:rPr>
              <a:t>Student Ownership.  </a:t>
            </a:r>
            <a:r>
              <a:rPr lang="en-US" sz="2800" dirty="0">
                <a:latin typeface="+mj-lt"/>
                <a:ea typeface="+mn-ea"/>
                <a:cs typeface="+mn-cs"/>
              </a:rPr>
              <a:t>Clearer standards will help students understand what is expected of them and allow for more self-directed learning.</a:t>
            </a:r>
          </a:p>
          <a:p>
            <a:pPr marL="274320" indent="-274320" fontAlgn="auto">
              <a:spcBef>
                <a:spcPct val="20000"/>
              </a:spcBef>
              <a:spcAft>
                <a:spcPts val="0"/>
              </a:spcAft>
              <a:buClr>
                <a:schemeClr val="accent1"/>
              </a:buClr>
              <a:buSzPct val="95000"/>
              <a:buFont typeface="Wingdings 2"/>
              <a:buChar char=""/>
              <a:defRPr/>
            </a:pPr>
            <a:endParaRPr lang="en-US" sz="900" dirty="0">
              <a:latin typeface="+mj-lt"/>
              <a:ea typeface="+mn-ea"/>
              <a:cs typeface="+mn-cs"/>
            </a:endParaRPr>
          </a:p>
          <a:p>
            <a:pPr marL="274320" indent="-274320" fontAlgn="auto">
              <a:spcBef>
                <a:spcPct val="20000"/>
              </a:spcBef>
              <a:spcAft>
                <a:spcPts val="0"/>
              </a:spcAft>
              <a:buClr>
                <a:schemeClr val="accent1"/>
              </a:buClr>
              <a:buSzPct val="95000"/>
              <a:buFont typeface="Wingdings 2"/>
              <a:buChar char=""/>
              <a:defRPr/>
            </a:pPr>
            <a:r>
              <a:rPr lang="en-US" sz="2800" b="1" dirty="0">
                <a:latin typeface="+mj-lt"/>
                <a:ea typeface="+mn-ea"/>
                <a:cs typeface="+mn-cs"/>
              </a:rPr>
              <a:t>Consistent.  </a:t>
            </a:r>
            <a:r>
              <a:rPr lang="en-US" sz="2800" dirty="0">
                <a:latin typeface="+mj-lt"/>
                <a:ea typeface="+mn-ea"/>
                <a:cs typeface="+mn-cs"/>
              </a:rPr>
              <a:t>Expectations will be consistent for all students and not dependent on zip code.</a:t>
            </a:r>
          </a:p>
          <a:p>
            <a:pPr marL="274320" indent="-274320" fontAlgn="auto">
              <a:spcBef>
                <a:spcPct val="20000"/>
              </a:spcBef>
              <a:spcAft>
                <a:spcPts val="0"/>
              </a:spcAft>
              <a:buClr>
                <a:schemeClr val="accent1"/>
              </a:buClr>
              <a:buSzPct val="95000"/>
              <a:buFont typeface="Wingdings 2"/>
              <a:buChar char=""/>
              <a:defRPr/>
            </a:pPr>
            <a:endParaRPr lang="en-US" sz="900" dirty="0">
              <a:latin typeface="+mj-lt"/>
              <a:ea typeface="+mn-ea"/>
              <a:cs typeface="+mn-cs"/>
            </a:endParaRPr>
          </a:p>
          <a:p>
            <a:pPr marL="274320" indent="-274320" fontAlgn="auto">
              <a:spcBef>
                <a:spcPct val="20000"/>
              </a:spcBef>
              <a:spcAft>
                <a:spcPts val="0"/>
              </a:spcAft>
              <a:buClr>
                <a:schemeClr val="accent1"/>
              </a:buClr>
              <a:buSzPct val="95000"/>
              <a:buFont typeface="Wingdings 2"/>
              <a:buChar char=""/>
              <a:defRPr/>
            </a:pPr>
            <a:r>
              <a:rPr lang="en-US" sz="2800" b="1" dirty="0">
                <a:latin typeface="+mj-lt"/>
                <a:ea typeface="+mn-ea"/>
                <a:cs typeface="+mn-cs"/>
              </a:rPr>
              <a:t>Mobility.  </a:t>
            </a:r>
            <a:r>
              <a:rPr lang="en-US" sz="2800" dirty="0">
                <a:latin typeface="+mj-lt"/>
                <a:ea typeface="+mn-ea"/>
                <a:cs typeface="+mn-cs"/>
              </a:rPr>
              <a:t>It will help students with transitions between states.</a:t>
            </a:r>
          </a:p>
          <a:p>
            <a:pPr marL="274320" indent="-274320" fontAlgn="auto">
              <a:spcBef>
                <a:spcPct val="20000"/>
              </a:spcBef>
              <a:spcAft>
                <a:spcPts val="0"/>
              </a:spcAft>
              <a:buClr>
                <a:schemeClr val="accent1"/>
              </a:buClr>
              <a:buSzPct val="95000"/>
              <a:buFont typeface="Wingdings 2"/>
              <a:buChar char=""/>
              <a:defRPr/>
            </a:pPr>
            <a:endParaRPr lang="en-US" sz="900" dirty="0">
              <a:latin typeface="+mj-lt"/>
              <a:ea typeface="+mn-ea"/>
              <a:cs typeface="+mn-cs"/>
            </a:endParaRPr>
          </a:p>
          <a:p>
            <a:pPr marL="274320" indent="-274320" fontAlgn="auto">
              <a:spcBef>
                <a:spcPct val="20000"/>
              </a:spcBef>
              <a:spcAft>
                <a:spcPts val="0"/>
              </a:spcAft>
              <a:buClr>
                <a:schemeClr val="accent1"/>
              </a:buClr>
              <a:buSzPct val="95000"/>
              <a:buFont typeface="Wingdings 2"/>
              <a:buChar char=""/>
              <a:defRPr/>
            </a:pPr>
            <a:r>
              <a:rPr lang="en-US" sz="2800" b="1" dirty="0">
                <a:latin typeface="+mj-lt"/>
                <a:ea typeface="+mn-ea"/>
                <a:cs typeface="+mn-cs"/>
              </a:rPr>
              <a:t>College &amp; Career Focus.  </a:t>
            </a:r>
            <a:r>
              <a:rPr lang="en-US" sz="2800" dirty="0">
                <a:latin typeface="+mj-lt"/>
                <a:ea typeface="+mn-ea"/>
                <a:cs typeface="+mn-cs"/>
              </a:rPr>
              <a:t>It will help prepare students with the knowledge and skills they need to succeed in college and careers.</a:t>
            </a:r>
          </a:p>
        </p:txBody>
      </p:sp>
      <p:sp>
        <p:nvSpPr>
          <p:cNvPr id="37891" name="TextBox 3"/>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txBox="1">
            <a:spLocks/>
          </p:cNvSpPr>
          <p:nvPr/>
        </p:nvSpPr>
        <p:spPr bwMode="auto">
          <a:xfrm>
            <a:off x="304800" y="1295400"/>
            <a:ext cx="8382000" cy="4648200"/>
          </a:xfrm>
          <a:prstGeom prst="rect">
            <a:avLst/>
          </a:prstGeom>
          <a:noFill/>
          <a:ln w="9525">
            <a:noFill/>
            <a:miter lim="800000"/>
            <a:headEnd/>
            <a:tailEnd/>
          </a:ln>
        </p:spPr>
        <p:txBody>
          <a:bodyPr/>
          <a:lstStyle/>
          <a:p>
            <a:pPr marL="273050" indent="-273050" algn="ctr">
              <a:spcBef>
                <a:spcPct val="20000"/>
              </a:spcBef>
              <a:buClr>
                <a:srgbClr val="0BD0D9"/>
              </a:buClr>
              <a:buSzPct val="95000"/>
              <a:buFont typeface="Wingdings 2" pitchFamily="18" charset="2"/>
              <a:buNone/>
            </a:pPr>
            <a:r>
              <a:rPr lang="en-US" sz="6600">
                <a:latin typeface="Constantia" pitchFamily="18" charset="0"/>
              </a:rPr>
              <a:t>Investigating the</a:t>
            </a:r>
          </a:p>
          <a:p>
            <a:pPr marL="273050" indent="-273050" algn="ctr">
              <a:spcBef>
                <a:spcPct val="20000"/>
              </a:spcBef>
              <a:buClr>
                <a:srgbClr val="0BD0D9"/>
              </a:buClr>
              <a:buSzPct val="95000"/>
              <a:buFont typeface="Wingdings 2" pitchFamily="18" charset="2"/>
              <a:buNone/>
            </a:pPr>
            <a:r>
              <a:rPr lang="en-US" sz="6600" i="1">
                <a:solidFill>
                  <a:srgbClr val="004F8A"/>
                </a:solidFill>
                <a:latin typeface="Constantia" pitchFamily="18" charset="0"/>
              </a:rPr>
              <a:t>Iowa Core Mathematics </a:t>
            </a:r>
          </a:p>
          <a:p>
            <a:pPr marL="273050" indent="-273050" algn="ctr">
              <a:spcBef>
                <a:spcPct val="20000"/>
              </a:spcBef>
              <a:buClr>
                <a:srgbClr val="0BD0D9"/>
              </a:buClr>
              <a:buSzPct val="95000"/>
              <a:buFont typeface="Wingdings 2" pitchFamily="18" charset="2"/>
              <a:buNone/>
            </a:pPr>
            <a:r>
              <a:rPr lang="en-US" sz="6600" i="1">
                <a:solidFill>
                  <a:srgbClr val="004F8A"/>
                </a:solidFill>
                <a:latin typeface="Constantia" pitchFamily="18" charset="0"/>
              </a:rPr>
              <a:t>Grades 6 - 8</a:t>
            </a:r>
          </a:p>
        </p:txBody>
      </p:sp>
      <p:sp>
        <p:nvSpPr>
          <p:cNvPr id="39938" name="TextBox 2"/>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066800"/>
            <a:ext cx="9144000" cy="1143000"/>
          </a:xfrm>
          <a:prstGeom prst="rect">
            <a:avLst/>
          </a:prstGeom>
        </p:spPr>
        <p:txBody>
          <a:bodyPr>
            <a:normAutofit/>
          </a:bodyPr>
          <a:lstStyle/>
          <a:p>
            <a:pPr algn="ctr">
              <a:defRPr/>
            </a:pPr>
            <a:r>
              <a:rPr lang="en-US" sz="4500">
                <a:solidFill>
                  <a:srgbClr val="004F8A"/>
                </a:solidFill>
                <a:effectLst>
                  <a:outerShdw blurRad="38100" dist="38100" dir="2700000" algn="tl">
                    <a:srgbClr val="C0C0C0"/>
                  </a:outerShdw>
                </a:effectLst>
              </a:rPr>
              <a:t>Standards for Mathematical Practice</a:t>
            </a:r>
          </a:p>
        </p:txBody>
      </p:sp>
      <p:sp>
        <p:nvSpPr>
          <p:cNvPr id="10" name="Content Placeholder 2"/>
          <p:cNvSpPr txBox="1">
            <a:spLocks/>
          </p:cNvSpPr>
          <p:nvPr/>
        </p:nvSpPr>
        <p:spPr>
          <a:xfrm>
            <a:off x="1600200" y="2286000"/>
            <a:ext cx="6096000" cy="4038600"/>
          </a:xfrm>
          <a:prstGeom prst="rect">
            <a:avLst/>
          </a:prstGeom>
        </p:spPr>
        <p:txBody>
          <a:bodyPr>
            <a:normAutofit lnSpcReduction="10000"/>
          </a:bodyPr>
          <a:lstStyle/>
          <a:p>
            <a:pPr marL="274320" indent="-274320" algn="ctr" fontAlgn="auto">
              <a:spcBef>
                <a:spcPct val="20000"/>
              </a:spcBef>
              <a:spcAft>
                <a:spcPts val="0"/>
              </a:spcAft>
              <a:buClr>
                <a:schemeClr val="accent3"/>
              </a:buClr>
              <a:buSzPct val="95000"/>
              <a:buFont typeface="Wingdings 2"/>
              <a:buNone/>
              <a:defRPr/>
            </a:pPr>
            <a:r>
              <a:rPr lang="en-US" sz="3600" i="1">
                <a:latin typeface="+mn-lt"/>
                <a:ea typeface="+mn-ea"/>
                <a:cs typeface="+mn-cs"/>
              </a:rPr>
              <a:t>“The Standards for Mathematical Practice describe varieties of expertise that mathematics educators at all levels should seek to develop in their students.” </a:t>
            </a:r>
            <a:br>
              <a:rPr lang="en-US" sz="3600" i="1">
                <a:latin typeface="+mn-lt"/>
                <a:ea typeface="+mn-ea"/>
                <a:cs typeface="+mn-cs"/>
              </a:rPr>
            </a:br>
            <a:r>
              <a:rPr lang="en-US" i="1">
                <a:latin typeface="+mn-lt"/>
                <a:ea typeface="+mn-ea"/>
                <a:cs typeface="+mn-cs"/>
              </a:rPr>
              <a:t>IC Mathematics page 8</a:t>
            </a:r>
            <a:endParaRPr lang="en-US" i="1" dirty="0">
              <a:latin typeface="+mn-lt"/>
              <a:ea typeface="+mn-ea"/>
              <a:cs typeface="+mn-cs"/>
            </a:endParaRPr>
          </a:p>
        </p:txBody>
      </p:sp>
      <p:grpSp>
        <p:nvGrpSpPr>
          <p:cNvPr id="41987" name="Group 5"/>
          <p:cNvGrpSpPr>
            <a:grpSpLocks/>
          </p:cNvGrpSpPr>
          <p:nvPr/>
        </p:nvGrpSpPr>
        <p:grpSpPr bwMode="auto">
          <a:xfrm>
            <a:off x="7696200" y="171450"/>
            <a:ext cx="1219200" cy="1047750"/>
            <a:chOff x="7086600" y="1009018"/>
            <a:chExt cx="1219200" cy="1048382"/>
          </a:xfrm>
        </p:grpSpPr>
        <p:pic>
          <p:nvPicPr>
            <p:cNvPr id="41989" name="Picture 12"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41990" name="TextBox 13"/>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1</a:t>
              </a:r>
            </a:p>
          </p:txBody>
        </p:sp>
      </p:grpSp>
      <p:sp>
        <p:nvSpPr>
          <p:cNvPr id="41988" name="TextBox 6"/>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a:xfrm>
            <a:off x="228600" y="685800"/>
            <a:ext cx="7848600" cy="609600"/>
          </a:xfrm>
        </p:spPr>
        <p:txBody>
          <a:bodyPr>
            <a:normAutofit fontScale="90000"/>
          </a:bodyPr>
          <a:lstStyle/>
          <a:p>
            <a:pPr>
              <a:defRPr/>
            </a:pPr>
            <a:r>
              <a:rPr lang="en-US" sz="4000" smtClean="0">
                <a:solidFill>
                  <a:srgbClr val="004F8A"/>
                </a:solidFill>
                <a:effectLst>
                  <a:outerShdw blurRad="38100" dist="38100" dir="2700000" algn="tl">
                    <a:srgbClr val="C0C0C0"/>
                  </a:outerShdw>
                </a:effectLst>
              </a:rPr>
              <a:t>Standards for Mathematical Practice</a:t>
            </a:r>
          </a:p>
        </p:txBody>
      </p:sp>
      <p:sp>
        <p:nvSpPr>
          <p:cNvPr id="44034" name="Rectangle 3"/>
          <p:cNvSpPr>
            <a:spLocks noGrp="1"/>
          </p:cNvSpPr>
          <p:nvPr>
            <p:ph idx="1"/>
          </p:nvPr>
        </p:nvSpPr>
        <p:spPr>
          <a:xfrm>
            <a:off x="381000" y="1524000"/>
            <a:ext cx="8305800" cy="4800600"/>
          </a:xfrm>
        </p:spPr>
        <p:txBody>
          <a:bodyPr>
            <a:normAutofit/>
          </a:bodyPr>
          <a:lstStyle/>
          <a:p>
            <a:pPr marL="495300" indent="-495300">
              <a:buClr>
                <a:schemeClr val="accent1"/>
              </a:buClr>
              <a:buFont typeface="Wingdings 2" pitchFamily="18" charset="2"/>
              <a:buAutoNum type="arabicPeriod"/>
            </a:pPr>
            <a:r>
              <a:rPr lang="en-US" smtClean="0"/>
              <a:t>Make sense of problems and persevere in solving them</a:t>
            </a:r>
          </a:p>
          <a:p>
            <a:pPr marL="495300" indent="-495300">
              <a:buClr>
                <a:schemeClr val="accent1"/>
              </a:buClr>
              <a:buFont typeface="Wingdings 2" pitchFamily="18" charset="2"/>
              <a:buAutoNum type="arabicPeriod"/>
            </a:pPr>
            <a:r>
              <a:rPr lang="en-US" smtClean="0">
                <a:solidFill>
                  <a:srgbClr val="387026"/>
                </a:solidFill>
              </a:rPr>
              <a:t>Reason abstractly and quantitatively</a:t>
            </a:r>
          </a:p>
          <a:p>
            <a:pPr marL="495300" indent="-495300">
              <a:buClr>
                <a:schemeClr val="accent1"/>
              </a:buClr>
              <a:buFont typeface="Wingdings 2" pitchFamily="18" charset="2"/>
              <a:buAutoNum type="arabicPeriod"/>
            </a:pPr>
            <a:r>
              <a:rPr lang="en-US" smtClean="0">
                <a:solidFill>
                  <a:srgbClr val="06686D"/>
                </a:solidFill>
              </a:rPr>
              <a:t>Construct viable arguments &amp; critique the reasoning of others</a:t>
            </a:r>
          </a:p>
          <a:p>
            <a:pPr marL="495300" indent="-495300">
              <a:buClr>
                <a:schemeClr val="accent1"/>
              </a:buClr>
              <a:buFont typeface="Wingdings 2" pitchFamily="18" charset="2"/>
              <a:buAutoNum type="arabicPeriod"/>
            </a:pPr>
            <a:r>
              <a:rPr lang="en-US" smtClean="0"/>
              <a:t>Model with mathematics</a:t>
            </a:r>
          </a:p>
          <a:p>
            <a:pPr marL="495300" indent="-495300">
              <a:buClr>
                <a:schemeClr val="accent1"/>
              </a:buClr>
              <a:buFont typeface="Wingdings 2" pitchFamily="18" charset="2"/>
              <a:buAutoNum type="arabicPeriod"/>
            </a:pPr>
            <a:r>
              <a:rPr lang="en-US" smtClean="0">
                <a:solidFill>
                  <a:srgbClr val="55A839"/>
                </a:solidFill>
              </a:rPr>
              <a:t>Use appropriate tools strategically</a:t>
            </a:r>
          </a:p>
          <a:p>
            <a:pPr marL="495300" indent="-495300">
              <a:buClr>
                <a:schemeClr val="accent1"/>
              </a:buClr>
              <a:buFont typeface="Wingdings 2" pitchFamily="18" charset="2"/>
              <a:buAutoNum type="arabicPeriod"/>
            </a:pPr>
            <a:r>
              <a:rPr lang="en-US" smtClean="0">
                <a:solidFill>
                  <a:srgbClr val="0076A3"/>
                </a:solidFill>
              </a:rPr>
              <a:t>Attend to precision</a:t>
            </a:r>
          </a:p>
          <a:p>
            <a:pPr marL="495300" indent="-495300">
              <a:buClr>
                <a:schemeClr val="accent1"/>
              </a:buClr>
              <a:buFont typeface="Wingdings 2" pitchFamily="18" charset="2"/>
              <a:buAutoNum type="arabicPeriod"/>
            </a:pPr>
            <a:r>
              <a:rPr lang="en-US" smtClean="0">
                <a:solidFill>
                  <a:srgbClr val="08684E"/>
                </a:solidFill>
              </a:rPr>
              <a:t>Look for and make use of structure</a:t>
            </a:r>
          </a:p>
          <a:p>
            <a:pPr marL="495300" indent="-495300">
              <a:buClr>
                <a:schemeClr val="accent1"/>
              </a:buClr>
              <a:buFont typeface="Wingdings 2" pitchFamily="18" charset="2"/>
              <a:buAutoNum type="arabicPeriod"/>
            </a:pPr>
            <a:r>
              <a:rPr lang="en-US" smtClean="0"/>
              <a:t>Look for and express regularity in repeated reasoning</a:t>
            </a:r>
          </a:p>
        </p:txBody>
      </p:sp>
      <p:grpSp>
        <p:nvGrpSpPr>
          <p:cNvPr id="44035" name="Group 5"/>
          <p:cNvGrpSpPr>
            <a:grpSpLocks/>
          </p:cNvGrpSpPr>
          <p:nvPr/>
        </p:nvGrpSpPr>
        <p:grpSpPr bwMode="auto">
          <a:xfrm>
            <a:off x="7924800" y="0"/>
            <a:ext cx="1219200" cy="1047750"/>
            <a:chOff x="7086600" y="1009018"/>
            <a:chExt cx="1219200" cy="1048382"/>
          </a:xfrm>
        </p:grpSpPr>
        <p:pic>
          <p:nvPicPr>
            <p:cNvPr id="44038"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4403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1</a:t>
              </a:r>
            </a:p>
          </p:txBody>
        </p:sp>
      </p:grpSp>
      <p:sp>
        <p:nvSpPr>
          <p:cNvPr id="13" name="TextBox 12"/>
          <p:cNvSpPr txBox="1"/>
          <p:nvPr/>
        </p:nvSpPr>
        <p:spPr>
          <a:xfrm>
            <a:off x="6172200" y="3581400"/>
            <a:ext cx="2667000" cy="822325"/>
          </a:xfrm>
          <a:prstGeom prst="rect">
            <a:avLst/>
          </a:prstGeom>
          <a:solidFill>
            <a:schemeClr val="bg2">
              <a:lumMod val="90000"/>
            </a:schemeClr>
          </a:solidFill>
        </p:spPr>
        <p:txBody>
          <a:bodyPr>
            <a:spAutoFit/>
          </a:bodyPr>
          <a:lstStyle/>
          <a:p>
            <a:pPr eaLnBrk="0" hangingPunct="0">
              <a:defRPr/>
            </a:pPr>
            <a:r>
              <a:rPr lang="en-US" dirty="0">
                <a:latin typeface="+mn-lt"/>
                <a:ea typeface="ＭＳ Ｐゴシック" pitchFamily="34" charset="-128"/>
                <a:cs typeface="+mn-cs"/>
              </a:rPr>
              <a:t>Refer to Pages 8-10 in IC Mathematics</a:t>
            </a:r>
          </a:p>
        </p:txBody>
      </p:sp>
      <p:sp>
        <p:nvSpPr>
          <p:cNvPr id="44037" name="TextBox 7"/>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5"/>
          <p:cNvGrpSpPr>
            <a:grpSpLocks/>
          </p:cNvGrpSpPr>
          <p:nvPr/>
        </p:nvGrpSpPr>
        <p:grpSpPr bwMode="auto">
          <a:xfrm>
            <a:off x="7696200" y="171450"/>
            <a:ext cx="1219200" cy="1047750"/>
            <a:chOff x="7086600" y="1009018"/>
            <a:chExt cx="1219200" cy="1048382"/>
          </a:xfrm>
        </p:grpSpPr>
        <p:pic>
          <p:nvPicPr>
            <p:cNvPr id="45062" name="Picture 5"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45063" name="TextBox 6"/>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1</a:t>
              </a:r>
            </a:p>
          </p:txBody>
        </p:sp>
      </p:grpSp>
      <p:pic>
        <p:nvPicPr>
          <p:cNvPr id="45058" name="Picture 2"/>
          <p:cNvPicPr>
            <a:picLocks noChangeAspect="1" noChangeArrowheads="1"/>
          </p:cNvPicPr>
          <p:nvPr/>
        </p:nvPicPr>
        <p:blipFill>
          <a:blip r:embed="rId4" cstate="print"/>
          <a:srcRect l="6058" t="23782" r="56908" b="22656"/>
          <a:stretch>
            <a:fillRect/>
          </a:stretch>
        </p:blipFill>
        <p:spPr bwMode="auto">
          <a:xfrm>
            <a:off x="130175" y="533400"/>
            <a:ext cx="6400800" cy="5638800"/>
          </a:xfrm>
          <a:prstGeom prst="rect">
            <a:avLst/>
          </a:prstGeom>
          <a:noFill/>
          <a:ln w="9525">
            <a:noFill/>
            <a:miter lim="800000"/>
            <a:headEnd/>
            <a:tailEnd/>
          </a:ln>
        </p:spPr>
      </p:pic>
      <p:sp>
        <p:nvSpPr>
          <p:cNvPr id="45059" name="TextBox 8"/>
          <p:cNvSpPr txBox="1">
            <a:spLocks noChangeArrowheads="1"/>
          </p:cNvSpPr>
          <p:nvPr/>
        </p:nvSpPr>
        <p:spPr bwMode="auto">
          <a:xfrm>
            <a:off x="6553200" y="1524000"/>
            <a:ext cx="2438400" cy="4108450"/>
          </a:xfrm>
          <a:prstGeom prst="rect">
            <a:avLst/>
          </a:prstGeom>
          <a:solidFill>
            <a:schemeClr val="bg2"/>
          </a:solidFill>
          <a:ln w="9525">
            <a:noFill/>
            <a:miter lim="800000"/>
            <a:headEnd/>
            <a:tailEnd/>
          </a:ln>
        </p:spPr>
        <p:txBody>
          <a:bodyPr>
            <a:spAutoFit/>
          </a:bodyPr>
          <a:lstStyle/>
          <a:p>
            <a:pPr eaLnBrk="0" hangingPunct="0"/>
            <a:r>
              <a:rPr lang="en-US" i="1"/>
              <a:t>The Practices are listed at the beginning of each grade level.</a:t>
            </a:r>
          </a:p>
          <a:p>
            <a:pPr eaLnBrk="0" hangingPunct="0"/>
            <a:endParaRPr lang="en-US" i="1"/>
          </a:p>
          <a:p>
            <a:pPr eaLnBrk="0" hangingPunct="0"/>
            <a:r>
              <a:rPr lang="en-US" i="1"/>
              <a:t>Standards for Mathematical Practice are also provided in detail on pages 8-10. </a:t>
            </a:r>
          </a:p>
          <a:p>
            <a:pPr eaLnBrk="0" hangingPunct="0"/>
            <a:endParaRPr lang="en-US" i="1"/>
          </a:p>
        </p:txBody>
      </p:sp>
      <p:sp>
        <p:nvSpPr>
          <p:cNvPr id="10" name="Left Arrow 9"/>
          <p:cNvSpPr/>
          <p:nvPr/>
        </p:nvSpPr>
        <p:spPr>
          <a:xfrm>
            <a:off x="5867400" y="3009900"/>
            <a:ext cx="6858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5061" name="TextBox 7"/>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3"/>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pic>
        <p:nvPicPr>
          <p:cNvPr id="47106"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7391400" y="685800"/>
            <a:ext cx="1174750" cy="995363"/>
          </a:xfrm>
          <a:prstGeom prst="rect">
            <a:avLst/>
          </a:prstGeom>
          <a:noFill/>
          <a:ln w="9525">
            <a:noFill/>
            <a:miter lim="800000"/>
            <a:headEnd/>
            <a:tailEnd/>
          </a:ln>
        </p:spPr>
      </p:pic>
      <p:sp>
        <p:nvSpPr>
          <p:cNvPr id="8" name="Title 4"/>
          <p:cNvSpPr txBox="1">
            <a:spLocks/>
          </p:cNvSpPr>
          <p:nvPr/>
        </p:nvSpPr>
        <p:spPr>
          <a:xfrm>
            <a:off x="609600" y="304800"/>
            <a:ext cx="6248400" cy="1828800"/>
          </a:xfrm>
          <a:prstGeom prst="rect">
            <a:avLst/>
          </a:prstGeom>
        </p:spPr>
        <p:txBody>
          <a:bodyPr/>
          <a:lstStyle/>
          <a:p>
            <a:pPr marL="273050" indent="-273050" algn="ctr" eaLnBrk="0" hangingPunct="0">
              <a:spcBef>
                <a:spcPct val="20000"/>
              </a:spcBef>
              <a:defRPr/>
            </a:pPr>
            <a:r>
              <a:rPr lang="en-US" sz="3600" u="sng">
                <a:solidFill>
                  <a:srgbClr val="004F8A"/>
                </a:solidFill>
                <a:effectLst>
                  <a:outerShdw blurRad="38100" dist="38100" dir="2700000" algn="tl">
                    <a:srgbClr val="C0C0C0"/>
                  </a:outerShdw>
                </a:effectLst>
              </a:rPr>
              <a:t>Activity 1: </a:t>
            </a:r>
            <a:br>
              <a:rPr lang="en-US" sz="3600" u="sng">
                <a:solidFill>
                  <a:srgbClr val="004F8A"/>
                </a:solidFill>
                <a:effectLst>
                  <a:outerShdw blurRad="38100" dist="38100" dir="2700000" algn="tl">
                    <a:srgbClr val="C0C0C0"/>
                  </a:outerShdw>
                </a:effectLst>
              </a:rPr>
            </a:br>
            <a:r>
              <a:rPr lang="en-US" sz="3600">
                <a:solidFill>
                  <a:srgbClr val="004F8A"/>
                </a:solidFill>
                <a:effectLst>
                  <a:outerShdw blurRad="38100" dist="38100" dir="2700000" algn="tl">
                    <a:srgbClr val="C0C0C0"/>
                  </a:outerShdw>
                </a:effectLst>
              </a:rPr>
              <a:t>Investigating the Standards of Mathematical Practice</a:t>
            </a:r>
            <a:endParaRPr lang="en-US" sz="3600">
              <a:solidFill>
                <a:schemeClr val="tx2"/>
              </a:solidFill>
              <a:effectLst>
                <a:outerShdw blurRad="38100" dist="38100" dir="2700000" algn="tl">
                  <a:srgbClr val="C0C0C0"/>
                </a:outerShdw>
              </a:effectLst>
            </a:endParaRPr>
          </a:p>
        </p:txBody>
      </p:sp>
      <p:sp>
        <p:nvSpPr>
          <p:cNvPr id="47108" name="Content Placeholder 5"/>
          <p:cNvSpPr txBox="1">
            <a:spLocks/>
          </p:cNvSpPr>
          <p:nvPr/>
        </p:nvSpPr>
        <p:spPr bwMode="auto">
          <a:xfrm>
            <a:off x="228600" y="2209800"/>
            <a:ext cx="8534400" cy="41148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pPr>
            <a:r>
              <a:rPr lang="en-US" sz="2600">
                <a:latin typeface="Constantia" pitchFamily="18" charset="0"/>
              </a:rPr>
              <a:t>At your table choose two mathematical practices</a:t>
            </a:r>
          </a:p>
          <a:p>
            <a:pPr marL="273050" indent="-273050" eaLnBrk="0" hangingPunct="0">
              <a:spcBef>
                <a:spcPct val="20000"/>
              </a:spcBef>
              <a:buClr>
                <a:srgbClr val="0BD0D9"/>
              </a:buClr>
              <a:buSzPct val="95000"/>
              <a:buFont typeface="Wingdings 2" pitchFamily="18" charset="2"/>
              <a:buChar char=""/>
            </a:pPr>
            <a:r>
              <a:rPr lang="en-US" sz="2600">
                <a:latin typeface="Constantia" pitchFamily="18" charset="0"/>
              </a:rPr>
              <a:t>Read and discuss them</a:t>
            </a:r>
          </a:p>
          <a:p>
            <a:pPr marL="273050" indent="-273050" eaLnBrk="0" hangingPunct="0">
              <a:spcBef>
                <a:spcPct val="20000"/>
              </a:spcBef>
              <a:buClr>
                <a:srgbClr val="0BD0D9"/>
              </a:buClr>
              <a:buSzPct val="95000"/>
              <a:buFont typeface="Wingdings 2" pitchFamily="18" charset="2"/>
              <a:buChar char=""/>
            </a:pPr>
            <a:r>
              <a:rPr lang="en-US" sz="2600">
                <a:latin typeface="Constantia" pitchFamily="18" charset="0"/>
              </a:rPr>
              <a:t>Read the problem at the right and solve</a:t>
            </a:r>
          </a:p>
          <a:p>
            <a:pPr marL="273050" indent="-273050" eaLnBrk="0" hangingPunct="0">
              <a:spcBef>
                <a:spcPct val="20000"/>
              </a:spcBef>
              <a:buClr>
                <a:srgbClr val="0BD0D9"/>
              </a:buClr>
              <a:buSzPct val="95000"/>
              <a:buFont typeface="Wingdings 2" pitchFamily="18" charset="2"/>
              <a:buChar char=""/>
            </a:pPr>
            <a:r>
              <a:rPr lang="en-US" sz="2600">
                <a:latin typeface="Constantia" pitchFamily="18" charset="0"/>
              </a:rPr>
              <a:t>After completing the sample problem, think about what evidence would show a student is demonstrating the mathematical practices.</a:t>
            </a:r>
          </a:p>
          <a:p>
            <a:pPr marL="273050" indent="-273050" eaLnBrk="0" hangingPunct="0">
              <a:spcBef>
                <a:spcPct val="20000"/>
              </a:spcBef>
              <a:buClr>
                <a:srgbClr val="0BD0D9"/>
              </a:buClr>
              <a:buSzPct val="95000"/>
              <a:buFont typeface="Wingdings 2" pitchFamily="18" charset="2"/>
              <a:buChar char=""/>
            </a:pPr>
            <a:r>
              <a:rPr lang="en-US" sz="2600">
                <a:latin typeface="Constantia" pitchFamily="18" charset="0"/>
              </a:rPr>
              <a:t>In the chart,</a:t>
            </a:r>
            <a:r>
              <a:rPr lang="en-US">
                <a:latin typeface="Constantia" pitchFamily="18" charset="0"/>
              </a:rPr>
              <a:t> </a:t>
            </a:r>
            <a:r>
              <a:rPr lang="en-US" sz="2600">
                <a:latin typeface="Constantia" pitchFamily="18" charset="0"/>
              </a:rPr>
              <a:t>describe characteristics in students’ thinking and actions you might observe for each practice you chose.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Success Criteria Check:</a:t>
            </a:r>
            <a:endParaRPr lang="en-US" dirty="0"/>
          </a:p>
        </p:txBody>
      </p:sp>
      <p:sp>
        <p:nvSpPr>
          <p:cNvPr id="5" name="Content Placeholder 4"/>
          <p:cNvSpPr>
            <a:spLocks noGrp="1"/>
          </p:cNvSpPr>
          <p:nvPr>
            <p:ph idx="1"/>
          </p:nvPr>
        </p:nvSpPr>
        <p:spPr/>
        <p:txBody>
          <a:bodyPr>
            <a:normAutofit/>
          </a:bodyPr>
          <a:lstStyle/>
          <a:p>
            <a:pPr>
              <a:buNone/>
            </a:pPr>
            <a:r>
              <a:rPr lang="en-US" sz="3600" dirty="0" smtClean="0">
                <a:solidFill>
                  <a:schemeClr val="tx1">
                    <a:lumMod val="95000"/>
                    <a:lumOff val="5000"/>
                  </a:schemeClr>
                </a:solidFill>
              </a:rPr>
              <a:t>Poll Everywhere</a:t>
            </a:r>
          </a:p>
          <a:p>
            <a:pPr>
              <a:buNone/>
            </a:pPr>
            <a:r>
              <a:rPr lang="en-US" sz="3600" dirty="0" smtClean="0"/>
              <a:t>To what degree do you feel able to explain at least 2 of the standards of mathematical practice?</a:t>
            </a:r>
            <a:endParaRPr lang="en-US" sz="3600" dirty="0" smtClean="0">
              <a:solidFill>
                <a:schemeClr val="tx1">
                  <a:lumMod val="95000"/>
                  <a:lumOff val="5000"/>
                </a:schemeClr>
              </a:solidFill>
            </a:endParaRPr>
          </a:p>
          <a:p>
            <a:pPr>
              <a:buNone/>
            </a:pPr>
            <a:endParaRPr lang="en-US" sz="3600" dirty="0" smtClean="0"/>
          </a:p>
          <a:p>
            <a:pPr>
              <a:buNone/>
            </a:pPr>
            <a:r>
              <a:rPr lang="en-US" sz="3600" dirty="0" smtClean="0">
                <a:hlinkClick r:id="rId2"/>
              </a:rPr>
              <a:t>http://www.polleverywhere.com/multiple_choice_polls/LTExNTg0MDExMDE</a:t>
            </a:r>
            <a:endParaRPr lang="en-US" sz="3600" dirty="0" smtClean="0">
              <a:solidFill>
                <a:schemeClr val="tx1">
                  <a:lumMod val="95000"/>
                  <a:lumOff val="5000"/>
                </a:schemeClr>
              </a:solidFill>
              <a:hlinkClick r:id="rId3"/>
            </a:endParaRPr>
          </a:p>
        </p:txBody>
      </p:sp>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FD79EFC7-05D5-4F55-8CE4-38C5C3454C10}"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762000"/>
            <a:ext cx="8305800" cy="1143000"/>
          </a:xfrm>
          <a:prstGeom prst="rect">
            <a:avLst/>
          </a:prstGeom>
        </p:spPr>
        <p:txBody>
          <a:bodyPr>
            <a:normAutofit lnSpcReduction="10000"/>
          </a:bodyPr>
          <a:lstStyle/>
          <a:p>
            <a:pPr>
              <a:lnSpc>
                <a:spcPct val="80000"/>
              </a:lnSpc>
              <a:defRPr/>
            </a:pPr>
            <a:r>
              <a:rPr lang="en-US" sz="4400" b="1">
                <a:solidFill>
                  <a:srgbClr val="0070C0"/>
                </a:solidFill>
                <a:effectLst>
                  <a:outerShdw blurRad="38100" dist="38100" dir="2700000" algn="tl">
                    <a:srgbClr val="C0C0C0"/>
                  </a:outerShdw>
                </a:effectLst>
              </a:rPr>
              <a:t>MORE FOCUSED: </a:t>
            </a:r>
            <a:br>
              <a:rPr lang="en-US" sz="4400" b="1">
                <a:solidFill>
                  <a:srgbClr val="0070C0"/>
                </a:solidFill>
                <a:effectLst>
                  <a:outerShdw blurRad="38100" dist="38100" dir="2700000" algn="tl">
                    <a:srgbClr val="C0C0C0"/>
                  </a:outerShdw>
                </a:effectLst>
              </a:rPr>
            </a:br>
            <a:r>
              <a:rPr lang="en-US" sz="4400">
                <a:solidFill>
                  <a:srgbClr val="0070C0"/>
                </a:solidFill>
                <a:effectLst>
                  <a:outerShdw blurRad="38100" dist="38100" dir="2700000" algn="tl">
                    <a:srgbClr val="C0C0C0"/>
                  </a:outerShdw>
                </a:effectLst>
              </a:rPr>
              <a:t>Increased Clarity and Specificity</a:t>
            </a:r>
          </a:p>
        </p:txBody>
      </p:sp>
      <p:sp>
        <p:nvSpPr>
          <p:cNvPr id="49154" name="Rectangle 6"/>
          <p:cNvSpPr>
            <a:spLocks noChangeArrowheads="1"/>
          </p:cNvSpPr>
          <p:nvPr/>
        </p:nvSpPr>
        <p:spPr bwMode="auto">
          <a:xfrm>
            <a:off x="381000" y="2286000"/>
            <a:ext cx="8077200" cy="3108325"/>
          </a:xfrm>
          <a:prstGeom prst="rect">
            <a:avLst/>
          </a:prstGeom>
          <a:noFill/>
          <a:ln w="9525">
            <a:noFill/>
            <a:miter lim="800000"/>
            <a:headEnd/>
            <a:tailEnd/>
          </a:ln>
        </p:spPr>
        <p:txBody>
          <a:bodyPr>
            <a:spAutoFit/>
          </a:bodyPr>
          <a:lstStyle/>
          <a:p>
            <a:pPr eaLnBrk="0" hangingPunct="0"/>
            <a:r>
              <a:rPr lang="en-US" sz="2800" i="1"/>
              <a:t>“It is important to recognize that “fewer standards” are no substitute for focused standards. Achieving “fewer standards” would be easy to do by resorting to broad, general statements. Instead, these Standards aim for </a:t>
            </a:r>
            <a:r>
              <a:rPr lang="en-US" sz="2800" b="1" i="1" u="sng">
                <a:solidFill>
                  <a:srgbClr val="7030A0"/>
                </a:solidFill>
              </a:rPr>
              <a:t>clarity and specificity</a:t>
            </a:r>
            <a:r>
              <a:rPr lang="en-US" sz="2800" i="1"/>
              <a:t>.”  </a:t>
            </a:r>
          </a:p>
          <a:p>
            <a:pPr eaLnBrk="0" hangingPunct="0"/>
            <a:endParaRPr lang="en-US" sz="2800" i="1"/>
          </a:p>
          <a:p>
            <a:pPr eaLnBrk="0" hangingPunct="0"/>
            <a:r>
              <a:rPr lang="en-US" sz="2800" i="1"/>
              <a:t>IC Mathematics page 4.</a:t>
            </a:r>
          </a:p>
        </p:txBody>
      </p:sp>
      <p:grpSp>
        <p:nvGrpSpPr>
          <p:cNvPr id="49155" name="Group 7"/>
          <p:cNvGrpSpPr>
            <a:grpSpLocks/>
          </p:cNvGrpSpPr>
          <p:nvPr/>
        </p:nvGrpSpPr>
        <p:grpSpPr bwMode="auto">
          <a:xfrm>
            <a:off x="7696200" y="171450"/>
            <a:ext cx="1219200" cy="1047750"/>
            <a:chOff x="7086600" y="1009018"/>
            <a:chExt cx="1219200" cy="1048382"/>
          </a:xfrm>
        </p:grpSpPr>
        <p:pic>
          <p:nvPicPr>
            <p:cNvPr id="49157" name="Picture 8"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49158" name="TextBox 9"/>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2</a:t>
              </a:r>
            </a:p>
          </p:txBody>
        </p:sp>
      </p:grpSp>
      <p:sp>
        <p:nvSpPr>
          <p:cNvPr id="49156" name="TextBox 6"/>
          <p:cNvSpPr txBox="1">
            <a:spLocks noChangeArrowheads="1"/>
          </p:cNvSpPr>
          <p:nvPr/>
        </p:nvSpPr>
        <p:spPr bwMode="auto">
          <a:xfrm>
            <a:off x="0" y="6461125"/>
            <a:ext cx="9094788" cy="39687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r>
              <a:rPr lang="en-US" sz="110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ChangeArrowheads="1"/>
          </p:cNvSpPr>
          <p:nvPr/>
        </p:nvSpPr>
        <p:spPr bwMode="auto">
          <a:xfrm>
            <a:off x="1828800" y="1898650"/>
            <a:ext cx="5486400" cy="2738438"/>
          </a:xfrm>
          <a:prstGeom prst="rect">
            <a:avLst/>
          </a:prstGeom>
          <a:noFill/>
          <a:ln w="9525">
            <a:noFill/>
            <a:miter lim="800000"/>
            <a:headEnd/>
            <a:tailEnd/>
          </a:ln>
        </p:spPr>
        <p:txBody>
          <a:bodyPr>
            <a:spAutoFit/>
          </a:bodyPr>
          <a:lstStyle/>
          <a:p>
            <a:pPr eaLnBrk="0" hangingPunct="0"/>
            <a:endParaRPr lang="en-US"/>
          </a:p>
          <a:p>
            <a:pPr algn="ctr" eaLnBrk="0" hangingPunct="0"/>
            <a:r>
              <a:rPr lang="en-US" sz="6600"/>
              <a:t>Welcome!</a:t>
            </a:r>
          </a:p>
          <a:p>
            <a:pPr algn="ctr" eaLnBrk="0" hangingPunct="0"/>
            <a:r>
              <a:rPr lang="en-US" sz="2800"/>
              <a:t/>
            </a:r>
            <a:br>
              <a:rPr lang="en-US" sz="2800"/>
            </a:br>
            <a:r>
              <a:rPr lang="en-US" sz="5400" i="1"/>
              <a:t>A few logistics …</a:t>
            </a:r>
          </a:p>
        </p:txBody>
      </p:sp>
      <p:sp>
        <p:nvSpPr>
          <p:cNvPr id="18434" name="TextBox 3"/>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457200"/>
            <a:ext cx="6629400" cy="890588"/>
          </a:xfrm>
          <a:prstGeom prst="rect">
            <a:avLst/>
          </a:prstGeom>
        </p:spPr>
        <p:txBody>
          <a:bodyPr/>
          <a:lstStyle/>
          <a:p>
            <a:pPr>
              <a:defRPr/>
            </a:pPr>
            <a:r>
              <a:rPr lang="en-US" sz="5000">
                <a:solidFill>
                  <a:srgbClr val="004F8A"/>
                </a:solidFill>
                <a:effectLst>
                  <a:outerShdw blurRad="38100" dist="38100" dir="2700000" algn="tl">
                    <a:srgbClr val="C0C0C0"/>
                  </a:outerShdw>
                </a:effectLst>
              </a:rPr>
              <a:t>Critical Area Narratives </a:t>
            </a:r>
          </a:p>
        </p:txBody>
      </p:sp>
      <p:sp>
        <p:nvSpPr>
          <p:cNvPr id="51202" name="Content Placeholder 2"/>
          <p:cNvSpPr txBox="1">
            <a:spLocks/>
          </p:cNvSpPr>
          <p:nvPr/>
        </p:nvSpPr>
        <p:spPr bwMode="auto">
          <a:xfrm>
            <a:off x="381000" y="1524000"/>
            <a:ext cx="8458200" cy="4724400"/>
          </a:xfrm>
          <a:prstGeom prst="rect">
            <a:avLst/>
          </a:prstGeom>
          <a:noFill/>
          <a:ln w="9525">
            <a:noFill/>
            <a:miter lim="800000"/>
            <a:headEnd/>
            <a:tailEnd/>
          </a:ln>
        </p:spPr>
        <p:txBody>
          <a:bodyPr/>
          <a:lstStyle/>
          <a:p>
            <a:pPr marL="273050" indent="-273050">
              <a:lnSpc>
                <a:spcPct val="90000"/>
              </a:lnSpc>
              <a:spcBef>
                <a:spcPct val="20000"/>
              </a:spcBef>
              <a:buClr>
                <a:srgbClr val="004F8A"/>
              </a:buClr>
              <a:buSzPct val="95000"/>
              <a:buFont typeface="Wingdings 2" pitchFamily="18" charset="2"/>
              <a:buChar char=""/>
            </a:pPr>
            <a:r>
              <a:rPr lang="en-US" sz="2800"/>
              <a:t>Important </a:t>
            </a:r>
            <a:r>
              <a:rPr lang="en-US" sz="2800" b="1"/>
              <a:t>descriptions</a:t>
            </a:r>
            <a:r>
              <a:rPr lang="en-US" sz="2800"/>
              <a:t> at the beginning of each grade level</a:t>
            </a:r>
          </a:p>
          <a:p>
            <a:pPr marL="273050" indent="-273050">
              <a:lnSpc>
                <a:spcPct val="90000"/>
              </a:lnSpc>
              <a:spcBef>
                <a:spcPct val="20000"/>
              </a:spcBef>
              <a:buClr>
                <a:srgbClr val="004F8A"/>
              </a:buClr>
              <a:buSzPct val="95000"/>
              <a:buFont typeface="Wingdings 2" pitchFamily="18" charset="2"/>
              <a:buChar char=""/>
            </a:pPr>
            <a:r>
              <a:rPr lang="en-US" sz="2800"/>
              <a:t>Provide the </a:t>
            </a:r>
            <a:r>
              <a:rPr lang="en-US" sz="2800" b="1"/>
              <a:t>intent</a:t>
            </a:r>
            <a:r>
              <a:rPr lang="en-US" sz="2800"/>
              <a:t> of the mathematics at each grade</a:t>
            </a:r>
          </a:p>
          <a:p>
            <a:pPr marL="273050" indent="-273050">
              <a:lnSpc>
                <a:spcPct val="90000"/>
              </a:lnSpc>
              <a:spcBef>
                <a:spcPct val="20000"/>
              </a:spcBef>
              <a:buClr>
                <a:srgbClr val="004F8A"/>
              </a:buClr>
              <a:buSzPct val="95000"/>
              <a:buFont typeface="Wingdings 2" pitchFamily="18" charset="2"/>
              <a:buChar char=""/>
            </a:pPr>
            <a:r>
              <a:rPr lang="en-US" sz="2800"/>
              <a:t>Provide 3-4 </a:t>
            </a:r>
            <a:r>
              <a:rPr lang="en-US" sz="2800" b="1"/>
              <a:t>critical areas </a:t>
            </a:r>
            <a:r>
              <a:rPr lang="en-US" sz="2800"/>
              <a:t>for the grade level</a:t>
            </a:r>
          </a:p>
          <a:p>
            <a:pPr marL="273050" indent="-273050">
              <a:lnSpc>
                <a:spcPct val="90000"/>
              </a:lnSpc>
              <a:spcBef>
                <a:spcPct val="20000"/>
              </a:spcBef>
              <a:buClr>
                <a:srgbClr val="004F8A"/>
              </a:buClr>
              <a:buSzPct val="95000"/>
              <a:buFont typeface="Wingdings 2" pitchFamily="18" charset="2"/>
              <a:buChar char=""/>
            </a:pPr>
            <a:r>
              <a:rPr lang="en-US" sz="2800"/>
              <a:t>Provide a sense of …</a:t>
            </a:r>
          </a:p>
          <a:p>
            <a:pPr marL="639763" lvl="1" indent="-246063">
              <a:lnSpc>
                <a:spcPct val="90000"/>
              </a:lnSpc>
              <a:spcBef>
                <a:spcPct val="20000"/>
              </a:spcBef>
              <a:buClr>
                <a:srgbClr val="004F8A"/>
              </a:buClr>
              <a:buSzPct val="85000"/>
              <a:buFont typeface="Wingdings 2" pitchFamily="18" charset="2"/>
              <a:buChar char=""/>
            </a:pPr>
            <a:r>
              <a:rPr lang="en-US" sz="2800"/>
              <a:t>the sophistication for mathematical understanding at the grade level</a:t>
            </a:r>
          </a:p>
          <a:p>
            <a:pPr marL="639763" lvl="1" indent="-246063">
              <a:lnSpc>
                <a:spcPct val="90000"/>
              </a:lnSpc>
              <a:spcBef>
                <a:spcPct val="20000"/>
              </a:spcBef>
              <a:buClr>
                <a:srgbClr val="004F8A"/>
              </a:buClr>
              <a:buSzPct val="85000"/>
              <a:buFont typeface="Wingdings 2" pitchFamily="18" charset="2"/>
              <a:buChar char=""/>
            </a:pPr>
            <a:r>
              <a:rPr lang="en-US" sz="2800"/>
              <a:t>the learning progressions for the grade </a:t>
            </a:r>
          </a:p>
          <a:p>
            <a:pPr marL="639763" lvl="1" indent="-246063">
              <a:lnSpc>
                <a:spcPct val="90000"/>
              </a:lnSpc>
              <a:spcBef>
                <a:spcPct val="20000"/>
              </a:spcBef>
              <a:buClr>
                <a:srgbClr val="004F8A"/>
              </a:buClr>
              <a:buSzPct val="85000"/>
              <a:buFont typeface="Wingdings 2" pitchFamily="18" charset="2"/>
              <a:buChar char=""/>
            </a:pPr>
            <a:r>
              <a:rPr lang="en-US" sz="2800"/>
              <a:t>extensions from prior standards</a:t>
            </a:r>
          </a:p>
          <a:p>
            <a:pPr marL="639763" lvl="1" indent="-246063">
              <a:lnSpc>
                <a:spcPct val="90000"/>
              </a:lnSpc>
              <a:spcBef>
                <a:spcPct val="20000"/>
              </a:spcBef>
              <a:buClr>
                <a:srgbClr val="004F8A"/>
              </a:buClr>
              <a:buSzPct val="85000"/>
              <a:buFont typeface="Wingdings 2" pitchFamily="18" charset="2"/>
              <a:buChar char=""/>
            </a:pPr>
            <a:r>
              <a:rPr lang="en-US" sz="2800"/>
              <a:t>what’s important at the grade level</a:t>
            </a:r>
          </a:p>
        </p:txBody>
      </p:sp>
      <p:grpSp>
        <p:nvGrpSpPr>
          <p:cNvPr id="51203" name="Group 11"/>
          <p:cNvGrpSpPr>
            <a:grpSpLocks/>
          </p:cNvGrpSpPr>
          <p:nvPr/>
        </p:nvGrpSpPr>
        <p:grpSpPr bwMode="auto">
          <a:xfrm>
            <a:off x="7696200" y="171450"/>
            <a:ext cx="1219200" cy="1047750"/>
            <a:chOff x="7086600" y="1009018"/>
            <a:chExt cx="1219200" cy="1048382"/>
          </a:xfrm>
        </p:grpSpPr>
        <p:pic>
          <p:nvPicPr>
            <p:cNvPr id="51205" name="Picture 12"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1206" name="TextBox 13"/>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2</a:t>
              </a:r>
            </a:p>
          </p:txBody>
        </p:sp>
      </p:grpSp>
      <p:sp>
        <p:nvSpPr>
          <p:cNvPr id="51204" name="TextBox 6"/>
          <p:cNvSpPr txBox="1">
            <a:spLocks noChangeArrowheads="1"/>
          </p:cNvSpPr>
          <p:nvPr/>
        </p:nvSpPr>
        <p:spPr bwMode="auto">
          <a:xfrm>
            <a:off x="0" y="6461125"/>
            <a:ext cx="9094788" cy="39687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r>
              <a:rPr lang="en-US" sz="110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a:xfrm>
            <a:off x="533400" y="381000"/>
            <a:ext cx="6172200" cy="914400"/>
          </a:xfrm>
          <a:prstGeom prst="rect">
            <a:avLst/>
          </a:prstGeom>
        </p:spPr>
        <p:txBody>
          <a:bodyPr lIns="0" rIns="0" bIns="0" anchor="b">
            <a:normAutofit/>
          </a:bodyPr>
          <a:lstStyle/>
          <a:p>
            <a:pPr algn="ctr">
              <a:lnSpc>
                <a:spcPct val="80000"/>
              </a:lnSpc>
              <a:defRPr/>
            </a:pPr>
            <a:r>
              <a:rPr lang="en-US" sz="2200" b="1">
                <a:solidFill>
                  <a:schemeClr val="tx2"/>
                </a:solidFill>
              </a:rPr>
              <a:t/>
            </a:r>
            <a:br>
              <a:rPr lang="en-US" sz="2200" b="1">
                <a:solidFill>
                  <a:schemeClr val="tx2"/>
                </a:solidFill>
              </a:rPr>
            </a:br>
            <a:r>
              <a:rPr lang="en-US" sz="4000">
                <a:solidFill>
                  <a:srgbClr val="004F8A"/>
                </a:solidFill>
                <a:effectLst>
                  <a:outerShdw blurRad="38100" dist="38100" dir="2700000" algn="tl">
                    <a:srgbClr val="C0C0C0"/>
                  </a:outerShdw>
                </a:effectLst>
              </a:rPr>
              <a:t>Grade Level Critical Areas</a:t>
            </a:r>
          </a:p>
        </p:txBody>
      </p:sp>
      <p:grpSp>
        <p:nvGrpSpPr>
          <p:cNvPr id="53250" name="Group 11"/>
          <p:cNvGrpSpPr>
            <a:grpSpLocks/>
          </p:cNvGrpSpPr>
          <p:nvPr/>
        </p:nvGrpSpPr>
        <p:grpSpPr bwMode="auto">
          <a:xfrm>
            <a:off x="7848600" y="0"/>
            <a:ext cx="1066800" cy="838200"/>
            <a:chOff x="7086600" y="1009018"/>
            <a:chExt cx="1219200" cy="1048382"/>
          </a:xfrm>
        </p:grpSpPr>
        <p:pic>
          <p:nvPicPr>
            <p:cNvPr id="53254" name="Picture 12"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3255" name="TextBox 13"/>
            <p:cNvSpPr txBox="1">
              <a:spLocks noChangeArrowheads="1"/>
            </p:cNvSpPr>
            <p:nvPr/>
          </p:nvSpPr>
          <p:spPr bwMode="auto">
            <a:xfrm>
              <a:off x="7467600" y="1505411"/>
              <a:ext cx="533400" cy="496393"/>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2</a:t>
              </a:r>
            </a:p>
          </p:txBody>
        </p:sp>
      </p:grpSp>
      <p:pic>
        <p:nvPicPr>
          <p:cNvPr id="53251" name="Picture 2"/>
          <p:cNvPicPr>
            <a:picLocks noChangeAspect="1" noChangeArrowheads="1"/>
          </p:cNvPicPr>
          <p:nvPr/>
        </p:nvPicPr>
        <p:blipFill>
          <a:blip r:embed="rId4" cstate="print"/>
          <a:srcRect l="39668" t="26277" r="38319" b="42293"/>
          <a:stretch>
            <a:fillRect/>
          </a:stretch>
        </p:blipFill>
        <p:spPr bwMode="auto">
          <a:xfrm>
            <a:off x="381000" y="1600200"/>
            <a:ext cx="5105400" cy="4724400"/>
          </a:xfrm>
          <a:prstGeom prst="rect">
            <a:avLst/>
          </a:prstGeom>
          <a:noFill/>
          <a:ln w="9525">
            <a:noFill/>
            <a:miter lim="800000"/>
            <a:headEnd/>
            <a:tailEnd/>
          </a:ln>
        </p:spPr>
      </p:pic>
      <p:sp>
        <p:nvSpPr>
          <p:cNvPr id="53252" name="Line Callout 1 10"/>
          <p:cNvSpPr>
            <a:spLocks/>
          </p:cNvSpPr>
          <p:nvPr/>
        </p:nvSpPr>
        <p:spPr bwMode="auto">
          <a:xfrm>
            <a:off x="5638800" y="1676400"/>
            <a:ext cx="3276600" cy="4495800"/>
          </a:xfrm>
          <a:prstGeom prst="borderCallout1">
            <a:avLst>
              <a:gd name="adj1" fmla="val 34250"/>
              <a:gd name="adj2" fmla="val -2324"/>
              <a:gd name="adj3" fmla="val 34250"/>
              <a:gd name="adj4" fmla="val -23352"/>
            </a:avLst>
          </a:prstGeom>
          <a:solidFill>
            <a:schemeClr val="accent1"/>
          </a:solidFill>
          <a:ln w="25400" algn="ctr">
            <a:solidFill>
              <a:srgbClr val="085091"/>
            </a:solidFill>
            <a:miter lim="800000"/>
            <a:headEnd/>
            <a:tailEnd/>
          </a:ln>
        </p:spPr>
        <p:txBody>
          <a:bodyPr anchor="ctr"/>
          <a:lstStyle/>
          <a:p>
            <a:pPr algn="ctr"/>
            <a:r>
              <a:rPr lang="en-US" b="1">
                <a:solidFill>
                  <a:srgbClr val="FFFFFF"/>
                </a:solidFill>
              </a:rPr>
              <a:t>Grade  6 Narrative, </a:t>
            </a:r>
          </a:p>
          <a:p>
            <a:pPr algn="ctr"/>
            <a:r>
              <a:rPr lang="en-US" b="1">
                <a:solidFill>
                  <a:srgbClr val="FFFFFF"/>
                </a:solidFill>
              </a:rPr>
              <a:t>IC Mathematics p. 41</a:t>
            </a:r>
          </a:p>
          <a:p>
            <a:pPr algn="ctr"/>
            <a:endParaRPr lang="en-US" b="1">
              <a:solidFill>
                <a:srgbClr val="FFFFFF"/>
              </a:solidFill>
            </a:endParaRPr>
          </a:p>
          <a:p>
            <a:pPr algn="ctr"/>
            <a:r>
              <a:rPr lang="en-US" b="1">
                <a:solidFill>
                  <a:srgbClr val="FFFFFF"/>
                </a:solidFill>
              </a:rPr>
              <a:t>Grade  7 Narrative, </a:t>
            </a:r>
          </a:p>
          <a:p>
            <a:pPr algn="ctr"/>
            <a:r>
              <a:rPr lang="en-US" b="1">
                <a:solidFill>
                  <a:srgbClr val="FFFFFF"/>
                </a:solidFill>
              </a:rPr>
              <a:t>IC Mathematics p. 47</a:t>
            </a:r>
          </a:p>
          <a:p>
            <a:pPr algn="ctr"/>
            <a:endParaRPr lang="en-US" b="1">
              <a:solidFill>
                <a:srgbClr val="FFFFFF"/>
              </a:solidFill>
            </a:endParaRPr>
          </a:p>
          <a:p>
            <a:pPr algn="ctr"/>
            <a:r>
              <a:rPr lang="en-US" b="1">
                <a:solidFill>
                  <a:srgbClr val="FFFFFF"/>
                </a:solidFill>
              </a:rPr>
              <a:t>Grade 8 Narrative, </a:t>
            </a:r>
          </a:p>
          <a:p>
            <a:pPr algn="ctr"/>
            <a:r>
              <a:rPr lang="en-US" b="1">
                <a:solidFill>
                  <a:srgbClr val="FFFFFF"/>
                </a:solidFill>
              </a:rPr>
              <a:t>IC Mathematics p.53</a:t>
            </a:r>
          </a:p>
        </p:txBody>
      </p:sp>
      <p:sp>
        <p:nvSpPr>
          <p:cNvPr id="53253" name="TextBox 8"/>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7467600" y="685800"/>
            <a:ext cx="1341438" cy="1136650"/>
          </a:xfrm>
          <a:prstGeom prst="rect">
            <a:avLst/>
          </a:prstGeom>
          <a:noFill/>
          <a:ln w="9525">
            <a:noFill/>
            <a:miter lim="800000"/>
            <a:headEnd/>
            <a:tailEnd/>
          </a:ln>
        </p:spPr>
      </p:pic>
      <p:sp>
        <p:nvSpPr>
          <p:cNvPr id="55298" name="Rectangle 6"/>
          <p:cNvSpPr>
            <a:spLocks noChangeArrowheads="1"/>
          </p:cNvSpPr>
          <p:nvPr/>
        </p:nvSpPr>
        <p:spPr bwMode="auto">
          <a:xfrm>
            <a:off x="862013" y="6446838"/>
            <a:ext cx="7419975" cy="365125"/>
          </a:xfrm>
          <a:prstGeom prst="rect">
            <a:avLst/>
          </a:prstGeom>
          <a:noFill/>
          <a:ln w="9525">
            <a:noFill/>
            <a:miter lim="800000"/>
            <a:headEnd/>
            <a:tailEnd/>
          </a:ln>
        </p:spPr>
        <p:txBody>
          <a:bodyPr wrap="none" anchor="ctr">
            <a:spAutoFit/>
          </a:bodyPr>
          <a:lstStyle/>
          <a:p>
            <a:pPr algn="ctr"/>
            <a:r>
              <a:rPr lang="en-US" sz="900">
                <a:ea typeface="Calibri" pitchFamily="34" charset="0"/>
                <a:cs typeface="Times New Roman" pitchFamily="18" charset="0"/>
              </a:rPr>
              <a:t>©2011 Cooperative Educational Service Agency (CESA) 7 School Improvement Services</a:t>
            </a:r>
            <a:br>
              <a:rPr lang="en-US" sz="900">
                <a:ea typeface="Calibri" pitchFamily="34" charset="0"/>
                <a:cs typeface="Times New Roman" pitchFamily="18" charset="0"/>
              </a:rPr>
            </a:br>
            <a:r>
              <a:rPr lang="en-US" sz="900">
                <a:ea typeface="Calibri" pitchFamily="34" charset="0"/>
                <a:cs typeface="Times New Roman" pitchFamily="18" charset="0"/>
              </a:rPr>
              <a:t>Permission is granted to the Iowa State Department of Education for dissemination and use in any whole or part in any form within the state of Iowa region</a:t>
            </a:r>
            <a:r>
              <a:rPr lang="en-US" sz="900">
                <a:latin typeface="Gill Sans MT" pitchFamily="34" charset="0"/>
                <a:ea typeface="Calibri" pitchFamily="34" charset="0"/>
                <a:cs typeface="Times New Roman" pitchFamily="18" charset="0"/>
              </a:rPr>
              <a:t>.</a:t>
            </a:r>
            <a:endParaRPr lang="en-US" sz="900">
              <a:latin typeface="Arial" charset="0"/>
              <a:ea typeface="Calibri" pitchFamily="34" charset="0"/>
              <a:cs typeface="Arial" charset="0"/>
            </a:endParaRPr>
          </a:p>
        </p:txBody>
      </p:sp>
      <p:sp>
        <p:nvSpPr>
          <p:cNvPr id="9" name="Title 2"/>
          <p:cNvSpPr txBox="1">
            <a:spLocks/>
          </p:cNvSpPr>
          <p:nvPr/>
        </p:nvSpPr>
        <p:spPr>
          <a:xfrm>
            <a:off x="838200" y="381000"/>
            <a:ext cx="6172200" cy="1676400"/>
          </a:xfrm>
          <a:prstGeom prst="rect">
            <a:avLst/>
          </a:prstGeom>
        </p:spPr>
        <p:txBody>
          <a:bodyPr/>
          <a:lstStyle/>
          <a:p>
            <a:pPr algn="ctr" eaLnBrk="0" hangingPunct="0">
              <a:defRPr/>
            </a:pPr>
            <a:r>
              <a:rPr lang="en-US" sz="3600" u="sng">
                <a:solidFill>
                  <a:srgbClr val="004F8A"/>
                </a:solidFill>
                <a:effectLst>
                  <a:outerShdw blurRad="38100" dist="38100" dir="2700000" algn="tl">
                    <a:srgbClr val="C0C0C0"/>
                  </a:outerShdw>
                </a:effectLst>
              </a:rPr>
              <a:t>Activity 2: </a:t>
            </a:r>
            <a:br>
              <a:rPr lang="en-US" sz="3600" u="sng">
                <a:solidFill>
                  <a:srgbClr val="004F8A"/>
                </a:solidFill>
                <a:effectLst>
                  <a:outerShdw blurRad="38100" dist="38100" dir="2700000" algn="tl">
                    <a:srgbClr val="C0C0C0"/>
                  </a:outerShdw>
                </a:effectLst>
              </a:rPr>
            </a:br>
            <a:r>
              <a:rPr lang="en-US" sz="3600">
                <a:solidFill>
                  <a:srgbClr val="004F8A"/>
                </a:solidFill>
                <a:effectLst>
                  <a:outerShdw blurRad="38100" dist="38100" dir="2700000" algn="tl">
                    <a:srgbClr val="C0C0C0"/>
                  </a:outerShdw>
                </a:effectLst>
              </a:rPr>
              <a:t>Investigating Grade Level </a:t>
            </a:r>
            <a:br>
              <a:rPr lang="en-US" sz="3600">
                <a:solidFill>
                  <a:srgbClr val="004F8A"/>
                </a:solidFill>
                <a:effectLst>
                  <a:outerShdw blurRad="38100" dist="38100" dir="2700000" algn="tl">
                    <a:srgbClr val="C0C0C0"/>
                  </a:outerShdw>
                </a:effectLst>
              </a:rPr>
            </a:br>
            <a:r>
              <a:rPr lang="en-US" sz="3600">
                <a:solidFill>
                  <a:srgbClr val="004F8A"/>
                </a:solidFill>
                <a:effectLst>
                  <a:outerShdw blurRad="38100" dist="38100" dir="2700000" algn="tl">
                    <a:srgbClr val="C0C0C0"/>
                  </a:outerShdw>
                </a:effectLst>
              </a:rPr>
              <a:t>Critical Areas</a:t>
            </a:r>
            <a:endParaRPr lang="en-US" sz="3600">
              <a:solidFill>
                <a:schemeClr val="tx2"/>
              </a:solidFill>
              <a:effectLst>
                <a:outerShdw blurRad="38100" dist="38100" dir="2700000" algn="tl">
                  <a:srgbClr val="C0C0C0"/>
                </a:outerShdw>
              </a:effectLst>
            </a:endParaRPr>
          </a:p>
        </p:txBody>
      </p:sp>
      <p:sp>
        <p:nvSpPr>
          <p:cNvPr id="55300" name="Content Placeholder 3"/>
          <p:cNvSpPr txBox="1">
            <a:spLocks/>
          </p:cNvSpPr>
          <p:nvPr/>
        </p:nvSpPr>
        <p:spPr bwMode="auto">
          <a:xfrm>
            <a:off x="457200" y="2438400"/>
            <a:ext cx="8229600" cy="38862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pPr>
            <a:r>
              <a:rPr lang="en-US" sz="2600">
                <a:latin typeface="Constantia" pitchFamily="18" charset="0"/>
              </a:rPr>
              <a:t>Note the narrative of the critical areas for your grade level in the first paragraph of the IC.</a:t>
            </a:r>
          </a:p>
          <a:p>
            <a:pPr marL="273050" indent="-273050" eaLnBrk="0" hangingPunct="0">
              <a:spcBef>
                <a:spcPct val="20000"/>
              </a:spcBef>
              <a:buClr>
                <a:srgbClr val="0BD0D9"/>
              </a:buClr>
              <a:buSzPct val="95000"/>
              <a:buFont typeface="Wingdings 2" pitchFamily="18" charset="2"/>
              <a:buChar char=""/>
            </a:pPr>
            <a:r>
              <a:rPr lang="en-US" sz="2600">
                <a:latin typeface="Constantia" pitchFamily="18" charset="0"/>
              </a:rPr>
              <a:t>Divide the critical areas among table partners and read the descriptions.</a:t>
            </a:r>
          </a:p>
          <a:p>
            <a:pPr marL="273050" indent="-273050" eaLnBrk="0" hangingPunct="0">
              <a:spcBef>
                <a:spcPct val="20000"/>
              </a:spcBef>
              <a:buClr>
                <a:srgbClr val="0BD0D9"/>
              </a:buClr>
              <a:buSzPct val="95000"/>
              <a:buFont typeface="Wingdings 2" pitchFamily="18" charset="2"/>
              <a:buChar char=""/>
            </a:pPr>
            <a:r>
              <a:rPr lang="en-US" sz="2600">
                <a:latin typeface="Constantia" pitchFamily="18" charset="0"/>
              </a:rPr>
              <a:t>Use the organizers to note what you discover and think about the critical areas.</a:t>
            </a:r>
          </a:p>
          <a:p>
            <a:pPr marL="273050" indent="-273050" eaLnBrk="0" hangingPunct="0">
              <a:spcBef>
                <a:spcPct val="20000"/>
              </a:spcBef>
              <a:buClr>
                <a:srgbClr val="0BD0D9"/>
              </a:buClr>
              <a:buSzPct val="95000"/>
              <a:buFont typeface="Wingdings 2" pitchFamily="18" charset="2"/>
              <a:buChar char=""/>
            </a:pPr>
            <a:r>
              <a:rPr lang="en-US" sz="2600">
                <a:latin typeface="Constantia" pitchFamily="18" charset="0"/>
              </a:rPr>
              <a:t>Discuss your thinking with your table partners about all of the critical areas.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Success Criteria Check:</a:t>
            </a:r>
            <a:endParaRPr lang="en-US" dirty="0"/>
          </a:p>
        </p:txBody>
      </p:sp>
      <p:sp>
        <p:nvSpPr>
          <p:cNvPr id="5" name="Content Placeholder 4"/>
          <p:cNvSpPr>
            <a:spLocks noGrp="1"/>
          </p:cNvSpPr>
          <p:nvPr>
            <p:ph idx="1"/>
          </p:nvPr>
        </p:nvSpPr>
        <p:spPr/>
        <p:txBody>
          <a:bodyPr>
            <a:normAutofit/>
          </a:bodyPr>
          <a:lstStyle/>
          <a:p>
            <a:pPr>
              <a:buNone/>
            </a:pPr>
            <a:r>
              <a:rPr lang="en-US" sz="3600" dirty="0" smtClean="0"/>
              <a:t>Poll Everywhere</a:t>
            </a:r>
          </a:p>
          <a:p>
            <a:pPr>
              <a:buNone/>
            </a:pPr>
            <a:r>
              <a:rPr lang="en-US" sz="3600" dirty="0" smtClean="0"/>
              <a:t>To what degree do you feel able to describe the critical areas for your grade level?</a:t>
            </a:r>
          </a:p>
          <a:p>
            <a:pPr>
              <a:buNone/>
            </a:pPr>
            <a:endParaRPr lang="en-US" sz="3600" dirty="0" smtClean="0"/>
          </a:p>
          <a:p>
            <a:pPr>
              <a:buNone/>
            </a:pPr>
            <a:r>
              <a:rPr lang="en-US" sz="3600" dirty="0" smtClean="0">
                <a:hlinkClick r:id="rId2"/>
              </a:rPr>
              <a:t>http://www.polleverywhere.com/multiple_choice_polls/LTEzMzk1NTIwOTE</a:t>
            </a:r>
            <a:endParaRPr lang="en-US" sz="3600" dirty="0" smtClean="0"/>
          </a:p>
        </p:txBody>
      </p:sp>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FD79EFC7-05D5-4F55-8CE4-38C5C3454C10}"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09600"/>
            <a:ext cx="5715000" cy="1447800"/>
          </a:xfrm>
        </p:spPr>
        <p:txBody>
          <a:bodyPr>
            <a:normAutofit/>
          </a:bodyPr>
          <a:lstStyle/>
          <a:p>
            <a:pPr eaLnBrk="1" hangingPunct="1">
              <a:defRPr/>
            </a:pPr>
            <a:r>
              <a:rPr lang="en-US" sz="4400" smtClean="0">
                <a:solidFill>
                  <a:srgbClr val="993300"/>
                </a:solidFill>
                <a:effectLst>
                  <a:outerShdw blurRad="38100" dist="38100" dir="2700000" algn="tl">
                    <a:srgbClr val="C0C0C0"/>
                  </a:outerShdw>
                </a:effectLst>
              </a:rPr>
              <a:t>K-12 Standards for Mathematical Content</a:t>
            </a:r>
            <a:endParaRPr lang="en-US" sz="4400" smtClean="0">
              <a:effectLst>
                <a:outerShdw blurRad="38100" dist="38100" dir="2700000" algn="tl">
                  <a:srgbClr val="C0C0C0"/>
                </a:outerShdw>
              </a:effectLst>
            </a:endParaRPr>
          </a:p>
        </p:txBody>
      </p:sp>
      <p:sp>
        <p:nvSpPr>
          <p:cNvPr id="5" name="Content Placeholder 4"/>
          <p:cNvSpPr>
            <a:spLocks noGrp="1"/>
          </p:cNvSpPr>
          <p:nvPr>
            <p:ph idx="1"/>
          </p:nvPr>
        </p:nvSpPr>
        <p:spPr>
          <a:xfrm>
            <a:off x="533400" y="2514600"/>
            <a:ext cx="8229600" cy="3962400"/>
          </a:xfrm>
        </p:spPr>
        <p:txBody>
          <a:bodyPr/>
          <a:lstStyle/>
          <a:p>
            <a:pPr marL="457200" indent="-457200" eaLnBrk="1" hangingPunct="1">
              <a:buClr>
                <a:srgbClr val="6C2400"/>
              </a:buClr>
            </a:pPr>
            <a:r>
              <a:rPr lang="en-US" sz="3200" smtClean="0">
                <a:latin typeface="Calibri" pitchFamily="34" charset="0"/>
              </a:rPr>
              <a:t>K-8 standards presented by grade level</a:t>
            </a:r>
          </a:p>
          <a:p>
            <a:pPr marL="457200" indent="-457200" eaLnBrk="1" hangingPunct="1">
              <a:buClr>
                <a:srgbClr val="6C2400"/>
              </a:buClr>
            </a:pPr>
            <a:r>
              <a:rPr lang="en-US" sz="3200" smtClean="0">
                <a:latin typeface="Calibri" pitchFamily="34" charset="0"/>
              </a:rPr>
              <a:t>Organized into domains that progress over several grades</a:t>
            </a:r>
          </a:p>
          <a:p>
            <a:pPr marL="457200" indent="-457200" eaLnBrk="1" hangingPunct="1">
              <a:buClr>
                <a:srgbClr val="6C2400"/>
              </a:buClr>
            </a:pPr>
            <a:r>
              <a:rPr lang="en-US" sz="3200" smtClean="0">
                <a:latin typeface="Calibri" pitchFamily="34" charset="0"/>
              </a:rPr>
              <a:t>High school standards presented by conceptual theme (Number &amp; Quantity, Algebra, Functions, Modeling, Geometry, Statistics &amp; Probability)</a:t>
            </a:r>
          </a:p>
        </p:txBody>
      </p:sp>
      <p:grpSp>
        <p:nvGrpSpPr>
          <p:cNvPr id="57347" name="Group 5"/>
          <p:cNvGrpSpPr>
            <a:grpSpLocks/>
          </p:cNvGrpSpPr>
          <p:nvPr/>
        </p:nvGrpSpPr>
        <p:grpSpPr bwMode="auto">
          <a:xfrm>
            <a:off x="7696200" y="171450"/>
            <a:ext cx="1219200" cy="1047750"/>
            <a:chOff x="7086600" y="1009018"/>
            <a:chExt cx="1219200" cy="1048382"/>
          </a:xfrm>
        </p:grpSpPr>
        <p:pic>
          <p:nvPicPr>
            <p:cNvPr id="57349" name="Picture 8"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7350" name="TextBox 9"/>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3</a:t>
              </a:r>
            </a:p>
          </p:txBody>
        </p:sp>
      </p:grpSp>
      <p:sp>
        <p:nvSpPr>
          <p:cNvPr id="57348" name="TextBox 6"/>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D5B4F72-7E01-4446-80FA-D921FD0FAFFD}" type="slidenum">
              <a:rPr lang="en-US" smtClean="0"/>
              <a:pPr>
                <a:defRPr/>
              </a:pPr>
              <a:t>25</a:t>
            </a:fld>
            <a:endParaRPr lang="en-US" dirty="0"/>
          </a:p>
        </p:txBody>
      </p:sp>
      <p:sp>
        <p:nvSpPr>
          <p:cNvPr id="6" name="Rectangle 5"/>
          <p:cNvSpPr txBox="1">
            <a:spLocks noChangeArrowheads="1"/>
          </p:cNvSpPr>
          <p:nvPr/>
        </p:nvSpPr>
        <p:spPr bwMode="auto">
          <a:xfrm>
            <a:off x="304800" y="762000"/>
            <a:ext cx="6705600" cy="762000"/>
          </a:xfrm>
          <a:prstGeom prst="rect">
            <a:avLst/>
          </a:prstGeom>
          <a:noFill/>
          <a:ln w="9525">
            <a:noFill/>
            <a:miter lim="800000"/>
            <a:headEnd/>
            <a:tailEnd/>
          </a:ln>
        </p:spPr>
        <p:txBody>
          <a:bodyPr lIns="0" rIns="0" bIns="0" anchor="b"/>
          <a:lstStyle/>
          <a:p>
            <a:pPr algn="ctr">
              <a:defRPr/>
            </a:pPr>
            <a:r>
              <a:rPr lang="en-US" sz="4800">
                <a:solidFill>
                  <a:srgbClr val="004F8A"/>
                </a:solidFill>
                <a:effectLst>
                  <a:outerShdw blurRad="38100" dist="38100" dir="2700000" algn="tl">
                    <a:srgbClr val="C0C0C0"/>
                  </a:outerShdw>
                </a:effectLst>
              </a:rPr>
              <a:t>Structure of the Standards</a:t>
            </a:r>
          </a:p>
        </p:txBody>
      </p:sp>
      <p:sp>
        <p:nvSpPr>
          <p:cNvPr id="7" name="Rectangle 6"/>
          <p:cNvSpPr txBox="1">
            <a:spLocks noChangeArrowheads="1"/>
          </p:cNvSpPr>
          <p:nvPr/>
        </p:nvSpPr>
        <p:spPr bwMode="auto">
          <a:xfrm>
            <a:off x="609600" y="1905000"/>
            <a:ext cx="7467600" cy="4114800"/>
          </a:xfrm>
          <a:prstGeom prst="rect">
            <a:avLst/>
          </a:prstGeom>
          <a:noFill/>
          <a:ln w="9525">
            <a:noFill/>
            <a:miter lim="800000"/>
            <a:headEnd/>
            <a:tailEnd/>
          </a:ln>
        </p:spPr>
        <p:txBody>
          <a:bodyPr/>
          <a:lstStyle/>
          <a:p>
            <a:pPr marL="457200" indent="-457200">
              <a:spcBef>
                <a:spcPct val="20000"/>
              </a:spcBef>
              <a:buClr>
                <a:srgbClr val="004F8A"/>
              </a:buClr>
              <a:buSzPct val="85000"/>
              <a:buFont typeface="Wingdings 2" pitchFamily="18" charset="2"/>
              <a:buChar char=""/>
            </a:pPr>
            <a:r>
              <a:rPr lang="en-US" sz="3200" i="1">
                <a:solidFill>
                  <a:srgbClr val="CC0000"/>
                </a:solidFill>
                <a:latin typeface="Constantia" pitchFamily="18" charset="0"/>
              </a:rPr>
              <a:t>Content standards </a:t>
            </a:r>
            <a:r>
              <a:rPr lang="en-US" sz="3200">
                <a:latin typeface="Constantia" pitchFamily="18" charset="0"/>
              </a:rPr>
              <a:t>define what students should understand and be able to do.</a:t>
            </a:r>
          </a:p>
          <a:p>
            <a:pPr marL="457200" indent="-457200">
              <a:spcBef>
                <a:spcPct val="20000"/>
              </a:spcBef>
              <a:buClr>
                <a:srgbClr val="004F8A"/>
              </a:buClr>
              <a:buSzPct val="85000"/>
              <a:buFont typeface="Wingdings 2" pitchFamily="18" charset="2"/>
              <a:buChar char=""/>
            </a:pPr>
            <a:r>
              <a:rPr lang="en-US" sz="3200" i="1">
                <a:solidFill>
                  <a:srgbClr val="CC0000"/>
                </a:solidFill>
                <a:latin typeface="Constantia" pitchFamily="18" charset="0"/>
              </a:rPr>
              <a:t>Clusters</a:t>
            </a:r>
            <a:r>
              <a:rPr lang="en-US" sz="3200">
                <a:latin typeface="Constantia" pitchFamily="18" charset="0"/>
              </a:rPr>
              <a:t> are groups of related standards.</a:t>
            </a:r>
            <a:endParaRPr lang="en-US" sz="3200" i="1">
              <a:latin typeface="Constantia" pitchFamily="18" charset="0"/>
            </a:endParaRPr>
          </a:p>
          <a:p>
            <a:pPr marL="457200" indent="-457200">
              <a:spcBef>
                <a:spcPct val="20000"/>
              </a:spcBef>
              <a:buClr>
                <a:srgbClr val="004F8A"/>
              </a:buClr>
              <a:buSzPct val="85000"/>
              <a:buFont typeface="Wingdings 2" pitchFamily="18" charset="2"/>
              <a:buChar char=""/>
            </a:pPr>
            <a:r>
              <a:rPr lang="en-US" sz="3200" i="1">
                <a:solidFill>
                  <a:srgbClr val="CC0000"/>
                </a:solidFill>
                <a:latin typeface="Constantia" pitchFamily="18" charset="0"/>
              </a:rPr>
              <a:t>Domains</a:t>
            </a:r>
            <a:r>
              <a:rPr lang="en-US" sz="3200" i="1">
                <a:latin typeface="Constantia" pitchFamily="18" charset="0"/>
              </a:rPr>
              <a:t> </a:t>
            </a:r>
            <a:r>
              <a:rPr lang="en-US" sz="3200">
                <a:latin typeface="Constantia" pitchFamily="18" charset="0"/>
              </a:rPr>
              <a:t>are larger groups that progress across grades.</a:t>
            </a:r>
            <a:endParaRPr lang="en-US" sz="3600" b="1">
              <a:latin typeface="Constantia" pitchFamily="18" charset="0"/>
            </a:endParaRPr>
          </a:p>
        </p:txBody>
      </p:sp>
      <p:grpSp>
        <p:nvGrpSpPr>
          <p:cNvPr id="59397" name="Group 20"/>
          <p:cNvGrpSpPr>
            <a:grpSpLocks/>
          </p:cNvGrpSpPr>
          <p:nvPr/>
        </p:nvGrpSpPr>
        <p:grpSpPr bwMode="auto">
          <a:xfrm>
            <a:off x="7745413" y="714375"/>
            <a:ext cx="1219200" cy="1047750"/>
            <a:chOff x="7086600" y="1009018"/>
            <a:chExt cx="1219200" cy="1048382"/>
          </a:xfrm>
        </p:grpSpPr>
        <p:pic>
          <p:nvPicPr>
            <p:cNvPr id="59399" name="Picture 22"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59400" name="TextBox 23"/>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a:r>
                <a:rPr lang="en-US" sz="2000" b="1">
                  <a:latin typeface="Britannic Bold" pitchFamily="34" charset="0"/>
                </a:rPr>
                <a:t>3</a:t>
              </a:r>
            </a:p>
          </p:txBody>
        </p:sp>
      </p:grpSp>
      <p:sp>
        <p:nvSpPr>
          <p:cNvPr id="59398" name="Rectangle 10"/>
          <p:cNvSpPr>
            <a:spLocks noChangeArrowheads="1"/>
          </p:cNvSpPr>
          <p:nvPr/>
        </p:nvSpPr>
        <p:spPr bwMode="auto">
          <a:xfrm>
            <a:off x="838200" y="6492875"/>
            <a:ext cx="7423150" cy="365125"/>
          </a:xfrm>
          <a:prstGeom prst="rect">
            <a:avLst/>
          </a:prstGeom>
          <a:noFill/>
          <a:ln w="9525">
            <a:noFill/>
            <a:miter lim="800000"/>
            <a:headEnd/>
            <a:tailEnd/>
          </a:ln>
        </p:spPr>
        <p:txBody>
          <a:bodyPr wrap="none" anchor="ctr">
            <a:spAutoFit/>
          </a:bodyPr>
          <a:lstStyle/>
          <a:p>
            <a:pPr algn="ctr"/>
            <a:r>
              <a:rPr lang="en-US" sz="900">
                <a:ea typeface="Calibri" pitchFamily="34" charset="0"/>
                <a:cs typeface="Times New Roman" pitchFamily="18" charset="0"/>
              </a:rPr>
              <a:t>©2011 Cooperative Educational Service Agency (CESA) 7 School Improvement Services</a:t>
            </a:r>
            <a:br>
              <a:rPr lang="en-US" sz="900">
                <a:ea typeface="Calibri" pitchFamily="34" charset="0"/>
                <a:cs typeface="Times New Roman" pitchFamily="18" charset="0"/>
              </a:rPr>
            </a:br>
            <a:r>
              <a:rPr lang="en-US" sz="900">
                <a:ea typeface="Calibri" pitchFamily="34" charset="0"/>
                <a:cs typeface="Times New Roman" pitchFamily="18" charset="0"/>
              </a:rPr>
              <a:t>Permission is granted to the Iowa State Department of Education for dissemination and use in any whole or part in any form within the state of Iowa region.</a:t>
            </a:r>
            <a:endParaRPr lang="en-US" sz="900">
              <a:ea typeface="Calibri" pitchFamily="34"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7" descr="6.NS.png"/>
          <p:cNvPicPr>
            <a:picLocks noChangeAspect="1"/>
          </p:cNvPicPr>
          <p:nvPr/>
        </p:nvPicPr>
        <p:blipFill>
          <a:blip r:embed="rId3" cstate="print"/>
          <a:srcRect/>
          <a:stretch>
            <a:fillRect/>
          </a:stretch>
        </p:blipFill>
        <p:spPr bwMode="auto">
          <a:xfrm>
            <a:off x="1354138" y="990600"/>
            <a:ext cx="6691312" cy="4267200"/>
          </a:xfrm>
          <a:prstGeom prst="rect">
            <a:avLst/>
          </a:prstGeom>
          <a:noFill/>
          <a:ln w="9525">
            <a:noFill/>
            <a:miter lim="800000"/>
            <a:headEnd/>
            <a:tailEnd/>
          </a:ln>
        </p:spPr>
      </p:pic>
      <p:sp>
        <p:nvSpPr>
          <p:cNvPr id="49" name="TextBox 48"/>
          <p:cNvSpPr txBox="1">
            <a:spLocks noChangeArrowheads="1"/>
          </p:cNvSpPr>
          <p:nvPr/>
        </p:nvSpPr>
        <p:spPr bwMode="auto">
          <a:xfrm>
            <a:off x="0" y="914400"/>
            <a:ext cx="1211263" cy="400050"/>
          </a:xfrm>
          <a:prstGeom prst="rect">
            <a:avLst/>
          </a:prstGeom>
          <a:noFill/>
          <a:ln w="9525">
            <a:noFill/>
            <a:miter lim="800000"/>
            <a:headEnd/>
            <a:tailEnd/>
          </a:ln>
        </p:spPr>
        <p:txBody>
          <a:bodyPr>
            <a:spAutoFit/>
          </a:bodyPr>
          <a:lstStyle/>
          <a:p>
            <a:r>
              <a:rPr lang="en-US" sz="2000">
                <a:solidFill>
                  <a:srgbClr val="CC0000"/>
                </a:solidFill>
                <a:latin typeface="Constantia" pitchFamily="18" charset="0"/>
              </a:rPr>
              <a:t>Domain</a:t>
            </a:r>
          </a:p>
        </p:txBody>
      </p:sp>
      <p:sp>
        <p:nvSpPr>
          <p:cNvPr id="50" name="Flowchart: Alternate Process 15"/>
          <p:cNvSpPr/>
          <p:nvPr/>
        </p:nvSpPr>
        <p:spPr>
          <a:xfrm>
            <a:off x="1371600" y="990600"/>
            <a:ext cx="6553200" cy="228600"/>
          </a:xfrm>
          <a:prstGeom prst="flowChartAlternateProcess">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 name="Straight Arrow Connector 50"/>
          <p:cNvCxnSpPr/>
          <p:nvPr/>
        </p:nvCxnSpPr>
        <p:spPr>
          <a:xfrm flipV="1">
            <a:off x="990600" y="1066800"/>
            <a:ext cx="304800" cy="3492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0" y="2667000"/>
            <a:ext cx="1447800" cy="400050"/>
          </a:xfrm>
          <a:prstGeom prst="rect">
            <a:avLst/>
          </a:prstGeom>
          <a:noFill/>
          <a:ln w="9525">
            <a:noFill/>
            <a:miter lim="800000"/>
            <a:headEnd/>
            <a:tailEnd/>
          </a:ln>
        </p:spPr>
        <p:txBody>
          <a:bodyPr>
            <a:spAutoFit/>
          </a:bodyPr>
          <a:lstStyle/>
          <a:p>
            <a:r>
              <a:rPr lang="en-US" sz="2000">
                <a:solidFill>
                  <a:srgbClr val="CC0000"/>
                </a:solidFill>
                <a:latin typeface="Constantia" pitchFamily="18" charset="0"/>
              </a:rPr>
              <a:t>Standards</a:t>
            </a:r>
          </a:p>
        </p:txBody>
      </p:sp>
      <p:cxnSp>
        <p:nvCxnSpPr>
          <p:cNvPr id="53" name="Straight Arrow Connector 52"/>
          <p:cNvCxnSpPr/>
          <p:nvPr/>
        </p:nvCxnSpPr>
        <p:spPr>
          <a:xfrm rot="5400000" flipH="1" flipV="1">
            <a:off x="1066800" y="1905000"/>
            <a:ext cx="838200" cy="6858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H="1">
            <a:off x="1143000" y="3124200"/>
            <a:ext cx="609600" cy="6096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H="1">
            <a:off x="1066800" y="3200400"/>
            <a:ext cx="762000" cy="6096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876300" y="3390900"/>
            <a:ext cx="1143000" cy="609600"/>
          </a:xfrm>
          <a:prstGeom prst="straightConnector1">
            <a:avLst/>
          </a:prstGeom>
          <a:ln w="9525" cmpd="sng">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rrowheads="1"/>
          </p:cNvSpPr>
          <p:nvPr/>
        </p:nvSpPr>
        <p:spPr bwMode="auto">
          <a:xfrm>
            <a:off x="7932738" y="2133600"/>
            <a:ext cx="1211262" cy="400050"/>
          </a:xfrm>
          <a:prstGeom prst="rect">
            <a:avLst/>
          </a:prstGeom>
          <a:noFill/>
          <a:ln w="9525">
            <a:noFill/>
            <a:miter lim="800000"/>
            <a:headEnd/>
            <a:tailEnd/>
          </a:ln>
        </p:spPr>
        <p:txBody>
          <a:bodyPr>
            <a:spAutoFit/>
          </a:bodyPr>
          <a:lstStyle/>
          <a:p>
            <a:r>
              <a:rPr lang="en-US" sz="2000">
                <a:solidFill>
                  <a:srgbClr val="CC0000"/>
                </a:solidFill>
                <a:latin typeface="Constantia" pitchFamily="18" charset="0"/>
              </a:rPr>
              <a:t>Cluster</a:t>
            </a:r>
          </a:p>
        </p:txBody>
      </p:sp>
      <p:sp>
        <p:nvSpPr>
          <p:cNvPr id="66" name="TextBox 65"/>
          <p:cNvSpPr txBox="1">
            <a:spLocks noChangeArrowheads="1"/>
          </p:cNvSpPr>
          <p:nvPr/>
        </p:nvSpPr>
        <p:spPr bwMode="auto">
          <a:xfrm>
            <a:off x="7932738" y="3886200"/>
            <a:ext cx="1211262" cy="400050"/>
          </a:xfrm>
          <a:prstGeom prst="rect">
            <a:avLst/>
          </a:prstGeom>
          <a:noFill/>
          <a:ln w="9525">
            <a:noFill/>
            <a:miter lim="800000"/>
            <a:headEnd/>
            <a:tailEnd/>
          </a:ln>
        </p:spPr>
        <p:txBody>
          <a:bodyPr>
            <a:spAutoFit/>
          </a:bodyPr>
          <a:lstStyle/>
          <a:p>
            <a:r>
              <a:rPr lang="en-US" sz="2000">
                <a:solidFill>
                  <a:srgbClr val="CC0000"/>
                </a:solidFill>
                <a:latin typeface="Constantia" pitchFamily="18" charset="0"/>
              </a:rPr>
              <a:t>Cluster</a:t>
            </a:r>
          </a:p>
        </p:txBody>
      </p:sp>
      <p:sp>
        <p:nvSpPr>
          <p:cNvPr id="67" name="Right Bracket 66"/>
          <p:cNvSpPr/>
          <p:nvPr/>
        </p:nvSpPr>
        <p:spPr>
          <a:xfrm>
            <a:off x="7620000" y="1447800"/>
            <a:ext cx="304800" cy="1752600"/>
          </a:xfrm>
          <a:prstGeom prst="rightBracket">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8" name="Right Bracket 67"/>
          <p:cNvSpPr/>
          <p:nvPr/>
        </p:nvSpPr>
        <p:spPr>
          <a:xfrm>
            <a:off x="7620000" y="3505200"/>
            <a:ext cx="304800" cy="1676400"/>
          </a:xfrm>
          <a:prstGeom prst="rightBracket">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defRPr/>
            </a:pPr>
            <a:r>
              <a:rPr lang="en-US" sz="5400" smtClean="0">
                <a:solidFill>
                  <a:srgbClr val="6C2400"/>
                </a:solidFill>
                <a:effectLst>
                  <a:outerShdw blurRad="38100" dist="38100" dir="2700000" algn="tl">
                    <a:srgbClr val="C0C0C0"/>
                  </a:outerShdw>
                </a:effectLst>
              </a:rPr>
              <a:t>Grade Level Standards</a:t>
            </a:r>
          </a:p>
        </p:txBody>
      </p:sp>
      <p:sp>
        <p:nvSpPr>
          <p:cNvPr id="63490" name="Content Placeholder 2"/>
          <p:cNvSpPr>
            <a:spLocks noGrp="1"/>
          </p:cNvSpPr>
          <p:nvPr>
            <p:ph idx="1"/>
          </p:nvPr>
        </p:nvSpPr>
        <p:spPr>
          <a:xfrm>
            <a:off x="457200" y="2209800"/>
            <a:ext cx="8229600" cy="3962400"/>
          </a:xfrm>
        </p:spPr>
        <p:txBody>
          <a:bodyPr>
            <a:normAutofit lnSpcReduction="10000"/>
          </a:bodyPr>
          <a:lstStyle/>
          <a:p>
            <a:pPr eaLnBrk="1" hangingPunct="1">
              <a:buFont typeface="Wingdings 2" pitchFamily="18" charset="2"/>
              <a:buNone/>
            </a:pPr>
            <a:r>
              <a:rPr lang="en-US" sz="3600" smtClean="0">
                <a:latin typeface="Calibri" pitchFamily="34" charset="0"/>
              </a:rPr>
              <a:t>“…grade placements for specific topics have been made on the basis of state and international comparisons and the collective experience and collective professional judgment of educators, researchers and mathematicians.”</a:t>
            </a:r>
          </a:p>
          <a:p>
            <a:pPr algn="r" eaLnBrk="1" hangingPunct="1">
              <a:buFont typeface="Wingdings 2" pitchFamily="18" charset="2"/>
              <a:buNone/>
            </a:pPr>
            <a:r>
              <a:rPr lang="en-US" sz="3600" smtClean="0">
                <a:latin typeface="Calibri" pitchFamily="34" charset="0"/>
              </a:rPr>
              <a:t>	</a:t>
            </a:r>
            <a:r>
              <a:rPr lang="en-US" sz="2800" smtClean="0">
                <a:latin typeface="Calibri" pitchFamily="34" charset="0"/>
              </a:rPr>
              <a:t>-IC Mathematics, page 7</a:t>
            </a:r>
            <a:r>
              <a:rPr lang="en-US" smtClean="0"/>
              <a:t>	</a:t>
            </a:r>
          </a:p>
        </p:txBody>
      </p:sp>
      <p:grpSp>
        <p:nvGrpSpPr>
          <p:cNvPr id="63491" name="Group 5"/>
          <p:cNvGrpSpPr>
            <a:grpSpLocks/>
          </p:cNvGrpSpPr>
          <p:nvPr/>
        </p:nvGrpSpPr>
        <p:grpSpPr bwMode="auto">
          <a:xfrm>
            <a:off x="7696200" y="171450"/>
            <a:ext cx="1219200" cy="1047750"/>
            <a:chOff x="7086600" y="1009018"/>
            <a:chExt cx="1219200" cy="1048382"/>
          </a:xfrm>
        </p:grpSpPr>
        <p:pic>
          <p:nvPicPr>
            <p:cNvPr id="63493" name="Picture 7"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63494" name="TextBox 8"/>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3</a:t>
              </a:r>
            </a:p>
          </p:txBody>
        </p:sp>
      </p:grpSp>
      <p:sp>
        <p:nvSpPr>
          <p:cNvPr id="63492" name="TextBox 6"/>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304800" y="304800"/>
            <a:ext cx="6400800" cy="2076450"/>
          </a:xfrm>
        </p:spPr>
        <p:txBody>
          <a:bodyPr/>
          <a:lstStyle/>
          <a:p>
            <a:pPr algn="ctr">
              <a:defRPr/>
            </a:pPr>
            <a:r>
              <a:rPr lang="en-US" sz="4000" u="sng" smtClean="0">
                <a:solidFill>
                  <a:srgbClr val="004F8A"/>
                </a:solidFill>
                <a:effectLst>
                  <a:outerShdw blurRad="38100" dist="38100" dir="2700000" algn="tl">
                    <a:srgbClr val="C0C0C0"/>
                  </a:outerShdw>
                </a:effectLst>
              </a:rPr>
              <a:t>Activity 3: </a:t>
            </a:r>
            <a:r>
              <a:rPr lang="en-US" sz="4000" smtClean="0">
                <a:solidFill>
                  <a:srgbClr val="004F8A"/>
                </a:solidFill>
                <a:effectLst>
                  <a:outerShdw blurRad="38100" dist="38100" dir="2700000" algn="tl">
                    <a:srgbClr val="C0C0C0"/>
                  </a:outerShdw>
                </a:effectLst>
              </a:rPr>
              <a:t/>
            </a:r>
            <a:br>
              <a:rPr lang="en-US" sz="4000" smtClean="0">
                <a:solidFill>
                  <a:srgbClr val="004F8A"/>
                </a:solidFill>
                <a:effectLst>
                  <a:outerShdw blurRad="38100" dist="38100" dir="2700000" algn="tl">
                    <a:srgbClr val="C0C0C0"/>
                  </a:outerShdw>
                </a:effectLst>
              </a:rPr>
            </a:br>
            <a:r>
              <a:rPr lang="en-US" sz="4000" smtClean="0">
                <a:solidFill>
                  <a:srgbClr val="004F8A"/>
                </a:solidFill>
                <a:effectLst>
                  <a:outerShdw blurRad="38100" dist="38100" dir="2700000" algn="tl">
                    <a:srgbClr val="C0C0C0"/>
                  </a:outerShdw>
                </a:effectLst>
              </a:rPr>
              <a:t>Investigating the Structure of the IC Mathematics Content</a:t>
            </a:r>
          </a:p>
        </p:txBody>
      </p:sp>
      <p:sp>
        <p:nvSpPr>
          <p:cNvPr id="64514" name="Rectangle 3"/>
          <p:cNvSpPr>
            <a:spLocks noGrp="1"/>
          </p:cNvSpPr>
          <p:nvPr>
            <p:ph idx="1"/>
          </p:nvPr>
        </p:nvSpPr>
        <p:spPr>
          <a:xfrm>
            <a:off x="304800" y="2667000"/>
            <a:ext cx="8229600" cy="3581400"/>
          </a:xfrm>
        </p:spPr>
        <p:txBody>
          <a:bodyPr/>
          <a:lstStyle/>
          <a:p>
            <a:r>
              <a:rPr lang="en-US" sz="2900" smtClean="0"/>
              <a:t>Go to page 7 of the IC to review the components of the content standards structure.</a:t>
            </a:r>
          </a:p>
          <a:p>
            <a:r>
              <a:rPr lang="en-US" sz="2900" smtClean="0"/>
              <a:t>See the standards provided below.</a:t>
            </a:r>
          </a:p>
          <a:p>
            <a:r>
              <a:rPr lang="en-US" sz="2900" smtClean="0"/>
              <a:t>Scavenger Hunt for each standard, find all the elements (Standard #, Cluster Title, and Domain), and note them in the table below each standard.</a:t>
            </a:r>
          </a:p>
        </p:txBody>
      </p:sp>
      <p:sp>
        <p:nvSpPr>
          <p:cNvPr id="64515" name="Text Box 5"/>
          <p:cNvSpPr txBox="1">
            <a:spLocks noChangeArrowheads="1"/>
          </p:cNvSpPr>
          <p:nvPr/>
        </p:nvSpPr>
        <p:spPr bwMode="auto">
          <a:xfrm>
            <a:off x="228600" y="6492875"/>
            <a:ext cx="856773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pic>
        <p:nvPicPr>
          <p:cNvPr id="64516"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6781800" y="838200"/>
            <a:ext cx="17081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228600" y="457200"/>
            <a:ext cx="8229600" cy="1371600"/>
          </a:xfrm>
          <a:prstGeom prst="rect">
            <a:avLst/>
          </a:prstGeom>
        </p:spPr>
        <p:txBody>
          <a:bodyPr/>
          <a:lstStyle/>
          <a:p>
            <a:pPr>
              <a:defRPr/>
            </a:pPr>
            <a:r>
              <a:rPr lang="en-US" sz="4000">
                <a:solidFill>
                  <a:srgbClr val="004F8A"/>
                </a:solidFill>
                <a:effectLst>
                  <a:outerShdw blurRad="38100" dist="38100" dir="2700000" algn="tl">
                    <a:srgbClr val="C0C0C0"/>
                  </a:outerShdw>
                </a:effectLst>
              </a:rPr>
              <a:t>Investigating the Content Standards:</a:t>
            </a:r>
            <a:br>
              <a:rPr lang="en-US" sz="4000">
                <a:solidFill>
                  <a:srgbClr val="004F8A"/>
                </a:solidFill>
                <a:effectLst>
                  <a:outerShdw blurRad="38100" dist="38100" dir="2700000" algn="tl">
                    <a:srgbClr val="C0C0C0"/>
                  </a:outerShdw>
                </a:effectLst>
              </a:rPr>
            </a:br>
            <a:r>
              <a:rPr lang="en-US" sz="4000" b="1" i="1">
                <a:solidFill>
                  <a:srgbClr val="004F8A"/>
                </a:solidFill>
                <a:effectLst>
                  <a:outerShdw blurRad="38100" dist="38100" dir="2700000" algn="tl">
                    <a:srgbClr val="C0C0C0"/>
                  </a:outerShdw>
                </a:effectLst>
              </a:rPr>
              <a:t>A closer look … </a:t>
            </a:r>
          </a:p>
        </p:txBody>
      </p:sp>
      <p:pic>
        <p:nvPicPr>
          <p:cNvPr id="66562" name="Picture 5" descr="C:\Documents and Settings\jsargent\Local Settings\Temporary Internet Files\Content.IE5\LVQYQA6S\MP900399221[1].jpg"/>
          <p:cNvPicPr>
            <a:picLocks noChangeAspect="1" noChangeArrowheads="1"/>
          </p:cNvPicPr>
          <p:nvPr/>
        </p:nvPicPr>
        <p:blipFill>
          <a:blip r:embed="rId2" cstate="print"/>
          <a:srcRect l="17647" r="13725"/>
          <a:stretch>
            <a:fillRect/>
          </a:stretch>
        </p:blipFill>
        <p:spPr bwMode="auto">
          <a:xfrm>
            <a:off x="6248400" y="1752600"/>
            <a:ext cx="2667000" cy="3886200"/>
          </a:xfrm>
          <a:prstGeom prst="rect">
            <a:avLst/>
          </a:prstGeom>
          <a:noFill/>
          <a:ln w="9525">
            <a:noFill/>
            <a:miter lim="800000"/>
            <a:headEnd/>
            <a:tailEnd/>
          </a:ln>
        </p:spPr>
      </p:pic>
      <p:grpSp>
        <p:nvGrpSpPr>
          <p:cNvPr id="66563" name="Group 6"/>
          <p:cNvGrpSpPr>
            <a:grpSpLocks/>
          </p:cNvGrpSpPr>
          <p:nvPr/>
        </p:nvGrpSpPr>
        <p:grpSpPr bwMode="auto">
          <a:xfrm>
            <a:off x="7696200" y="171450"/>
            <a:ext cx="1219200" cy="1047750"/>
            <a:chOff x="7086600" y="1009018"/>
            <a:chExt cx="1219200" cy="1048382"/>
          </a:xfrm>
        </p:grpSpPr>
        <p:pic>
          <p:nvPicPr>
            <p:cNvPr id="66566" name="Picture 9"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66567" name="TextBox 10"/>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4</a:t>
              </a:r>
            </a:p>
          </p:txBody>
        </p:sp>
      </p:grpSp>
      <p:pic>
        <p:nvPicPr>
          <p:cNvPr id="66564" name="Diagram 11"/>
          <p:cNvPicPr>
            <a:picLocks noChangeArrowheads="1"/>
          </p:cNvPicPr>
          <p:nvPr/>
        </p:nvPicPr>
        <p:blipFill>
          <a:blip r:embed="rId4" cstate="print"/>
          <a:srcRect l="20177" r="7611" b="278"/>
          <a:stretch>
            <a:fillRect/>
          </a:stretch>
        </p:blipFill>
        <p:spPr bwMode="auto">
          <a:xfrm>
            <a:off x="1143000" y="1828800"/>
            <a:ext cx="5181600" cy="4572000"/>
          </a:xfrm>
          <a:prstGeom prst="rect">
            <a:avLst/>
          </a:prstGeom>
          <a:noFill/>
          <a:ln w="9525">
            <a:noFill/>
            <a:miter lim="800000"/>
            <a:headEnd/>
            <a:tailEnd/>
          </a:ln>
        </p:spPr>
      </p:pic>
      <p:sp>
        <p:nvSpPr>
          <p:cNvPr id="66565" name="TextBox 7"/>
          <p:cNvSpPr txBox="1">
            <a:spLocks noChangeArrowheads="1"/>
          </p:cNvSpPr>
          <p:nvPr/>
        </p:nvSpPr>
        <p:spPr bwMode="auto">
          <a:xfrm>
            <a:off x="0" y="6396038"/>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A340D-4DED-4435-8D46-570D0728AC6E}" type="slidenum">
              <a:rPr lang="en-US" smtClean="0"/>
              <a:pPr/>
              <a:t>3</a:t>
            </a:fld>
            <a:endParaRPr lang="en-US" dirty="0"/>
          </a:p>
        </p:txBody>
      </p:sp>
      <p:sp>
        <p:nvSpPr>
          <p:cNvPr id="6" name="Slide Number Placeholder 2"/>
          <p:cNvSpPr txBox="1">
            <a:spLocks/>
          </p:cNvSpPr>
          <p:nvPr/>
        </p:nvSpPr>
        <p:spPr>
          <a:xfrm>
            <a:off x="7924800" y="6356350"/>
            <a:ext cx="762000" cy="365125"/>
          </a:xfrm>
          <a:prstGeom prst="rect">
            <a:avLst/>
          </a:prstGeom>
        </p:spPr>
        <p:txBody>
          <a:bodyPr lIns="0" tIns="0" rIns="0" bIns="0" anchor="b"/>
          <a:lstStyle/>
          <a:p>
            <a:pPr algn="r">
              <a:defRPr/>
            </a:pPr>
            <a:fld id="{7F8AF079-622E-4771-BC49-C4D671417E2E}" type="slidenum">
              <a:rPr lang="en-US" sz="1200">
                <a:solidFill>
                  <a:schemeClr val="tx2">
                    <a:shade val="90000"/>
                  </a:schemeClr>
                </a:solidFill>
                <a:ea typeface="ＭＳ Ｐゴシック" pitchFamily="34" charset="-128"/>
                <a:cs typeface="+mn-cs"/>
              </a:rPr>
              <a:pPr algn="r">
                <a:defRPr/>
              </a:pPr>
              <a:t>3</a:t>
            </a:fld>
            <a:endParaRPr lang="en-US" sz="1200" dirty="0">
              <a:solidFill>
                <a:schemeClr val="tx2">
                  <a:shade val="90000"/>
                </a:schemeClr>
              </a:solidFill>
              <a:ea typeface="ＭＳ Ｐゴシック" pitchFamily="34" charset="-128"/>
              <a:cs typeface="+mn-cs"/>
            </a:endParaRPr>
          </a:p>
        </p:txBody>
      </p:sp>
      <p:sp>
        <p:nvSpPr>
          <p:cNvPr id="7" name="Title 1"/>
          <p:cNvSpPr txBox="1">
            <a:spLocks/>
          </p:cNvSpPr>
          <p:nvPr/>
        </p:nvSpPr>
        <p:spPr>
          <a:xfrm>
            <a:off x="1447800" y="304800"/>
            <a:ext cx="6477000" cy="838200"/>
          </a:xfrm>
          <a:prstGeom prst="rect">
            <a:avLst/>
          </a:prstGeom>
        </p:spPr>
        <p:txBody>
          <a:bodyPr/>
          <a:lstStyle/>
          <a:p>
            <a:pPr>
              <a:defRPr/>
            </a:pPr>
            <a:r>
              <a:rPr lang="en-US" sz="5000">
                <a:solidFill>
                  <a:srgbClr val="004F8A"/>
                </a:solidFill>
                <a:effectLst>
                  <a:outerShdw blurRad="38100" dist="38100" dir="2700000" algn="tl">
                    <a:srgbClr val="C0C0C0"/>
                  </a:outerShdw>
                </a:effectLst>
              </a:rPr>
              <a:t>Ground Rules for Today</a:t>
            </a:r>
          </a:p>
        </p:txBody>
      </p:sp>
      <p:sp>
        <p:nvSpPr>
          <p:cNvPr id="8" name="Content Placeholder 2"/>
          <p:cNvSpPr txBox="1">
            <a:spLocks/>
          </p:cNvSpPr>
          <p:nvPr/>
        </p:nvSpPr>
        <p:spPr>
          <a:xfrm>
            <a:off x="609600" y="3276600"/>
            <a:ext cx="3276600" cy="2971800"/>
          </a:xfrm>
          <a:prstGeom prst="rect">
            <a:avLst/>
          </a:prstGeom>
        </p:spPr>
        <p:txBody>
          <a:bodyPr>
            <a:normAutofit/>
          </a:bodyPr>
          <a:lstStyle/>
          <a:p>
            <a:pPr marL="274320" indent="-274320" fontAlgn="auto">
              <a:spcBef>
                <a:spcPct val="20000"/>
              </a:spcBef>
              <a:spcAft>
                <a:spcPts val="0"/>
              </a:spcAft>
              <a:buClr>
                <a:srgbClr val="004F8A"/>
              </a:buClr>
              <a:buSzPct val="95000"/>
              <a:buFont typeface="Wingdings 2"/>
              <a:buChar char=""/>
              <a:defRPr/>
            </a:pPr>
            <a:r>
              <a:rPr lang="en-US" sz="2600" dirty="0">
                <a:latin typeface="+mj-lt"/>
                <a:ea typeface="+mn-ea"/>
                <a:cs typeface="+mn-cs"/>
              </a:rPr>
              <a:t>Attentive listening</a:t>
            </a:r>
          </a:p>
          <a:p>
            <a:pPr marL="274320" indent="-274320" fontAlgn="auto">
              <a:spcBef>
                <a:spcPct val="20000"/>
              </a:spcBef>
              <a:spcAft>
                <a:spcPts val="0"/>
              </a:spcAft>
              <a:buClr>
                <a:srgbClr val="004F8A"/>
              </a:buClr>
              <a:buSzPct val="95000"/>
              <a:buFont typeface="Wingdings 2"/>
              <a:buChar char=""/>
              <a:defRPr/>
            </a:pPr>
            <a:r>
              <a:rPr lang="en-US" sz="2600" dirty="0">
                <a:latin typeface="+mj-lt"/>
                <a:ea typeface="+mn-ea"/>
                <a:cs typeface="+mn-cs"/>
              </a:rPr>
              <a:t>Open mindset to receive new ideas and information</a:t>
            </a:r>
          </a:p>
          <a:p>
            <a:pPr marL="274320" indent="-274320" fontAlgn="auto">
              <a:spcBef>
                <a:spcPct val="20000"/>
              </a:spcBef>
              <a:spcAft>
                <a:spcPts val="0"/>
              </a:spcAft>
              <a:buClr>
                <a:srgbClr val="004F8A"/>
              </a:buClr>
              <a:buSzPct val="95000"/>
              <a:buFont typeface="Wingdings 2"/>
              <a:buChar char=""/>
              <a:defRPr/>
            </a:pPr>
            <a:r>
              <a:rPr lang="en-US" sz="2600" dirty="0">
                <a:latin typeface="+mj-lt"/>
                <a:ea typeface="+mn-ea"/>
                <a:cs typeface="+mn-cs"/>
              </a:rPr>
              <a:t>Note-taking</a:t>
            </a:r>
          </a:p>
        </p:txBody>
      </p:sp>
      <p:sp>
        <p:nvSpPr>
          <p:cNvPr id="9" name="Rounded Rectangle 8"/>
          <p:cNvSpPr>
            <a:spLocks noChangeArrowheads="1"/>
          </p:cNvSpPr>
          <p:nvPr/>
        </p:nvSpPr>
        <p:spPr bwMode="auto">
          <a:xfrm>
            <a:off x="609600" y="1371600"/>
            <a:ext cx="2743200" cy="1295400"/>
          </a:xfrm>
          <a:prstGeom prst="roundRect">
            <a:avLst>
              <a:gd name="adj" fmla="val 16667"/>
            </a:avLst>
          </a:prstGeom>
          <a:solidFill>
            <a:srgbClr val="E7F0FF"/>
          </a:solidFill>
          <a:ln w="9525" algn="ctr">
            <a:solidFill>
              <a:schemeClr val="tx1"/>
            </a:solidFill>
            <a:round/>
            <a:headEnd/>
            <a:tailEnd/>
          </a:ln>
        </p:spPr>
        <p:txBody>
          <a:bodyPr/>
          <a:lstStyle/>
          <a:p>
            <a:pPr algn="ctr" eaLnBrk="0" hangingPunct="0"/>
            <a:r>
              <a:rPr lang="en-US" sz="3200"/>
              <a:t>Information-Giving</a:t>
            </a:r>
          </a:p>
        </p:txBody>
      </p:sp>
      <p:sp>
        <p:nvSpPr>
          <p:cNvPr id="10" name="Rounded Rectangle 9"/>
          <p:cNvSpPr>
            <a:spLocks noChangeArrowheads="1"/>
          </p:cNvSpPr>
          <p:nvPr/>
        </p:nvSpPr>
        <p:spPr bwMode="auto">
          <a:xfrm>
            <a:off x="5257800" y="1371600"/>
            <a:ext cx="2743200" cy="1295400"/>
          </a:xfrm>
          <a:prstGeom prst="roundRect">
            <a:avLst>
              <a:gd name="adj" fmla="val 16667"/>
            </a:avLst>
          </a:prstGeom>
          <a:solidFill>
            <a:srgbClr val="E7F0FF"/>
          </a:solidFill>
          <a:ln w="9525" algn="ctr">
            <a:solidFill>
              <a:schemeClr val="tx1"/>
            </a:solidFill>
            <a:round/>
            <a:headEnd/>
            <a:tailEnd/>
          </a:ln>
        </p:spPr>
        <p:txBody>
          <a:bodyPr/>
          <a:lstStyle/>
          <a:p>
            <a:pPr algn="ctr" eaLnBrk="0" hangingPunct="0"/>
            <a:r>
              <a:rPr lang="en-US" sz="3200"/>
              <a:t>Group Work &amp; Recording</a:t>
            </a:r>
          </a:p>
        </p:txBody>
      </p:sp>
      <p:sp>
        <p:nvSpPr>
          <p:cNvPr id="11" name="Content Placeholder 2"/>
          <p:cNvSpPr txBox="1">
            <a:spLocks/>
          </p:cNvSpPr>
          <p:nvPr/>
        </p:nvSpPr>
        <p:spPr bwMode="auto">
          <a:xfrm>
            <a:off x="4457700" y="3200400"/>
            <a:ext cx="4419600" cy="3352800"/>
          </a:xfrm>
          <a:prstGeom prst="rect">
            <a:avLst/>
          </a:prstGeom>
          <a:noFill/>
          <a:ln w="9525">
            <a:noFill/>
            <a:miter lim="800000"/>
            <a:headEnd/>
            <a:tailEnd/>
          </a:ln>
        </p:spPr>
        <p:txBody>
          <a:bodyPr/>
          <a:lstStyle/>
          <a:p>
            <a:pPr marL="273050" indent="-273050" eaLnBrk="0" hangingPunct="0">
              <a:spcBef>
                <a:spcPct val="20000"/>
              </a:spcBef>
              <a:buClr>
                <a:srgbClr val="004F8A"/>
              </a:buClr>
              <a:buSzPct val="85000"/>
              <a:buFont typeface="Wingdings 2" pitchFamily="18" charset="2"/>
              <a:buChar char=""/>
              <a:defRPr/>
            </a:pPr>
            <a:r>
              <a:rPr lang="en-US" sz="2700" kern="0" dirty="0">
                <a:latin typeface="+mj-lt"/>
                <a:ea typeface="+mn-ea"/>
                <a:cs typeface="+mn-cs"/>
              </a:rPr>
              <a:t>Open mindset</a:t>
            </a:r>
          </a:p>
          <a:p>
            <a:pPr marL="273050" indent="-273050" eaLnBrk="0" hangingPunct="0">
              <a:spcBef>
                <a:spcPct val="20000"/>
              </a:spcBef>
              <a:buClr>
                <a:srgbClr val="004F8A"/>
              </a:buClr>
              <a:buSzPct val="85000"/>
              <a:buFont typeface="Wingdings 2" pitchFamily="18" charset="2"/>
              <a:buChar char=""/>
              <a:defRPr/>
            </a:pPr>
            <a:r>
              <a:rPr lang="en-US" sz="2700" kern="0" dirty="0">
                <a:latin typeface="+mj-lt"/>
                <a:ea typeface="+mn-ea"/>
                <a:cs typeface="+mn-cs"/>
              </a:rPr>
              <a:t>Professional conversations</a:t>
            </a:r>
          </a:p>
          <a:p>
            <a:pPr marL="273050" indent="-273050" eaLnBrk="0" hangingPunct="0">
              <a:spcBef>
                <a:spcPct val="20000"/>
              </a:spcBef>
              <a:buClr>
                <a:srgbClr val="004F8A"/>
              </a:buClr>
              <a:buSzPct val="85000"/>
              <a:buFont typeface="Wingdings 2" pitchFamily="18" charset="2"/>
              <a:buChar char=""/>
              <a:defRPr/>
            </a:pPr>
            <a:r>
              <a:rPr lang="en-US" sz="2700" kern="0" dirty="0">
                <a:latin typeface="+mj-lt"/>
                <a:ea typeface="+mn-ea"/>
                <a:cs typeface="+mn-cs"/>
              </a:rPr>
              <a:t>Careful note-taking (for taking back)</a:t>
            </a:r>
          </a:p>
          <a:p>
            <a:pPr marL="273050" indent="-273050" eaLnBrk="0" hangingPunct="0">
              <a:spcBef>
                <a:spcPct val="20000"/>
              </a:spcBef>
              <a:buClr>
                <a:srgbClr val="004F8A"/>
              </a:buClr>
              <a:buSzPct val="85000"/>
              <a:buFont typeface="Wingdings 2" pitchFamily="18" charset="2"/>
              <a:buChar char=""/>
              <a:defRPr/>
            </a:pPr>
            <a:r>
              <a:rPr lang="en-US" sz="2700" kern="0" dirty="0">
                <a:latin typeface="+mj-lt"/>
                <a:ea typeface="+mn-ea"/>
                <a:cs typeface="+mn-cs"/>
              </a:rPr>
              <a:t>Deep thinking</a:t>
            </a:r>
          </a:p>
          <a:p>
            <a:pPr marL="273050" indent="-273050" eaLnBrk="0" hangingPunct="0">
              <a:spcBef>
                <a:spcPct val="20000"/>
              </a:spcBef>
              <a:buClr>
                <a:srgbClr val="004F8A"/>
              </a:buClr>
              <a:buSzPct val="85000"/>
              <a:buFont typeface="Wingdings 2" pitchFamily="18" charset="2"/>
              <a:buChar char=""/>
              <a:defRPr/>
            </a:pPr>
            <a:r>
              <a:rPr lang="en-US" sz="2700" kern="0" dirty="0">
                <a:latin typeface="+mj-lt"/>
                <a:ea typeface="+mn-ea"/>
                <a:cs typeface="+mn-cs"/>
              </a:rPr>
              <a:t>Record questions – to be addressed later</a:t>
            </a:r>
          </a:p>
        </p:txBody>
      </p:sp>
      <p:sp>
        <p:nvSpPr>
          <p:cNvPr id="12" name="Down Arrow 11"/>
          <p:cNvSpPr>
            <a:spLocks noChangeArrowheads="1"/>
          </p:cNvSpPr>
          <p:nvPr/>
        </p:nvSpPr>
        <p:spPr bwMode="auto">
          <a:xfrm>
            <a:off x="1682750" y="2667000"/>
            <a:ext cx="685800" cy="6096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
        <p:nvSpPr>
          <p:cNvPr id="13" name="Down Arrow 12"/>
          <p:cNvSpPr>
            <a:spLocks noChangeArrowheads="1"/>
          </p:cNvSpPr>
          <p:nvPr/>
        </p:nvSpPr>
        <p:spPr bwMode="auto">
          <a:xfrm>
            <a:off x="6324600" y="2667000"/>
            <a:ext cx="685800" cy="6096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grpSp>
        <p:nvGrpSpPr>
          <p:cNvPr id="14" name="Group 12"/>
          <p:cNvGrpSpPr>
            <a:grpSpLocks/>
          </p:cNvGrpSpPr>
          <p:nvPr/>
        </p:nvGrpSpPr>
        <p:grpSpPr bwMode="auto">
          <a:xfrm>
            <a:off x="3429000" y="1371600"/>
            <a:ext cx="1676400" cy="1371600"/>
            <a:chOff x="3429000" y="1371600"/>
            <a:chExt cx="1676400" cy="1371600"/>
          </a:xfrm>
        </p:grpSpPr>
        <p:sp>
          <p:nvSpPr>
            <p:cNvPr id="19469" name="Curved Up Arrow 24"/>
            <p:cNvSpPr>
              <a:spLocks noChangeArrowheads="1"/>
            </p:cNvSpPr>
            <p:nvPr/>
          </p:nvSpPr>
          <p:spPr bwMode="auto">
            <a:xfrm>
              <a:off x="3505200" y="2133600"/>
              <a:ext cx="1600200" cy="609600"/>
            </a:xfrm>
            <a:prstGeom prst="curvedUpArrow">
              <a:avLst>
                <a:gd name="adj1" fmla="val 25010"/>
                <a:gd name="adj2" fmla="val 49997"/>
                <a:gd name="adj3" fmla="val 25000"/>
              </a:avLst>
            </a:prstGeom>
            <a:solidFill>
              <a:schemeClr val="accent1"/>
            </a:solidFill>
            <a:ln w="9525" algn="ctr">
              <a:solidFill>
                <a:schemeClr val="tx1"/>
              </a:solidFill>
              <a:round/>
              <a:headEnd/>
              <a:tailEnd/>
            </a:ln>
          </p:spPr>
          <p:txBody>
            <a:bodyPr/>
            <a:lstStyle/>
            <a:p>
              <a:pPr eaLnBrk="0" hangingPunct="0"/>
              <a:endParaRPr lang="en-US"/>
            </a:p>
          </p:txBody>
        </p:sp>
        <p:sp>
          <p:nvSpPr>
            <p:cNvPr id="19470" name="Curved Up Arrow 25"/>
            <p:cNvSpPr>
              <a:spLocks noChangeArrowheads="1"/>
            </p:cNvSpPr>
            <p:nvPr/>
          </p:nvSpPr>
          <p:spPr bwMode="auto">
            <a:xfrm flipH="1" flipV="1">
              <a:off x="3429000" y="1371600"/>
              <a:ext cx="1600200" cy="609600"/>
            </a:xfrm>
            <a:prstGeom prst="curvedUpArrow">
              <a:avLst>
                <a:gd name="adj1" fmla="val 25010"/>
                <a:gd name="adj2" fmla="val 49997"/>
                <a:gd name="adj3" fmla="val 25000"/>
              </a:avLst>
            </a:prstGeom>
            <a:solidFill>
              <a:schemeClr val="accent1"/>
            </a:solidFill>
            <a:ln w="9525" algn="ctr">
              <a:solidFill>
                <a:schemeClr val="tx1"/>
              </a:solidFill>
              <a:round/>
              <a:headEnd/>
              <a:tailEnd/>
            </a:ln>
          </p:spPr>
          <p:txBody>
            <a:bodyPr/>
            <a:lstStyle/>
            <a:p>
              <a:pPr eaLnBrk="0" hangingPunct="0"/>
              <a:endParaRPr lang="en-US"/>
            </a:p>
          </p:txBody>
        </p:sp>
      </p:grpSp>
      <p:sp>
        <p:nvSpPr>
          <p:cNvPr id="19468" name="TextBox 16"/>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7473950" y="330200"/>
            <a:ext cx="1287463" cy="1090613"/>
          </a:xfrm>
          <a:prstGeom prst="rect">
            <a:avLst/>
          </a:prstGeom>
          <a:noFill/>
          <a:ln w="9525">
            <a:noFill/>
            <a:miter lim="800000"/>
            <a:headEnd/>
            <a:tailEnd/>
          </a:ln>
        </p:spPr>
      </p:pic>
      <p:sp>
        <p:nvSpPr>
          <p:cNvPr id="67586" name="Rectangle 6"/>
          <p:cNvSpPr>
            <a:spLocks noChangeArrowheads="1"/>
          </p:cNvSpPr>
          <p:nvPr/>
        </p:nvSpPr>
        <p:spPr bwMode="auto">
          <a:xfrm>
            <a:off x="838200" y="6492875"/>
            <a:ext cx="7423150" cy="365125"/>
          </a:xfrm>
          <a:prstGeom prst="rect">
            <a:avLst/>
          </a:prstGeom>
          <a:noFill/>
          <a:ln w="9525">
            <a:noFill/>
            <a:miter lim="800000"/>
            <a:headEnd/>
            <a:tailEnd/>
          </a:ln>
        </p:spPr>
        <p:txBody>
          <a:bodyPr wrap="none" anchor="ctr">
            <a:spAutoFit/>
          </a:bodyPr>
          <a:lstStyle/>
          <a:p>
            <a:pPr algn="ctr"/>
            <a:r>
              <a:rPr lang="en-US" sz="900">
                <a:ea typeface="Calibri" pitchFamily="34" charset="0"/>
                <a:cs typeface="Times New Roman" pitchFamily="18" charset="0"/>
              </a:rPr>
              <a:t>©2011 Cooperative Educational Service Agency (CESA) 7 School Improvement Services</a:t>
            </a:r>
            <a:br>
              <a:rPr lang="en-US" sz="900">
                <a:ea typeface="Calibri" pitchFamily="34" charset="0"/>
                <a:cs typeface="Times New Roman" pitchFamily="18" charset="0"/>
              </a:rPr>
            </a:br>
            <a:r>
              <a:rPr lang="en-US" sz="900">
                <a:ea typeface="Calibri" pitchFamily="34" charset="0"/>
                <a:cs typeface="Times New Roman" pitchFamily="18" charset="0"/>
              </a:rPr>
              <a:t>Permission is granted to the Iowa State Department of Education for dissemination and use in any whole or part in any form within the state of Iowa region.</a:t>
            </a:r>
            <a:endParaRPr lang="en-US" sz="900">
              <a:ea typeface="Calibri" pitchFamily="34" charset="0"/>
              <a:cs typeface="Arial" charset="0"/>
            </a:endParaRPr>
          </a:p>
        </p:txBody>
      </p:sp>
      <p:sp>
        <p:nvSpPr>
          <p:cNvPr id="51203" name="Title 3"/>
          <p:cNvSpPr>
            <a:spLocks noGrp="1"/>
          </p:cNvSpPr>
          <p:nvPr>
            <p:ph type="title"/>
          </p:nvPr>
        </p:nvSpPr>
        <p:spPr>
          <a:xfrm>
            <a:off x="152400" y="990600"/>
            <a:ext cx="7924800" cy="1371600"/>
          </a:xfrm>
        </p:spPr>
        <p:txBody>
          <a:bodyPr>
            <a:normAutofit fontScale="90000"/>
          </a:bodyPr>
          <a:lstStyle/>
          <a:p>
            <a:pPr algn="ctr">
              <a:defRPr/>
            </a:pPr>
            <a:r>
              <a:rPr lang="en-US" sz="4400" u="sng" smtClean="0">
                <a:solidFill>
                  <a:srgbClr val="004F8A"/>
                </a:solidFill>
                <a:effectLst>
                  <a:outerShdw blurRad="38100" dist="38100" dir="2700000" algn="tl">
                    <a:srgbClr val="C0C0C0"/>
                  </a:outerShdw>
                </a:effectLst>
              </a:rPr>
              <a:t>Activity 4: </a:t>
            </a:r>
            <a:br>
              <a:rPr lang="en-US" sz="4400" u="sng" smtClean="0">
                <a:solidFill>
                  <a:srgbClr val="004F8A"/>
                </a:solidFill>
                <a:effectLst>
                  <a:outerShdw blurRad="38100" dist="38100" dir="2700000" algn="tl">
                    <a:srgbClr val="C0C0C0"/>
                  </a:outerShdw>
                </a:effectLst>
              </a:rPr>
            </a:br>
            <a:r>
              <a:rPr lang="en-US" sz="4400" smtClean="0">
                <a:solidFill>
                  <a:srgbClr val="004F8A"/>
                </a:solidFill>
                <a:effectLst>
                  <a:outerShdw blurRad="38100" dist="38100" dir="2700000" algn="tl">
                    <a:srgbClr val="C0C0C0"/>
                  </a:outerShdw>
                </a:effectLst>
              </a:rPr>
              <a:t>Investigating Content Standards</a:t>
            </a:r>
            <a:endParaRPr lang="en-US" sz="4400" smtClean="0">
              <a:effectLst>
                <a:outerShdw blurRad="38100" dist="38100" dir="2700000" algn="tl">
                  <a:srgbClr val="C0C0C0"/>
                </a:outerShdw>
              </a:effectLst>
            </a:endParaRPr>
          </a:p>
        </p:txBody>
      </p:sp>
      <p:sp>
        <p:nvSpPr>
          <p:cNvPr id="67588" name="Content Placeholder 4"/>
          <p:cNvSpPr>
            <a:spLocks noGrp="1"/>
          </p:cNvSpPr>
          <p:nvPr>
            <p:ph idx="1"/>
          </p:nvPr>
        </p:nvSpPr>
        <p:spPr>
          <a:xfrm>
            <a:off x="381000" y="2743200"/>
            <a:ext cx="8229600" cy="2865438"/>
          </a:xfrm>
        </p:spPr>
        <p:txBody>
          <a:bodyPr/>
          <a:lstStyle/>
          <a:p>
            <a:r>
              <a:rPr lang="en-US" sz="3200" smtClean="0"/>
              <a:t>Recall the earlier problem.</a:t>
            </a:r>
          </a:p>
          <a:p>
            <a:r>
              <a:rPr lang="en-US" sz="3200" smtClean="0"/>
              <a:t>Identify the important mathematics necessary for this problem.</a:t>
            </a:r>
          </a:p>
          <a:p>
            <a:r>
              <a:rPr lang="en-US" sz="3200" smtClean="0"/>
              <a:t>Identify the Content Standard(s) involved in this problem.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5"/>
          <p:cNvGrpSpPr>
            <a:grpSpLocks/>
          </p:cNvGrpSpPr>
          <p:nvPr/>
        </p:nvGrpSpPr>
        <p:grpSpPr bwMode="auto">
          <a:xfrm>
            <a:off x="7696200" y="171450"/>
            <a:ext cx="1219200" cy="1047750"/>
            <a:chOff x="7086600" y="1009018"/>
            <a:chExt cx="1219200" cy="1048382"/>
          </a:xfrm>
        </p:grpSpPr>
        <p:pic>
          <p:nvPicPr>
            <p:cNvPr id="69637" name="Picture 7"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69638" name="TextBox 8"/>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5</a:t>
              </a:r>
            </a:p>
          </p:txBody>
        </p:sp>
      </p:grpSp>
      <p:sp>
        <p:nvSpPr>
          <p:cNvPr id="11" name="Rectangle 5"/>
          <p:cNvSpPr txBox="1">
            <a:spLocks noChangeArrowheads="1"/>
          </p:cNvSpPr>
          <p:nvPr/>
        </p:nvSpPr>
        <p:spPr>
          <a:xfrm>
            <a:off x="304800" y="304800"/>
            <a:ext cx="6629400" cy="990600"/>
          </a:xfrm>
          <a:prstGeom prst="rect">
            <a:avLst/>
          </a:prstGeom>
        </p:spPr>
        <p:txBody>
          <a:bodyPr lIns="0" rIns="0" bIns="0" anchor="b"/>
          <a:lstStyle/>
          <a:p>
            <a:pPr algn="ctr">
              <a:defRPr/>
            </a:pPr>
            <a:r>
              <a:rPr lang="en-US" sz="4400">
                <a:solidFill>
                  <a:srgbClr val="004F8A"/>
                </a:solidFill>
                <a:effectLst>
                  <a:outerShdw blurRad="38100" dist="38100" dir="2700000" algn="tl">
                    <a:srgbClr val="C0C0C0"/>
                  </a:outerShdw>
                </a:effectLst>
              </a:rPr>
              <a:t>Investigating the Domains</a:t>
            </a:r>
            <a:endParaRPr lang="en-US" sz="4400" b="1" i="1">
              <a:solidFill>
                <a:srgbClr val="004F8A"/>
              </a:solidFill>
              <a:effectLst>
                <a:outerShdw blurRad="38100" dist="38100" dir="2700000" algn="tl">
                  <a:srgbClr val="C0C0C0"/>
                </a:outerShdw>
              </a:effectLst>
            </a:endParaRPr>
          </a:p>
        </p:txBody>
      </p:sp>
      <p:sp>
        <p:nvSpPr>
          <p:cNvPr id="69635" name="Rectangle 6"/>
          <p:cNvSpPr txBox="1">
            <a:spLocks noChangeArrowheads="1"/>
          </p:cNvSpPr>
          <p:nvPr/>
        </p:nvSpPr>
        <p:spPr bwMode="auto">
          <a:xfrm>
            <a:off x="304800" y="1828800"/>
            <a:ext cx="8534400" cy="4724400"/>
          </a:xfrm>
          <a:prstGeom prst="rect">
            <a:avLst/>
          </a:prstGeom>
          <a:noFill/>
          <a:ln w="9525">
            <a:noFill/>
            <a:miter lim="800000"/>
            <a:headEnd/>
            <a:tailEnd/>
          </a:ln>
        </p:spPr>
        <p:txBody>
          <a:bodyPr/>
          <a:lstStyle/>
          <a:p>
            <a:pPr marL="457200" indent="-457200">
              <a:spcBef>
                <a:spcPct val="20000"/>
              </a:spcBef>
              <a:buClr>
                <a:srgbClr val="004F8A"/>
              </a:buClr>
              <a:buSzPct val="95000"/>
              <a:buFont typeface="Wingdings 2" pitchFamily="18" charset="2"/>
              <a:buChar char=""/>
            </a:pPr>
            <a:r>
              <a:rPr lang="en-US" sz="2900"/>
              <a:t>Domains are </a:t>
            </a:r>
            <a:r>
              <a:rPr lang="en-US" sz="2900" b="1"/>
              <a:t>common learning progressions</a:t>
            </a:r>
            <a:r>
              <a:rPr lang="en-US" sz="2900"/>
              <a:t> that can progress across grade levels. </a:t>
            </a:r>
          </a:p>
          <a:p>
            <a:pPr marL="457200" indent="-457200">
              <a:spcBef>
                <a:spcPct val="20000"/>
              </a:spcBef>
              <a:buClr>
                <a:srgbClr val="004F8A"/>
              </a:buClr>
              <a:buSzPct val="95000"/>
              <a:buFont typeface="Wingdings 2" pitchFamily="18" charset="2"/>
              <a:buChar char=""/>
            </a:pPr>
            <a:r>
              <a:rPr lang="en-US" sz="2900"/>
              <a:t>Domains do not dictate </a:t>
            </a:r>
            <a:r>
              <a:rPr lang="en-US" sz="2900" b="1"/>
              <a:t>curriculum</a:t>
            </a:r>
            <a:r>
              <a:rPr lang="en-US" sz="2900"/>
              <a:t> or t</a:t>
            </a:r>
            <a:r>
              <a:rPr lang="en-US" sz="2900" b="1"/>
              <a:t>eaching methods.</a:t>
            </a:r>
          </a:p>
          <a:p>
            <a:pPr marL="457200" indent="-457200">
              <a:spcBef>
                <a:spcPct val="20000"/>
              </a:spcBef>
              <a:buClr>
                <a:srgbClr val="004F8A"/>
              </a:buClr>
              <a:buSzPct val="95000"/>
              <a:buFont typeface="Wingdings 2" pitchFamily="18" charset="2"/>
              <a:buChar char=""/>
            </a:pPr>
            <a:r>
              <a:rPr lang="en-US" sz="2900"/>
              <a:t>Standards within domains are not meant to be </a:t>
            </a:r>
            <a:r>
              <a:rPr lang="en-US" sz="2900" b="1"/>
              <a:t>taught in the order presented.</a:t>
            </a:r>
          </a:p>
          <a:p>
            <a:pPr marL="457200" indent="-457200">
              <a:spcBef>
                <a:spcPct val="20000"/>
              </a:spcBef>
              <a:buClr>
                <a:srgbClr val="004F8A"/>
              </a:buClr>
              <a:buSzPct val="95000"/>
              <a:buFont typeface="Wingdings 2" pitchFamily="18" charset="2"/>
              <a:buChar char=""/>
            </a:pPr>
            <a:r>
              <a:rPr lang="en-US" sz="2900"/>
              <a:t>Teachers must present the standards in a manner that is consistent with decisions that are made in </a:t>
            </a:r>
            <a:r>
              <a:rPr lang="en-US" sz="2900" b="1"/>
              <a:t>collaboration</a:t>
            </a:r>
            <a:r>
              <a:rPr lang="en-US" sz="2900"/>
              <a:t> with their K-12 mathematics team.  </a:t>
            </a:r>
          </a:p>
        </p:txBody>
      </p:sp>
      <p:sp>
        <p:nvSpPr>
          <p:cNvPr id="69636" name="TextBox 9"/>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7246938" y="466725"/>
            <a:ext cx="1708150" cy="1447800"/>
          </a:xfrm>
          <a:prstGeom prst="rect">
            <a:avLst/>
          </a:prstGeom>
          <a:noFill/>
          <a:ln w="9525">
            <a:noFill/>
            <a:miter lim="800000"/>
            <a:headEnd/>
            <a:tailEnd/>
          </a:ln>
        </p:spPr>
      </p:pic>
      <p:sp>
        <p:nvSpPr>
          <p:cNvPr id="70658" name="Rectangle 6"/>
          <p:cNvSpPr>
            <a:spLocks noChangeArrowheads="1"/>
          </p:cNvSpPr>
          <p:nvPr/>
        </p:nvSpPr>
        <p:spPr bwMode="auto">
          <a:xfrm>
            <a:off x="860425" y="6446838"/>
            <a:ext cx="7423150" cy="365125"/>
          </a:xfrm>
          <a:prstGeom prst="rect">
            <a:avLst/>
          </a:prstGeom>
          <a:noFill/>
          <a:ln w="9525">
            <a:noFill/>
            <a:miter lim="800000"/>
            <a:headEnd/>
            <a:tailEnd/>
          </a:ln>
        </p:spPr>
        <p:txBody>
          <a:bodyPr wrap="none" anchor="ctr">
            <a:spAutoFit/>
          </a:bodyPr>
          <a:lstStyle/>
          <a:p>
            <a:pPr algn="ctr"/>
            <a:r>
              <a:rPr lang="en-US" sz="900">
                <a:ea typeface="Calibri" pitchFamily="34" charset="0"/>
                <a:cs typeface="Times New Roman" pitchFamily="18" charset="0"/>
              </a:rPr>
              <a:t>©2011 Cooperative Educational Service Agency (CESA) 7 School Improvement Services</a:t>
            </a:r>
            <a:br>
              <a:rPr lang="en-US" sz="900">
                <a:ea typeface="Calibri" pitchFamily="34" charset="0"/>
                <a:cs typeface="Times New Roman" pitchFamily="18" charset="0"/>
              </a:rPr>
            </a:br>
            <a:r>
              <a:rPr lang="en-US" sz="900">
                <a:ea typeface="Calibri" pitchFamily="34" charset="0"/>
                <a:cs typeface="Times New Roman" pitchFamily="18" charset="0"/>
              </a:rPr>
              <a:t>Permission is granted to the Iowa State Department of Education for dissemination and use in any whole or part in any form within the state of Iowa region.</a:t>
            </a:r>
            <a:endParaRPr lang="en-US" sz="900">
              <a:ea typeface="Calibri" pitchFamily="34" charset="0"/>
              <a:cs typeface="Arial" charset="0"/>
            </a:endParaRPr>
          </a:p>
        </p:txBody>
      </p:sp>
      <p:sp>
        <p:nvSpPr>
          <p:cNvPr id="54275" name="Title 2"/>
          <p:cNvSpPr>
            <a:spLocks noGrp="1"/>
          </p:cNvSpPr>
          <p:nvPr>
            <p:ph type="title"/>
          </p:nvPr>
        </p:nvSpPr>
        <p:spPr>
          <a:xfrm>
            <a:off x="381000" y="457200"/>
            <a:ext cx="6553200" cy="1524000"/>
          </a:xfrm>
        </p:spPr>
        <p:txBody>
          <a:bodyPr/>
          <a:lstStyle/>
          <a:p>
            <a:pPr algn="ctr">
              <a:defRPr/>
            </a:pPr>
            <a:r>
              <a:rPr lang="en-US" sz="4400" u="sng" smtClean="0">
                <a:solidFill>
                  <a:srgbClr val="004F8A"/>
                </a:solidFill>
                <a:effectLst>
                  <a:outerShdw blurRad="38100" dist="38100" dir="2700000" algn="tl">
                    <a:srgbClr val="C0C0C0"/>
                  </a:outerShdw>
                </a:effectLst>
              </a:rPr>
              <a:t>Activity 5: </a:t>
            </a:r>
            <a:br>
              <a:rPr lang="en-US" sz="4400" u="sng" smtClean="0">
                <a:solidFill>
                  <a:srgbClr val="004F8A"/>
                </a:solidFill>
                <a:effectLst>
                  <a:outerShdw blurRad="38100" dist="38100" dir="2700000" algn="tl">
                    <a:srgbClr val="C0C0C0"/>
                  </a:outerShdw>
                </a:effectLst>
              </a:rPr>
            </a:br>
            <a:r>
              <a:rPr lang="en-US" sz="4400" smtClean="0">
                <a:solidFill>
                  <a:srgbClr val="004F8A"/>
                </a:solidFill>
                <a:effectLst>
                  <a:outerShdw blurRad="38100" dist="38100" dir="2700000" algn="tl">
                    <a:srgbClr val="C0C0C0"/>
                  </a:outerShdw>
                </a:effectLst>
              </a:rPr>
              <a:t>Investigating the Domains</a:t>
            </a:r>
            <a:endParaRPr lang="en-US" sz="4400" smtClean="0">
              <a:effectLst>
                <a:outerShdw blurRad="38100" dist="38100" dir="2700000" algn="tl">
                  <a:srgbClr val="C0C0C0"/>
                </a:outerShdw>
              </a:effectLst>
            </a:endParaRPr>
          </a:p>
        </p:txBody>
      </p:sp>
      <p:sp>
        <p:nvSpPr>
          <p:cNvPr id="70660" name="Content Placeholder 3"/>
          <p:cNvSpPr>
            <a:spLocks noGrp="1"/>
          </p:cNvSpPr>
          <p:nvPr>
            <p:ph idx="1"/>
          </p:nvPr>
        </p:nvSpPr>
        <p:spPr>
          <a:xfrm>
            <a:off x="381000" y="2514600"/>
            <a:ext cx="8229600" cy="3246438"/>
          </a:xfrm>
        </p:spPr>
        <p:txBody>
          <a:bodyPr>
            <a:normAutofit lnSpcReduction="10000"/>
          </a:bodyPr>
          <a:lstStyle/>
          <a:p>
            <a:r>
              <a:rPr lang="en-US" sz="3200" smtClean="0"/>
              <a:t>Divide the Domains as directed.</a:t>
            </a:r>
          </a:p>
          <a:p>
            <a:r>
              <a:rPr lang="en-US" sz="3200" smtClean="0"/>
              <a:t>Read the Domain and note the important mathematical content </a:t>
            </a:r>
          </a:p>
          <a:p>
            <a:r>
              <a:rPr lang="en-US" sz="3200" smtClean="0"/>
              <a:t>Circle or highlight what is new to your grade level.</a:t>
            </a:r>
          </a:p>
          <a:p>
            <a:r>
              <a:rPr lang="en-US" sz="3200" smtClean="0"/>
              <a:t>Share out as directed.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Success Criteria Check:</a:t>
            </a:r>
            <a:endParaRPr lang="en-US" dirty="0"/>
          </a:p>
        </p:txBody>
      </p:sp>
      <p:sp>
        <p:nvSpPr>
          <p:cNvPr id="7" name="Content Placeholder 6"/>
          <p:cNvSpPr>
            <a:spLocks noGrp="1"/>
          </p:cNvSpPr>
          <p:nvPr>
            <p:ph idx="1"/>
          </p:nvPr>
        </p:nvSpPr>
        <p:spPr/>
        <p:txBody>
          <a:bodyPr>
            <a:normAutofit lnSpcReduction="10000"/>
          </a:bodyPr>
          <a:lstStyle/>
          <a:p>
            <a:pPr>
              <a:buNone/>
            </a:pPr>
            <a:r>
              <a:rPr lang="en-US" sz="3600" dirty="0" smtClean="0"/>
              <a:t>Poll Everywhere</a:t>
            </a:r>
          </a:p>
          <a:p>
            <a:pPr>
              <a:buNone/>
            </a:pPr>
            <a:r>
              <a:rPr lang="en-US" sz="3600" dirty="0" smtClean="0"/>
              <a:t>To what degree do you feel able to locate your grade level content standards and explain the differences among standards, clusters, and domains?</a:t>
            </a:r>
          </a:p>
          <a:p>
            <a:pPr>
              <a:buNone/>
            </a:pPr>
            <a:endParaRPr lang="en-US" sz="3600" dirty="0" smtClean="0"/>
          </a:p>
          <a:p>
            <a:pPr>
              <a:buNone/>
            </a:pPr>
            <a:r>
              <a:rPr lang="en-US" sz="3600" dirty="0" smtClean="0">
                <a:hlinkClick r:id="rId2"/>
              </a:rPr>
              <a:t>http://www.polleverywhere.com/multiple_choice_polls/MTQzNjgxOTM3NQ</a:t>
            </a:r>
            <a:endParaRPr lang="en-US" sz="3600" dirty="0" smtClean="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84E20C2-7663-43D1-A2FF-564B7FFA9EC8}"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A34F566-9C4A-4159-8624-67868A4CBB93}" type="slidenum">
              <a:rPr lang="en-US" smtClean="0"/>
              <a:pPr>
                <a:defRPr/>
              </a:pPr>
              <a:t>34</a:t>
            </a:fld>
            <a:endParaRPr lang="en-US" dirty="0"/>
          </a:p>
        </p:txBody>
      </p:sp>
      <p:sp>
        <p:nvSpPr>
          <p:cNvPr id="6" name="Title 3"/>
          <p:cNvSpPr txBox="1">
            <a:spLocks/>
          </p:cNvSpPr>
          <p:nvPr/>
        </p:nvSpPr>
        <p:spPr bwMode="auto">
          <a:xfrm>
            <a:off x="762000" y="685800"/>
            <a:ext cx="5486400" cy="914400"/>
          </a:xfrm>
          <a:prstGeom prst="rect">
            <a:avLst/>
          </a:prstGeom>
          <a:noFill/>
          <a:ln w="9525">
            <a:noFill/>
            <a:miter lim="800000"/>
            <a:headEnd/>
            <a:tailEnd/>
          </a:ln>
        </p:spPr>
        <p:txBody>
          <a:bodyPr lIns="0" rIns="0" bIns="0" anchor="b"/>
          <a:lstStyle/>
          <a:p>
            <a:pPr>
              <a:defRPr/>
            </a:pPr>
            <a:r>
              <a:rPr lang="en-US" sz="4800">
                <a:solidFill>
                  <a:srgbClr val="004F8A"/>
                </a:solidFill>
                <a:effectLst>
                  <a:outerShdw blurRad="38100" dist="38100" dir="2700000" algn="tl">
                    <a:srgbClr val="C0C0C0"/>
                  </a:outerShdw>
                </a:effectLst>
              </a:rPr>
              <a:t>Vertical Connections </a:t>
            </a:r>
          </a:p>
        </p:txBody>
      </p:sp>
      <p:sp>
        <p:nvSpPr>
          <p:cNvPr id="72708" name="Content Placeholder 4"/>
          <p:cNvSpPr txBox="1">
            <a:spLocks/>
          </p:cNvSpPr>
          <p:nvPr/>
        </p:nvSpPr>
        <p:spPr bwMode="auto">
          <a:xfrm>
            <a:off x="609600" y="1905000"/>
            <a:ext cx="3657600" cy="4191000"/>
          </a:xfrm>
          <a:prstGeom prst="rect">
            <a:avLst/>
          </a:prstGeom>
          <a:noFill/>
          <a:ln w="9525">
            <a:noFill/>
            <a:miter lim="800000"/>
            <a:headEnd/>
            <a:tailEnd/>
          </a:ln>
        </p:spPr>
        <p:txBody>
          <a:bodyPr/>
          <a:lstStyle/>
          <a:p>
            <a:pPr>
              <a:spcBef>
                <a:spcPct val="20000"/>
              </a:spcBef>
              <a:buClr>
                <a:srgbClr val="0BD0D9"/>
              </a:buClr>
              <a:buSzPct val="95000"/>
              <a:buFont typeface="Wingdings 2" pitchFamily="18" charset="2"/>
              <a:buNone/>
            </a:pPr>
            <a:r>
              <a:rPr lang="en-US" sz="3600"/>
              <a:t>All Standards in mathematics have a connection to earlier and</a:t>
            </a:r>
            <a:br>
              <a:rPr lang="en-US" sz="3600"/>
            </a:br>
            <a:r>
              <a:rPr lang="en-US" sz="3600"/>
              <a:t>subsequent concepts</a:t>
            </a:r>
            <a:br>
              <a:rPr lang="en-US" sz="3600"/>
            </a:br>
            <a:r>
              <a:rPr lang="en-US" sz="3600"/>
              <a:t>and skills.</a:t>
            </a:r>
          </a:p>
          <a:p>
            <a:pPr>
              <a:spcBef>
                <a:spcPct val="20000"/>
              </a:spcBef>
              <a:buClr>
                <a:srgbClr val="0BD0D9"/>
              </a:buClr>
              <a:buSzPct val="95000"/>
              <a:buFont typeface="Wingdings 2" pitchFamily="18" charset="2"/>
              <a:buNone/>
            </a:pPr>
            <a:endParaRPr lang="en-US" sz="3600"/>
          </a:p>
        </p:txBody>
      </p:sp>
      <p:grpSp>
        <p:nvGrpSpPr>
          <p:cNvPr id="72709" name="Group 6"/>
          <p:cNvGrpSpPr>
            <a:grpSpLocks/>
          </p:cNvGrpSpPr>
          <p:nvPr/>
        </p:nvGrpSpPr>
        <p:grpSpPr bwMode="auto">
          <a:xfrm>
            <a:off x="7696200" y="152400"/>
            <a:ext cx="1219200" cy="1047750"/>
            <a:chOff x="7086600" y="1009018"/>
            <a:chExt cx="1219200" cy="1048382"/>
          </a:xfrm>
        </p:grpSpPr>
        <p:pic>
          <p:nvPicPr>
            <p:cNvPr id="72712" name="Picture 12"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2713" name="TextBox 13"/>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a:r>
                <a:rPr lang="en-US" sz="2000" b="1">
                  <a:latin typeface="Britannic Bold" pitchFamily="34" charset="0"/>
                </a:rPr>
                <a:t>6</a:t>
              </a:r>
            </a:p>
          </p:txBody>
        </p:sp>
      </p:grpSp>
      <p:sp>
        <p:nvSpPr>
          <p:cNvPr id="72710" name="TextBox 10"/>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pic>
        <p:nvPicPr>
          <p:cNvPr id="72711" name="Diagram 11"/>
          <p:cNvPicPr>
            <a:picLocks noChangeArrowheads="1"/>
          </p:cNvPicPr>
          <p:nvPr/>
        </p:nvPicPr>
        <p:blipFill>
          <a:blip r:embed="rId4" cstate="print"/>
          <a:srcRect l="15849" t="8899" r="12167" b="5325"/>
          <a:stretch>
            <a:fillRect/>
          </a:stretch>
        </p:blipFill>
        <p:spPr bwMode="auto">
          <a:xfrm>
            <a:off x="4038600" y="1524000"/>
            <a:ext cx="48006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7924800" y="6356350"/>
            <a:ext cx="762000" cy="365125"/>
          </a:xfrm>
          <a:prstGeom prst="rect">
            <a:avLst/>
          </a:prstGeom>
          <a:noFill/>
        </p:spPr>
        <p:txBody>
          <a:bodyPr lIns="0" tIns="0" rIns="0" bIns="0" anchor="b"/>
          <a:lstStyle/>
          <a:p>
            <a:pPr algn="r">
              <a:defRPr/>
            </a:pPr>
            <a:fld id="{B1346100-02E5-43CB-8AB5-EEC33B7B6CE4}" type="slidenum">
              <a:rPr lang="en-US" sz="1200">
                <a:solidFill>
                  <a:schemeClr val="tx2">
                    <a:shade val="90000"/>
                  </a:schemeClr>
                </a:solidFill>
                <a:ea typeface="ＭＳ Ｐゴシック" pitchFamily="34" charset="-128"/>
                <a:cs typeface="+mn-cs"/>
              </a:rPr>
              <a:pPr algn="r">
                <a:defRPr/>
              </a:pPr>
              <a:t>35</a:t>
            </a:fld>
            <a:endParaRPr lang="en-US" sz="1200" dirty="0">
              <a:solidFill>
                <a:schemeClr val="tx2">
                  <a:shade val="90000"/>
                </a:schemeClr>
              </a:solidFill>
              <a:ea typeface="ＭＳ Ｐゴシック" pitchFamily="34" charset="-128"/>
              <a:cs typeface="+mn-cs"/>
            </a:endParaRPr>
          </a:p>
        </p:txBody>
      </p:sp>
      <p:sp>
        <p:nvSpPr>
          <p:cNvPr id="6" name="Slide Number Placeholder 2"/>
          <p:cNvSpPr txBox="1">
            <a:spLocks/>
          </p:cNvSpPr>
          <p:nvPr/>
        </p:nvSpPr>
        <p:spPr>
          <a:xfrm>
            <a:off x="7924800" y="6356350"/>
            <a:ext cx="762000" cy="365125"/>
          </a:xfrm>
          <a:prstGeom prst="rect">
            <a:avLst/>
          </a:prstGeom>
        </p:spPr>
        <p:txBody>
          <a:bodyPr lIns="0" tIns="0" rIns="0" bIns="0" anchor="b"/>
          <a:lstStyle/>
          <a:p>
            <a:pPr algn="r">
              <a:defRPr/>
            </a:pPr>
            <a:fld id="{A901C48F-D797-46B8-BEF6-1BD78C6B8B97}" type="slidenum">
              <a:rPr lang="en-US" sz="1200">
                <a:solidFill>
                  <a:schemeClr val="tx2">
                    <a:shade val="90000"/>
                  </a:schemeClr>
                </a:solidFill>
                <a:ea typeface="ＭＳ Ｐゴシック" pitchFamily="34" charset="-128"/>
                <a:cs typeface="+mn-cs"/>
              </a:rPr>
              <a:pPr algn="r">
                <a:defRPr/>
              </a:pPr>
              <a:t>35</a:t>
            </a:fld>
            <a:endParaRPr lang="en-US" sz="1200" dirty="0">
              <a:solidFill>
                <a:schemeClr val="tx2">
                  <a:shade val="90000"/>
                </a:schemeClr>
              </a:solidFill>
              <a:ea typeface="ＭＳ Ｐゴシック" pitchFamily="34" charset="-128"/>
              <a:cs typeface="+mn-cs"/>
            </a:endParaRPr>
          </a:p>
        </p:txBody>
      </p:sp>
      <p:graphicFrame>
        <p:nvGraphicFramePr>
          <p:cNvPr id="7" name="Content Placeholder 3"/>
          <p:cNvGraphicFramePr>
            <a:graphicFrameLocks/>
          </p:cNvGraphicFramePr>
          <p:nvPr/>
        </p:nvGraphicFramePr>
        <p:xfrm>
          <a:off x="0" y="685800"/>
          <a:ext cx="9144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p:cNvSpPr txBox="1">
            <a:spLocks/>
          </p:cNvSpPr>
          <p:nvPr/>
        </p:nvSpPr>
        <p:spPr>
          <a:xfrm>
            <a:off x="2209800" y="228600"/>
            <a:ext cx="4800600" cy="685800"/>
          </a:xfrm>
          <a:prstGeom prst="rect">
            <a:avLst/>
          </a:prstGeom>
        </p:spPr>
        <p:txBody>
          <a:bodyPr>
            <a:normAutofit/>
          </a:bodyPr>
          <a:lstStyle/>
          <a:p>
            <a:pPr algn="ctr">
              <a:lnSpc>
                <a:spcPct val="80000"/>
              </a:lnSpc>
              <a:defRPr/>
            </a:pPr>
            <a:r>
              <a:rPr lang="en-US" sz="4100">
                <a:solidFill>
                  <a:srgbClr val="993300"/>
                </a:solidFill>
              </a:rPr>
              <a:t> </a:t>
            </a:r>
            <a:r>
              <a:rPr lang="en-US" sz="4100">
                <a:solidFill>
                  <a:srgbClr val="993300"/>
                </a:solidFill>
                <a:effectLst>
                  <a:outerShdw blurRad="38100" dist="38100" dir="2700000" algn="tl">
                    <a:srgbClr val="C0C0C0"/>
                  </a:outerShdw>
                </a:effectLst>
              </a:rPr>
              <a:t>K-8 Domains</a:t>
            </a:r>
          </a:p>
        </p:txBody>
      </p:sp>
      <p:sp>
        <p:nvSpPr>
          <p:cNvPr id="9" name="Rectangle 8"/>
          <p:cNvSpPr/>
          <p:nvPr/>
        </p:nvSpPr>
        <p:spPr>
          <a:xfrm>
            <a:off x="0" y="1905000"/>
            <a:ext cx="1143000" cy="685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300" dirty="0">
                <a:solidFill>
                  <a:schemeClr val="tx1"/>
                </a:solidFill>
              </a:rPr>
              <a:t>Counting &amp; Cardinality</a:t>
            </a:r>
          </a:p>
        </p:txBody>
      </p:sp>
      <p:sp>
        <p:nvSpPr>
          <p:cNvPr id="10" name="Rectangle 9"/>
          <p:cNvSpPr/>
          <p:nvPr/>
        </p:nvSpPr>
        <p:spPr>
          <a:xfrm>
            <a:off x="0" y="2743200"/>
            <a:ext cx="59436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chemeClr val="tx1"/>
                </a:solidFill>
              </a:rPr>
              <a:t>Operations &amp; Algebraic Thinking</a:t>
            </a:r>
          </a:p>
        </p:txBody>
      </p:sp>
      <p:sp>
        <p:nvSpPr>
          <p:cNvPr id="11" name="Rectangle 10"/>
          <p:cNvSpPr/>
          <p:nvPr/>
        </p:nvSpPr>
        <p:spPr>
          <a:xfrm>
            <a:off x="0" y="3352800"/>
            <a:ext cx="59436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chemeClr val="tx1"/>
                </a:solidFill>
              </a:rPr>
              <a:t>Number &amp; Operations in Base 10</a:t>
            </a:r>
          </a:p>
        </p:txBody>
      </p:sp>
      <p:sp>
        <p:nvSpPr>
          <p:cNvPr id="12" name="Rectangle 11"/>
          <p:cNvSpPr/>
          <p:nvPr/>
        </p:nvSpPr>
        <p:spPr>
          <a:xfrm>
            <a:off x="0" y="5105400"/>
            <a:ext cx="59436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chemeClr val="tx1"/>
                </a:solidFill>
              </a:rPr>
              <a:t>Measurement &amp; Data</a:t>
            </a:r>
          </a:p>
        </p:txBody>
      </p:sp>
      <p:sp>
        <p:nvSpPr>
          <p:cNvPr id="13" name="Rectangle 12"/>
          <p:cNvSpPr/>
          <p:nvPr/>
        </p:nvSpPr>
        <p:spPr>
          <a:xfrm>
            <a:off x="3124200" y="4191000"/>
            <a:ext cx="2895600" cy="685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chemeClr val="tx1"/>
                </a:solidFill>
              </a:rPr>
              <a:t>Number Operations – Fractions</a:t>
            </a:r>
          </a:p>
        </p:txBody>
      </p:sp>
      <p:sp>
        <p:nvSpPr>
          <p:cNvPr id="14" name="Rectangle 13"/>
          <p:cNvSpPr/>
          <p:nvPr/>
        </p:nvSpPr>
        <p:spPr>
          <a:xfrm>
            <a:off x="0" y="5943600"/>
            <a:ext cx="91440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000" dirty="0">
                <a:solidFill>
                  <a:schemeClr val="tx1"/>
                </a:solidFill>
              </a:rPr>
              <a:t>Geometry </a:t>
            </a:r>
          </a:p>
        </p:txBody>
      </p:sp>
      <p:sp>
        <p:nvSpPr>
          <p:cNvPr id="15" name="Rectangle 14"/>
          <p:cNvSpPr/>
          <p:nvPr/>
        </p:nvSpPr>
        <p:spPr>
          <a:xfrm>
            <a:off x="6172200" y="1981200"/>
            <a:ext cx="29718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000" dirty="0">
                <a:solidFill>
                  <a:schemeClr val="tx1"/>
                </a:solidFill>
              </a:rPr>
              <a:t>The Number System</a:t>
            </a:r>
          </a:p>
        </p:txBody>
      </p:sp>
      <p:sp>
        <p:nvSpPr>
          <p:cNvPr id="16" name="Rectangle 15"/>
          <p:cNvSpPr/>
          <p:nvPr/>
        </p:nvSpPr>
        <p:spPr>
          <a:xfrm>
            <a:off x="6172200" y="4191000"/>
            <a:ext cx="29718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000" dirty="0">
                <a:solidFill>
                  <a:schemeClr val="tx1"/>
                </a:solidFill>
              </a:rPr>
              <a:t>Expressions &amp; Equations</a:t>
            </a:r>
          </a:p>
        </p:txBody>
      </p:sp>
      <p:sp>
        <p:nvSpPr>
          <p:cNvPr id="17" name="Rectangle 16"/>
          <p:cNvSpPr/>
          <p:nvPr/>
        </p:nvSpPr>
        <p:spPr>
          <a:xfrm>
            <a:off x="6172200" y="2590800"/>
            <a:ext cx="19050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000" dirty="0">
                <a:solidFill>
                  <a:schemeClr val="tx1"/>
                </a:solidFill>
              </a:rPr>
              <a:t>Ratios &amp; Proportional Relationships</a:t>
            </a:r>
          </a:p>
        </p:txBody>
      </p:sp>
      <p:sp>
        <p:nvSpPr>
          <p:cNvPr id="18" name="Rectangle 17"/>
          <p:cNvSpPr/>
          <p:nvPr/>
        </p:nvSpPr>
        <p:spPr>
          <a:xfrm>
            <a:off x="6172200" y="5029200"/>
            <a:ext cx="29718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000" dirty="0">
                <a:solidFill>
                  <a:schemeClr val="tx1"/>
                </a:solidFill>
              </a:rPr>
              <a:t>Statistics &amp; Probability</a:t>
            </a:r>
          </a:p>
        </p:txBody>
      </p:sp>
      <p:sp>
        <p:nvSpPr>
          <p:cNvPr id="19" name="Rectangle 18"/>
          <p:cNvSpPr/>
          <p:nvPr/>
        </p:nvSpPr>
        <p:spPr>
          <a:xfrm>
            <a:off x="8153400" y="2590800"/>
            <a:ext cx="9906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dirty="0">
                <a:solidFill>
                  <a:schemeClr val="tx1"/>
                </a:solidFill>
              </a:rPr>
              <a:t>Functions </a:t>
            </a:r>
          </a:p>
        </p:txBody>
      </p:sp>
      <p:sp>
        <p:nvSpPr>
          <p:cNvPr id="74768" name="TextBox 19"/>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44034" name="Rectangle 2"/>
          <p:cNvSpPr>
            <a:spLocks noGrp="1"/>
          </p:cNvSpPr>
          <p:nvPr>
            <p:ph type="title" idx="4294967295"/>
          </p:nvPr>
        </p:nvSpPr>
        <p:spPr>
          <a:xfrm>
            <a:off x="0" y="152400"/>
            <a:ext cx="4953000" cy="911225"/>
          </a:xfrm>
        </p:spPr>
        <p:txBody>
          <a:bodyPr>
            <a:normAutofit/>
          </a:bodyPr>
          <a:lstStyle/>
          <a:p>
            <a:pPr eaLnBrk="1" hangingPunct="1">
              <a:defRPr/>
            </a:pPr>
            <a:r>
              <a:rPr lang="en-US" sz="2000" smtClean="0">
                <a:solidFill>
                  <a:srgbClr val="993300"/>
                </a:solidFill>
                <a:effectLst>
                  <a:outerShdw blurRad="38100" dist="38100" dir="2700000" algn="tl">
                    <a:srgbClr val="C0C0C0"/>
                  </a:outerShdw>
                </a:effectLst>
              </a:rPr>
              <a:t>Vertical Connections example</a:t>
            </a:r>
            <a:r>
              <a:rPr lang="en-US" sz="4000" smtClean="0">
                <a:solidFill>
                  <a:srgbClr val="993300"/>
                </a:solidFill>
                <a:effectLst>
                  <a:outerShdw blurRad="38100" dist="38100" dir="2700000" algn="tl">
                    <a:srgbClr val="C0C0C0"/>
                  </a:outerShdw>
                </a:effectLst>
              </a:rPr>
              <a:t/>
            </a:r>
            <a:br>
              <a:rPr lang="en-US" sz="4000" smtClean="0">
                <a:solidFill>
                  <a:srgbClr val="993300"/>
                </a:solidFill>
                <a:effectLst>
                  <a:outerShdw blurRad="38100" dist="38100" dir="2700000" algn="tl">
                    <a:srgbClr val="C0C0C0"/>
                  </a:outerShdw>
                </a:effectLst>
              </a:rPr>
            </a:br>
            <a:r>
              <a:rPr lang="en-US" sz="3600" smtClean="0">
                <a:solidFill>
                  <a:srgbClr val="993300"/>
                </a:solidFill>
                <a:effectLst>
                  <a:outerShdw blurRad="38100" dist="38100" dir="2700000" algn="tl">
                    <a:srgbClr val="C0C0C0"/>
                  </a:outerShdw>
                </a:effectLst>
              </a:rPr>
              <a:t>Fractions, Grades 3–6</a:t>
            </a:r>
          </a:p>
        </p:txBody>
      </p:sp>
      <p:sp>
        <p:nvSpPr>
          <p:cNvPr id="44035" name="Rectangle 3"/>
          <p:cNvSpPr>
            <a:spLocks noGrp="1"/>
          </p:cNvSpPr>
          <p:nvPr>
            <p:ph type="body" idx="4294967295"/>
          </p:nvPr>
        </p:nvSpPr>
        <p:spPr>
          <a:xfrm>
            <a:off x="1371600" y="1219200"/>
            <a:ext cx="7772400" cy="5029200"/>
          </a:xfrm>
        </p:spPr>
        <p:txBody>
          <a:bodyPr>
            <a:normAutofit lnSpcReduction="10000"/>
          </a:bodyPr>
          <a:lstStyle/>
          <a:p>
            <a:pPr marL="463550" indent="-463550" eaLnBrk="1" hangingPunct="1">
              <a:buFont typeface="Wingdings 2" pitchFamily="18" charset="2"/>
              <a:buNone/>
              <a:defRPr/>
            </a:pPr>
            <a:r>
              <a:rPr lang="en-US" sz="2100" smtClean="0">
                <a:effectLst>
                  <a:outerShdw blurRad="38100" dist="38100" dir="2700000" algn="tl">
                    <a:srgbClr val="C0C0C0"/>
                  </a:outerShdw>
                </a:effectLst>
                <a:latin typeface="Calibri" pitchFamily="34" charset="0"/>
              </a:rPr>
              <a:t>Grade 3</a:t>
            </a:r>
            <a:r>
              <a:rPr lang="en-US" sz="2100" smtClean="0">
                <a:latin typeface="Calibri" pitchFamily="34" charset="0"/>
              </a:rPr>
              <a:t>: Develop an understanding of fractions as numbers.</a:t>
            </a:r>
          </a:p>
          <a:p>
            <a:pPr marL="463550" indent="-463550" eaLnBrk="1" hangingPunct="1">
              <a:buFont typeface="Wingdings 2" pitchFamily="18" charset="2"/>
              <a:buNone/>
              <a:defRPr/>
            </a:pPr>
            <a:r>
              <a:rPr lang="en-US" sz="2100" smtClean="0">
                <a:effectLst>
                  <a:outerShdw blurRad="38100" dist="38100" dir="2700000" algn="tl">
                    <a:srgbClr val="C0C0C0"/>
                  </a:outerShdw>
                </a:effectLst>
                <a:latin typeface="Calibri" pitchFamily="34" charset="0"/>
              </a:rPr>
              <a:t>Grade 4</a:t>
            </a:r>
            <a:r>
              <a:rPr lang="en-US" sz="2100" smtClean="0">
                <a:latin typeface="Calibri" pitchFamily="34" charset="0"/>
              </a:rPr>
              <a:t>: </a:t>
            </a:r>
          </a:p>
          <a:p>
            <a:pPr marL="463550" indent="-463550" eaLnBrk="1" hangingPunct="1">
              <a:buClr>
                <a:schemeClr val="tx1"/>
              </a:buClr>
              <a:buFont typeface="Wingdings 2" pitchFamily="18" charset="2"/>
              <a:buNone/>
              <a:defRPr/>
            </a:pPr>
            <a:r>
              <a:rPr lang="en-US" sz="2100" smtClean="0">
                <a:latin typeface="Calibri" pitchFamily="34" charset="0"/>
              </a:rPr>
              <a:t>	Extend understanding of fraction equivalence and ordering.</a:t>
            </a:r>
          </a:p>
          <a:p>
            <a:pPr marL="463550" indent="-463550" eaLnBrk="1" hangingPunct="1">
              <a:buClr>
                <a:schemeClr val="tx1"/>
              </a:buClr>
              <a:buFont typeface="Wingdings 2" pitchFamily="18" charset="2"/>
              <a:buNone/>
              <a:defRPr/>
            </a:pPr>
            <a:r>
              <a:rPr lang="en-US" sz="2100" smtClean="0">
                <a:latin typeface="Calibri" pitchFamily="34" charset="0"/>
              </a:rPr>
              <a:t>	Build fractions from unit fractions by applying and extending previous understandings of operations on whole numbers.</a:t>
            </a:r>
          </a:p>
          <a:p>
            <a:pPr marL="463550" indent="-463550" eaLnBrk="1" hangingPunct="1">
              <a:buClr>
                <a:schemeClr val="tx1"/>
              </a:buClr>
              <a:buFont typeface="Wingdings 2" pitchFamily="18" charset="2"/>
              <a:buNone/>
              <a:defRPr/>
            </a:pPr>
            <a:r>
              <a:rPr lang="en-US" sz="2100" smtClean="0">
                <a:latin typeface="Calibri" pitchFamily="34" charset="0"/>
              </a:rPr>
              <a:t>	Understand decimal notation for fractions, and compare decimal fractions.</a:t>
            </a:r>
          </a:p>
          <a:p>
            <a:pPr marL="463550" indent="-463550" eaLnBrk="1" hangingPunct="1">
              <a:buFont typeface="Wingdings 2" pitchFamily="18" charset="2"/>
              <a:buNone/>
              <a:defRPr/>
            </a:pPr>
            <a:r>
              <a:rPr lang="en-US" sz="2100" smtClean="0">
                <a:effectLst>
                  <a:outerShdw blurRad="38100" dist="38100" dir="2700000" algn="tl">
                    <a:srgbClr val="C0C0C0"/>
                  </a:outerShdw>
                </a:effectLst>
                <a:latin typeface="Calibri" pitchFamily="34" charset="0"/>
              </a:rPr>
              <a:t>Grade 5</a:t>
            </a:r>
            <a:r>
              <a:rPr lang="en-US" sz="2100" smtClean="0">
                <a:latin typeface="Calibri" pitchFamily="34" charset="0"/>
              </a:rPr>
              <a:t>: </a:t>
            </a:r>
          </a:p>
          <a:p>
            <a:pPr marL="463550" indent="-463550" eaLnBrk="1" hangingPunct="1">
              <a:buClr>
                <a:schemeClr val="tx1"/>
              </a:buClr>
              <a:buFont typeface="Wingdings 2" pitchFamily="18" charset="2"/>
              <a:buNone/>
              <a:defRPr/>
            </a:pPr>
            <a:r>
              <a:rPr lang="en-US" sz="2100" smtClean="0">
                <a:latin typeface="Calibri" pitchFamily="34" charset="0"/>
              </a:rPr>
              <a:t>	Use equivalent fractions as a strategy to add and subtract fractions.</a:t>
            </a:r>
          </a:p>
          <a:p>
            <a:pPr marL="463550" indent="-463550" eaLnBrk="1" hangingPunct="1">
              <a:buClr>
                <a:schemeClr val="tx1"/>
              </a:buClr>
              <a:buFont typeface="Wingdings 2" pitchFamily="18" charset="2"/>
              <a:buNone/>
              <a:defRPr/>
            </a:pPr>
            <a:r>
              <a:rPr lang="en-US" sz="2100" smtClean="0">
                <a:latin typeface="Calibri" pitchFamily="34" charset="0"/>
              </a:rPr>
              <a:t>	Apply and extend previous understandings of multiplication and division to multiply and divide fractions.</a:t>
            </a:r>
          </a:p>
          <a:p>
            <a:pPr marL="463550" indent="-463550" eaLnBrk="1" hangingPunct="1">
              <a:buFont typeface="Wingdings 2" pitchFamily="18" charset="2"/>
              <a:buNone/>
              <a:defRPr/>
            </a:pPr>
            <a:r>
              <a:rPr lang="en-US" sz="2100" smtClean="0">
                <a:effectLst>
                  <a:outerShdw blurRad="38100" dist="38100" dir="2700000" algn="tl">
                    <a:srgbClr val="C0C0C0"/>
                  </a:outerShdw>
                </a:effectLst>
                <a:latin typeface="Calibri" pitchFamily="34" charset="0"/>
              </a:rPr>
              <a:t>Grade 6</a:t>
            </a:r>
            <a:r>
              <a:rPr lang="en-US" sz="2100" smtClean="0">
                <a:latin typeface="Calibri" pitchFamily="34" charset="0"/>
              </a:rPr>
              <a:t>: Apply and extend previous understandings of multiplication and division to divide fractions by fractions.</a:t>
            </a:r>
          </a:p>
        </p:txBody>
      </p:sp>
      <p:sp>
        <p:nvSpPr>
          <p:cNvPr id="7" name="Down Arrow 6"/>
          <p:cNvSpPr/>
          <p:nvPr/>
        </p:nvSpPr>
        <p:spPr>
          <a:xfrm>
            <a:off x="381000" y="1752600"/>
            <a:ext cx="609600" cy="3810000"/>
          </a:xfrm>
          <a:prstGeom prst="downArrow">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6805" name="TextBox 8"/>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grpSp>
        <p:nvGrpSpPr>
          <p:cNvPr id="76806" name="Group 6"/>
          <p:cNvGrpSpPr>
            <a:grpSpLocks/>
          </p:cNvGrpSpPr>
          <p:nvPr/>
        </p:nvGrpSpPr>
        <p:grpSpPr bwMode="auto">
          <a:xfrm>
            <a:off x="7772400" y="152400"/>
            <a:ext cx="1219200" cy="1047750"/>
            <a:chOff x="7086600" y="1009018"/>
            <a:chExt cx="1219200" cy="1048382"/>
          </a:xfrm>
        </p:grpSpPr>
        <p:pic>
          <p:nvPicPr>
            <p:cNvPr id="76807" name="Picture 7"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6808" name="TextBox 8"/>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6</a:t>
              </a: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6"/>
          <p:cNvGrpSpPr>
            <a:grpSpLocks/>
          </p:cNvGrpSpPr>
          <p:nvPr/>
        </p:nvGrpSpPr>
        <p:grpSpPr bwMode="auto">
          <a:xfrm>
            <a:off x="7696200" y="228600"/>
            <a:ext cx="1219200" cy="1047750"/>
            <a:chOff x="7086600" y="1009018"/>
            <a:chExt cx="1219200" cy="1048382"/>
          </a:xfrm>
        </p:grpSpPr>
        <p:pic>
          <p:nvPicPr>
            <p:cNvPr id="78853" name="Picture 7"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78854" name="TextBox 8"/>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6</a:t>
              </a:r>
            </a:p>
          </p:txBody>
        </p:sp>
      </p:grpSp>
      <p:sp>
        <p:nvSpPr>
          <p:cNvPr id="10" name="Title 1"/>
          <p:cNvSpPr txBox="1">
            <a:spLocks/>
          </p:cNvSpPr>
          <p:nvPr/>
        </p:nvSpPr>
        <p:spPr>
          <a:xfrm>
            <a:off x="381000" y="457200"/>
            <a:ext cx="3352800" cy="971550"/>
          </a:xfrm>
          <a:prstGeom prst="rect">
            <a:avLst/>
          </a:prstGeom>
        </p:spPr>
        <p:txBody>
          <a:bodyPr/>
          <a:lstStyle/>
          <a:p>
            <a:pPr>
              <a:defRPr/>
            </a:pPr>
            <a:r>
              <a:rPr lang="en-US" sz="5000">
                <a:solidFill>
                  <a:schemeClr val="tx2"/>
                </a:solidFill>
                <a:effectLst>
                  <a:outerShdw blurRad="38100" dist="38100" dir="2700000" algn="tl">
                    <a:srgbClr val="C0C0C0"/>
                  </a:outerShdw>
                </a:effectLst>
              </a:rPr>
              <a:t>Coherence</a:t>
            </a:r>
          </a:p>
        </p:txBody>
      </p:sp>
      <p:sp>
        <p:nvSpPr>
          <p:cNvPr id="78851" name="Content Placeholder 2"/>
          <p:cNvSpPr txBox="1">
            <a:spLocks/>
          </p:cNvSpPr>
          <p:nvPr/>
        </p:nvSpPr>
        <p:spPr bwMode="auto">
          <a:xfrm>
            <a:off x="381000" y="1676400"/>
            <a:ext cx="8229600" cy="4389438"/>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None/>
            </a:pPr>
            <a:r>
              <a:rPr lang="en-US" sz="2800"/>
              <a:t>William Schmidt and Richard Houang (2002) have said </a:t>
            </a:r>
          </a:p>
          <a:p>
            <a:pPr marL="273050" indent="-273050">
              <a:spcBef>
                <a:spcPct val="20000"/>
              </a:spcBef>
              <a:buClr>
                <a:srgbClr val="0BD0D9"/>
              </a:buClr>
              <a:buSzPct val="95000"/>
              <a:buFont typeface="Wingdings 2" pitchFamily="18" charset="2"/>
              <a:buNone/>
            </a:pPr>
            <a:endParaRPr lang="en-US" sz="2000"/>
          </a:p>
          <a:p>
            <a:pPr marL="273050" indent="-273050">
              <a:spcBef>
                <a:spcPct val="20000"/>
              </a:spcBef>
              <a:buClr>
                <a:srgbClr val="0BD0D9"/>
              </a:buClr>
              <a:buSzPct val="95000"/>
              <a:buFont typeface="Wingdings 2" pitchFamily="18" charset="2"/>
              <a:buNone/>
            </a:pPr>
            <a:r>
              <a:rPr lang="en-US" sz="3600"/>
              <a:t>“…</a:t>
            </a:r>
            <a:r>
              <a:rPr lang="en-US" sz="3600" i="1"/>
              <a:t>a set of content standards must evolve from particulars to </a:t>
            </a:r>
            <a:r>
              <a:rPr lang="en-US" sz="3600" b="1" i="1" u="sng"/>
              <a:t>deeper structures </a:t>
            </a:r>
            <a:r>
              <a:rPr lang="en-US" sz="3600" i="1"/>
              <a:t>inherent in the discipline. These deeper structures then serve as a means for </a:t>
            </a:r>
            <a:r>
              <a:rPr lang="en-US" sz="3600" b="1" i="1" u="sng"/>
              <a:t>connecting</a:t>
            </a:r>
            <a:r>
              <a:rPr lang="en-US" sz="3600" i="1"/>
              <a:t> the particulars.”</a:t>
            </a:r>
          </a:p>
          <a:p>
            <a:pPr marL="273050" indent="-273050" algn="r">
              <a:spcBef>
                <a:spcPct val="20000"/>
              </a:spcBef>
              <a:buClr>
                <a:srgbClr val="0BD0D9"/>
              </a:buClr>
              <a:buSzPct val="95000"/>
              <a:buFont typeface="Wingdings 2" pitchFamily="18" charset="2"/>
              <a:buNone/>
            </a:pPr>
            <a:r>
              <a:rPr lang="en-US" sz="2000"/>
              <a:t>IC Mathematics page 4</a:t>
            </a:r>
          </a:p>
        </p:txBody>
      </p:sp>
      <p:sp>
        <p:nvSpPr>
          <p:cNvPr id="78852" name="TextBox 6"/>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6"/>
          <p:cNvGrpSpPr>
            <a:grpSpLocks/>
          </p:cNvGrpSpPr>
          <p:nvPr/>
        </p:nvGrpSpPr>
        <p:grpSpPr bwMode="auto">
          <a:xfrm>
            <a:off x="8077200" y="0"/>
            <a:ext cx="1066800" cy="990600"/>
            <a:chOff x="7086600" y="1009018"/>
            <a:chExt cx="1219200" cy="1048382"/>
          </a:xfrm>
        </p:grpSpPr>
        <p:pic>
          <p:nvPicPr>
            <p:cNvPr id="79892" name="Picture 7"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9893" name="TextBox 8"/>
            <p:cNvSpPr txBox="1">
              <a:spLocks noChangeArrowheads="1"/>
            </p:cNvSpPr>
            <p:nvPr/>
          </p:nvSpPr>
          <p:spPr bwMode="auto">
            <a:xfrm>
              <a:off x="7467600" y="1504647"/>
              <a:ext cx="533400" cy="420025"/>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6</a:t>
              </a:r>
            </a:p>
          </p:txBody>
        </p:sp>
      </p:grpSp>
      <p:sp>
        <p:nvSpPr>
          <p:cNvPr id="15" name="Rectangle 2"/>
          <p:cNvSpPr txBox="1">
            <a:spLocks noChangeArrowheads="1"/>
          </p:cNvSpPr>
          <p:nvPr/>
        </p:nvSpPr>
        <p:spPr>
          <a:xfrm>
            <a:off x="304800" y="304800"/>
            <a:ext cx="7696200" cy="685800"/>
          </a:xfrm>
          <a:prstGeom prst="rect">
            <a:avLst/>
          </a:prstGeom>
        </p:spPr>
        <p:txBody>
          <a:bodyPr lIns="0" rIns="0" bIns="0" anchor="b">
            <a:normAutofit/>
          </a:bodyPr>
          <a:lstStyle/>
          <a:p>
            <a:pPr>
              <a:lnSpc>
                <a:spcPct val="90000"/>
              </a:lnSpc>
              <a:defRPr/>
            </a:pPr>
            <a:r>
              <a:rPr lang="en-US" sz="3600">
                <a:solidFill>
                  <a:srgbClr val="993300"/>
                </a:solidFill>
              </a:rPr>
              <a:t>6-8 Connection: </a:t>
            </a:r>
            <a:r>
              <a:rPr lang="en-US" sz="3600">
                <a:solidFill>
                  <a:srgbClr val="993300"/>
                </a:solidFill>
                <a:effectLst>
                  <a:outerShdw blurRad="38100" dist="38100" dir="2700000" algn="tl">
                    <a:srgbClr val="C0C0C0"/>
                  </a:outerShdw>
                </a:effectLst>
              </a:rPr>
              <a:t>Statistics and Probability</a:t>
            </a:r>
          </a:p>
        </p:txBody>
      </p:sp>
      <p:graphicFrame>
        <p:nvGraphicFramePr>
          <p:cNvPr id="61471" name="Group 31"/>
          <p:cNvGraphicFramePr>
            <a:graphicFrameLocks noGrp="1"/>
          </p:cNvGraphicFramePr>
          <p:nvPr/>
        </p:nvGraphicFramePr>
        <p:xfrm>
          <a:off x="228600" y="1143000"/>
          <a:ext cx="8686800" cy="5181601"/>
        </p:xfrm>
        <a:graphic>
          <a:graphicData uri="http://schemas.openxmlformats.org/drawingml/2006/table">
            <a:tbl>
              <a:tblPr/>
              <a:tblGrid>
                <a:gridCol w="2819400"/>
                <a:gridCol w="2762250"/>
                <a:gridCol w="3105150"/>
              </a:tblGrid>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nstantia" pitchFamily="18" charset="0"/>
                          <a:ea typeface="ＭＳ Ｐゴシック"/>
                          <a:cs typeface="ＭＳ Ｐゴシック"/>
                        </a:rPr>
                        <a:t>6</a:t>
                      </a:r>
                      <a:r>
                        <a:rPr kumimoji="0" lang="en-US" sz="1800" b="1" i="0" u="none" strike="noStrike" cap="none" normalizeH="0" baseline="30000" smtClean="0">
                          <a:ln>
                            <a:noFill/>
                          </a:ln>
                          <a:solidFill>
                            <a:schemeClr val="tx1"/>
                          </a:solidFill>
                          <a:effectLst/>
                          <a:latin typeface="Constantia" pitchFamily="18" charset="0"/>
                          <a:ea typeface="ＭＳ Ｐゴシック"/>
                          <a:cs typeface="ＭＳ Ｐゴシック"/>
                        </a:rPr>
                        <a:t>th</a:t>
                      </a:r>
                      <a:endParaRPr kumimoji="0" lang="en-US" sz="1800" b="1" i="0" u="none" strike="noStrike" cap="none" normalizeH="0" baseline="0" smtClean="0">
                        <a:ln>
                          <a:noFill/>
                        </a:ln>
                        <a:solidFill>
                          <a:schemeClr val="tx1"/>
                        </a:solidFill>
                        <a:effectLst/>
                        <a:latin typeface="Constantia" pitchFamily="18"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nstantia" pitchFamily="18" charset="0"/>
                          <a:ea typeface="ＭＳ Ｐゴシック"/>
                          <a:cs typeface="ＭＳ Ｐゴシック"/>
                        </a:rPr>
                        <a:t>7</a:t>
                      </a:r>
                      <a:r>
                        <a:rPr kumimoji="0" lang="en-US" sz="1800" b="1" i="0" u="none" strike="noStrike" cap="none" normalizeH="0" baseline="30000" smtClean="0">
                          <a:ln>
                            <a:noFill/>
                          </a:ln>
                          <a:solidFill>
                            <a:schemeClr val="tx1"/>
                          </a:solidFill>
                          <a:effectLst/>
                          <a:latin typeface="Constantia" pitchFamily="18" charset="0"/>
                          <a:ea typeface="ＭＳ Ｐゴシック"/>
                          <a:cs typeface="ＭＳ Ｐゴシック"/>
                        </a:rPr>
                        <a:t>th</a:t>
                      </a:r>
                      <a:endParaRPr kumimoji="0" lang="en-US" sz="1800" b="1" i="0" u="none" strike="noStrike" cap="none" normalizeH="0" baseline="0" smtClean="0">
                        <a:ln>
                          <a:noFill/>
                        </a:ln>
                        <a:solidFill>
                          <a:schemeClr val="tx1"/>
                        </a:solidFill>
                        <a:effectLst/>
                        <a:latin typeface="Constantia" pitchFamily="18"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nstantia" pitchFamily="18" charset="0"/>
                          <a:ea typeface="ＭＳ Ｐゴシック"/>
                          <a:cs typeface="ＭＳ Ｐゴシック"/>
                        </a:rPr>
                        <a:t>8</a:t>
                      </a:r>
                      <a:r>
                        <a:rPr kumimoji="0" lang="en-US" sz="1800" b="1" i="0" u="none" strike="noStrike" cap="none" normalizeH="0" baseline="30000" smtClean="0">
                          <a:ln>
                            <a:noFill/>
                          </a:ln>
                          <a:solidFill>
                            <a:schemeClr val="tx1"/>
                          </a:solidFill>
                          <a:effectLst/>
                          <a:latin typeface="Constantia" pitchFamily="18" charset="0"/>
                          <a:ea typeface="ＭＳ Ｐゴシック"/>
                          <a:cs typeface="ＭＳ Ｐゴシック"/>
                        </a:rPr>
                        <a:t>th</a:t>
                      </a:r>
                      <a:endParaRPr kumimoji="0" lang="en-US" sz="1800" b="1" i="0" u="none" strike="noStrike" cap="none" normalizeH="0" baseline="0" smtClean="0">
                        <a:ln>
                          <a:noFill/>
                        </a:ln>
                        <a:solidFill>
                          <a:schemeClr val="tx1"/>
                        </a:solidFill>
                        <a:effectLst/>
                        <a:latin typeface="Constantia" pitchFamily="18"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0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nstantia" pitchFamily="18" charset="0"/>
                          <a:ea typeface="ＭＳ Ｐゴシック"/>
                          <a:cs typeface="ＭＳ Ｐゴシック"/>
                        </a:rPr>
                        <a:t>2. </a:t>
                      </a: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Understand that a set of data collected to answer a statistical question has a distribution which can be described by its center, spread, and overall shape.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3. Recognize that a measure of center for a numerical data set summarizes all of its values with a single number, while a measure of variation describes how its values vary with a single number.</a:t>
                      </a:r>
                      <a:endParaRPr kumimoji="0" lang="en-US" sz="1800" b="0" i="0" u="none" strike="noStrike" cap="none" normalizeH="0" baseline="0" smtClean="0">
                        <a:ln>
                          <a:noFill/>
                        </a:ln>
                        <a:solidFill>
                          <a:schemeClr val="tx1"/>
                        </a:solidFill>
                        <a:effectLst/>
                        <a:latin typeface="Calibri" pitchFamily="34"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ea typeface="ＭＳ Ｐゴシック"/>
                        <a:cs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4.  Use measures of center and measures of variability for numerical data from random samples to draw informal comparative inferences about two populations. </a:t>
                      </a:r>
                      <a:r>
                        <a:rPr kumimoji="0" lang="en-US" sz="1800" b="0" i="1" u="none" strike="noStrike" cap="none" normalizeH="0" baseline="0" smtClean="0">
                          <a:ln>
                            <a:noFill/>
                          </a:ln>
                          <a:solidFill>
                            <a:srgbClr val="000000"/>
                          </a:solidFill>
                          <a:effectLst/>
                          <a:latin typeface="Calibri" pitchFamily="34" charset="0"/>
                          <a:ea typeface="ＭＳ Ｐゴシック"/>
                          <a:cs typeface="ＭＳ Ｐゴシック"/>
                        </a:rPr>
                        <a:t>For example, decide whether the words in a chapter of a seventh-grade science book are generally longer than the words in 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Calibri" pitchFamily="34" charset="0"/>
                          <a:ea typeface="ＭＳ Ｐゴシック"/>
                          <a:cs typeface="ＭＳ Ｐゴシック"/>
                        </a:rPr>
                        <a:t>chapter of a fourth-grade science book.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nstantia" pitchFamily="18" charset="0"/>
                        <a:ea typeface="ＭＳ Ｐゴシック"/>
                        <a:cs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4.  Understand that patterns of association can also be seen in bivariate categorical data by displaying frequencies and relative frequencies in a two-way table. Construct and interpret a two-way table summarizing data on two categorical variables collected from the same subjects.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Use relative frequencies calculated for rows or columns to describe possible association between the two variables.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Right Arrow 19"/>
          <p:cNvSpPr/>
          <p:nvPr/>
        </p:nvSpPr>
        <p:spPr>
          <a:xfrm>
            <a:off x="2667000" y="3352800"/>
            <a:ext cx="457200"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1" name="Right Arrow 20"/>
          <p:cNvSpPr/>
          <p:nvPr/>
        </p:nvSpPr>
        <p:spPr>
          <a:xfrm>
            <a:off x="5410200" y="3276600"/>
            <a:ext cx="457200"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9891" name="TextBox 8"/>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228600"/>
            <a:ext cx="7010400" cy="685800"/>
          </a:xfrm>
          <a:prstGeom prst="rect">
            <a:avLst/>
          </a:prstGeom>
        </p:spPr>
        <p:txBody>
          <a:bodyPr lIns="0" rIns="0" bIns="0" anchor="b">
            <a:normAutofit/>
          </a:bodyPr>
          <a:lstStyle/>
          <a:p>
            <a:pPr>
              <a:lnSpc>
                <a:spcPct val="90000"/>
              </a:lnSpc>
              <a:defRPr/>
            </a:pPr>
            <a:r>
              <a:rPr lang="en-US" sz="4400">
                <a:solidFill>
                  <a:srgbClr val="993300"/>
                </a:solidFill>
                <a:effectLst>
                  <a:outerShdw blurRad="38100" dist="38100" dir="2700000" algn="tl">
                    <a:srgbClr val="C0C0C0"/>
                  </a:outerShdw>
                </a:effectLst>
              </a:rPr>
              <a:t>H.S. Connections: Geometry</a:t>
            </a:r>
          </a:p>
        </p:txBody>
      </p:sp>
      <p:graphicFrame>
        <p:nvGraphicFramePr>
          <p:cNvPr id="63509" name="Group 21"/>
          <p:cNvGraphicFramePr>
            <a:graphicFrameLocks noGrp="1"/>
          </p:cNvGraphicFramePr>
          <p:nvPr/>
        </p:nvGraphicFramePr>
        <p:xfrm>
          <a:off x="152400" y="1063625"/>
          <a:ext cx="8763000" cy="5421313"/>
        </p:xfrm>
        <a:graphic>
          <a:graphicData uri="http://schemas.openxmlformats.org/drawingml/2006/table">
            <a:tbl>
              <a:tblPr/>
              <a:tblGrid>
                <a:gridCol w="2743200"/>
                <a:gridCol w="6019800"/>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a:cs typeface="ＭＳ Ｐゴシック"/>
                        </a:rPr>
                        <a:t>8</a:t>
                      </a:r>
                      <a:r>
                        <a:rPr kumimoji="0" lang="en-US" sz="1800" b="1" i="0" u="none" strike="noStrike" cap="none" normalizeH="0" baseline="30000" smtClean="0">
                          <a:ln>
                            <a:noFill/>
                          </a:ln>
                          <a:solidFill>
                            <a:schemeClr val="tx1"/>
                          </a:solidFill>
                          <a:effectLst/>
                          <a:latin typeface="Calibri" pitchFamily="34" charset="0"/>
                          <a:ea typeface="ＭＳ Ｐゴシック"/>
                          <a:cs typeface="ＭＳ Ｐゴシック"/>
                        </a:rPr>
                        <a:t>th</a:t>
                      </a:r>
                      <a:r>
                        <a:rPr kumimoji="0" lang="en-US" sz="1800" b="1" i="0" u="none" strike="noStrike" cap="none" normalizeH="0" baseline="0" smtClean="0">
                          <a:ln>
                            <a:noFill/>
                          </a:ln>
                          <a:solidFill>
                            <a:schemeClr val="tx1"/>
                          </a:solidFill>
                          <a:effectLst/>
                          <a:latin typeface="Calibri" pitchFamily="34" charset="0"/>
                          <a:ea typeface="ＭＳ Ｐゴシック"/>
                          <a:cs typeface="ＭＳ Ｐゴシック"/>
                        </a:rPr>
                        <a:t> Grade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ea typeface="ＭＳ Ｐゴシック"/>
                          <a:cs typeface="ＭＳ Ｐゴシック"/>
                        </a:rPr>
                        <a:t>High School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0313">
                <a:tc>
                  <a:txBody>
                    <a:bodyPr/>
                    <a:lstStyle/>
                    <a:p>
                      <a:pPr marL="419100" marR="0" lvl="0" indent="-4191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endParaRPr>
                    </a:p>
                    <a:p>
                      <a:pPr marL="419100" marR="0" lvl="0" indent="-4191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1.  Verify experimentally the properties of rotations, reflections, and translations: </a:t>
                      </a:r>
                    </a:p>
                    <a:p>
                      <a:pPr marL="419100" marR="0" lvl="0" indent="-419100" algn="l" defTabSz="914400" rtl="0" eaLnBrk="1" fontAlgn="base" latinLnBrk="0" hangingPunct="1">
                        <a:lnSpc>
                          <a:spcPct val="100000"/>
                        </a:lnSpc>
                        <a:spcBef>
                          <a:spcPct val="0"/>
                        </a:spcBef>
                        <a:spcAft>
                          <a:spcPct val="0"/>
                        </a:spcAft>
                        <a:buClrTx/>
                        <a:buSzTx/>
                        <a:buFontTx/>
                        <a:buAutoNum type="alphaLcPeriod"/>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Lines are taken to lines,  and line segments to line segments of the same length.</a:t>
                      </a:r>
                    </a:p>
                    <a:p>
                      <a:pPr marL="419100" marR="0" lvl="0" indent="-419100" algn="l" defTabSz="914400" rtl="0" eaLnBrk="1" fontAlgn="base" latinLnBrk="0" hangingPunct="1">
                        <a:lnSpc>
                          <a:spcPct val="100000"/>
                        </a:lnSpc>
                        <a:spcBef>
                          <a:spcPct val="0"/>
                        </a:spcBef>
                        <a:spcAft>
                          <a:spcPct val="0"/>
                        </a:spcAft>
                        <a:buClrTx/>
                        <a:buSzTx/>
                        <a:buFontTx/>
                        <a:buAutoNum type="alphaLcPeriod"/>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Angles are taken to angles of the same measure.</a:t>
                      </a:r>
                    </a:p>
                    <a:p>
                      <a:pPr marL="419100" marR="0" lvl="0" indent="-419100" algn="l" defTabSz="914400" rtl="0" eaLnBrk="1" fontAlgn="base" latinLnBrk="0" hangingPunct="1">
                        <a:lnSpc>
                          <a:spcPct val="100000"/>
                        </a:lnSpc>
                        <a:spcBef>
                          <a:spcPct val="0"/>
                        </a:spcBef>
                        <a:spcAft>
                          <a:spcPct val="0"/>
                        </a:spcAft>
                        <a:buClrTx/>
                        <a:buSzTx/>
                        <a:buFontTx/>
                        <a:buAutoNum type="alphaLcPeriod"/>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Parallel lines are taken to parallel lines.</a:t>
                      </a:r>
                    </a:p>
                    <a:p>
                      <a:pPr marL="419100" marR="0" lvl="0" indent="-4191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19100" marR="0" lvl="0" indent="-4191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ea typeface="ＭＳ Ｐゴシック"/>
                          <a:cs typeface="ＭＳ Ｐゴシック"/>
                        </a:rPr>
                        <a:t>Experiment with transformations in the plane</a:t>
                      </a:r>
                    </a:p>
                    <a:p>
                      <a:pPr marL="419100" marR="0" lvl="0" indent="-4191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2.    Represent transformations in the plane using, e.g., transparencies and geometry software; describe transformations as functions that take points in the plane as inputs and give other points as outputs. Compare transformations that preserve distance and angle to those that do not (e.g., translation versus horizontal stretch).</a:t>
                      </a:r>
                    </a:p>
                    <a:p>
                      <a:pPr marL="419100" marR="0" lvl="0" indent="-4191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3.    Given a rectangle, parallelogram, trapezoid, or regular polygon, describe the rotations and reflections that carry it onto itself.</a:t>
                      </a:r>
                    </a:p>
                    <a:p>
                      <a:pPr marL="419100" marR="0" lvl="0" indent="-4191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4.    Develop definitions of rotations, reflections, and translations in terms of angles, circles, perpendicular lines, parallel lines, and line segments.</a:t>
                      </a:r>
                    </a:p>
                    <a:p>
                      <a:pPr marL="419100" marR="0" lvl="0" indent="-4191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ＭＳ Ｐゴシック"/>
                          <a:cs typeface="ＭＳ Ｐゴシック"/>
                        </a:rPr>
                        <a:t>5.    Given a geometric figure and a rotation, reflection, or translation, draw the transformed figure using, e.g., graph paper, tracing paper, or geometry software. Specify a sequence of transformations that will carry a given figure onto another.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Right Arrow 9"/>
          <p:cNvSpPr/>
          <p:nvPr/>
        </p:nvSpPr>
        <p:spPr>
          <a:xfrm>
            <a:off x="2514600" y="2743200"/>
            <a:ext cx="83820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81934" name="Group 6"/>
          <p:cNvGrpSpPr>
            <a:grpSpLocks/>
          </p:cNvGrpSpPr>
          <p:nvPr/>
        </p:nvGrpSpPr>
        <p:grpSpPr bwMode="auto">
          <a:xfrm>
            <a:off x="8077200" y="0"/>
            <a:ext cx="1066800" cy="990600"/>
            <a:chOff x="7086600" y="1009018"/>
            <a:chExt cx="1219200" cy="1048382"/>
          </a:xfrm>
        </p:grpSpPr>
        <p:pic>
          <p:nvPicPr>
            <p:cNvPr id="81936" name="Picture 7"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1937" name="TextBox 8"/>
            <p:cNvSpPr txBox="1">
              <a:spLocks noChangeArrowheads="1"/>
            </p:cNvSpPr>
            <p:nvPr/>
          </p:nvSpPr>
          <p:spPr bwMode="auto">
            <a:xfrm>
              <a:off x="7467600" y="1504647"/>
              <a:ext cx="533400" cy="420025"/>
            </a:xfrm>
            <a:prstGeom prst="rect">
              <a:avLst/>
            </a:prstGeom>
            <a:noFill/>
            <a:ln w="9525">
              <a:noFill/>
              <a:miter lim="800000"/>
              <a:headEnd/>
              <a:tailEnd/>
            </a:ln>
          </p:spPr>
          <p:txBody>
            <a:bodyPr>
              <a:spAutoFit/>
            </a:bodyPr>
            <a:lstStyle/>
            <a:p>
              <a:pPr algn="ctr" eaLnBrk="0" hangingPunct="0"/>
              <a:r>
                <a:rPr lang="en-US" sz="2000" b="1">
                  <a:latin typeface="Britannic Bold" pitchFamily="34" charset="0"/>
                </a:rPr>
                <a:t>6</a:t>
              </a:r>
            </a:p>
          </p:txBody>
        </p:sp>
      </p:grpSp>
      <p:sp>
        <p:nvSpPr>
          <p:cNvPr id="81935" name="TextBox 7"/>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68EB22B4-DC02-448B-AE4B-F541F115D697}" type="slidenum">
              <a:rPr lang="en-US" smtClean="0"/>
              <a:pPr>
                <a:defRPr/>
              </a:pPr>
              <a:t>4</a:t>
            </a:fld>
            <a:endParaRPr lang="en-US" dirty="0"/>
          </a:p>
        </p:txBody>
      </p:sp>
      <p:sp>
        <p:nvSpPr>
          <p:cNvPr id="4" name="Slide Number Placeholder 2"/>
          <p:cNvSpPr txBox="1">
            <a:spLocks/>
          </p:cNvSpPr>
          <p:nvPr/>
        </p:nvSpPr>
        <p:spPr>
          <a:xfrm>
            <a:off x="7924800" y="6356350"/>
            <a:ext cx="762000" cy="365125"/>
          </a:xfrm>
          <a:prstGeom prst="rect">
            <a:avLst/>
          </a:prstGeom>
        </p:spPr>
        <p:txBody>
          <a:bodyPr lIns="0" tIns="0" rIns="0" bIns="0" anchor="b"/>
          <a:lstStyle/>
          <a:p>
            <a:pPr algn="r">
              <a:defRPr/>
            </a:pPr>
            <a:fld id="{798D5C77-8BE0-44D6-933D-6618B7862385}" type="slidenum">
              <a:rPr lang="en-US" sz="1200">
                <a:solidFill>
                  <a:schemeClr val="tx2">
                    <a:shade val="90000"/>
                  </a:schemeClr>
                </a:solidFill>
                <a:ea typeface="ＭＳ Ｐゴシック" pitchFamily="34" charset="-128"/>
                <a:cs typeface="+mn-cs"/>
              </a:rPr>
              <a:pPr algn="r">
                <a:defRPr/>
              </a:pPr>
              <a:t>4</a:t>
            </a:fld>
            <a:endParaRPr lang="en-US" sz="1200" dirty="0">
              <a:solidFill>
                <a:schemeClr val="tx2">
                  <a:shade val="90000"/>
                </a:schemeClr>
              </a:solidFill>
              <a:ea typeface="ＭＳ Ｐゴシック" pitchFamily="34" charset="-128"/>
              <a:cs typeface="+mn-cs"/>
            </a:endParaRPr>
          </a:p>
        </p:txBody>
      </p:sp>
      <p:sp>
        <p:nvSpPr>
          <p:cNvPr id="5" name="Title 2"/>
          <p:cNvSpPr txBox="1">
            <a:spLocks/>
          </p:cNvSpPr>
          <p:nvPr/>
        </p:nvSpPr>
        <p:spPr>
          <a:xfrm>
            <a:off x="228600" y="304800"/>
            <a:ext cx="4114800" cy="914400"/>
          </a:xfrm>
          <a:prstGeom prst="rect">
            <a:avLst/>
          </a:prstGeom>
        </p:spPr>
        <p:txBody>
          <a:bodyPr/>
          <a:lstStyle/>
          <a:p>
            <a:pPr>
              <a:defRPr/>
            </a:pPr>
            <a:r>
              <a:rPr lang="en-US" sz="5000">
                <a:solidFill>
                  <a:srgbClr val="004F8A"/>
                </a:solidFill>
                <a:effectLst>
                  <a:outerShdw blurRad="38100" dist="38100" dir="2700000" algn="tl">
                    <a:srgbClr val="C0C0C0"/>
                  </a:outerShdw>
                </a:effectLst>
              </a:rPr>
              <a:t>The Message</a:t>
            </a:r>
            <a:r>
              <a:rPr lang="en-US" sz="5000">
                <a:solidFill>
                  <a:srgbClr val="004F8A"/>
                </a:solidFill>
              </a:rPr>
              <a:t> </a:t>
            </a:r>
            <a:r>
              <a:rPr lang="en-US" sz="5000">
                <a:solidFill>
                  <a:schemeClr val="tx2"/>
                </a:solidFill>
              </a:rPr>
              <a:t>	</a:t>
            </a:r>
          </a:p>
        </p:txBody>
      </p:sp>
      <p:sp>
        <p:nvSpPr>
          <p:cNvPr id="21509" name="Content Placeholder 3"/>
          <p:cNvSpPr txBox="1">
            <a:spLocks/>
          </p:cNvSpPr>
          <p:nvPr/>
        </p:nvSpPr>
        <p:spPr bwMode="auto">
          <a:xfrm>
            <a:off x="304800" y="1371600"/>
            <a:ext cx="8610600" cy="5029200"/>
          </a:xfrm>
          <a:prstGeom prst="rect">
            <a:avLst/>
          </a:prstGeom>
          <a:noFill/>
          <a:ln w="9525">
            <a:noFill/>
            <a:miter lim="800000"/>
            <a:headEnd/>
            <a:tailEnd/>
          </a:ln>
        </p:spPr>
        <p:txBody>
          <a:bodyPr/>
          <a:lstStyle/>
          <a:p>
            <a:pPr marL="514350" indent="-514350" eaLnBrk="0" hangingPunct="0">
              <a:lnSpc>
                <a:spcPct val="90000"/>
              </a:lnSpc>
              <a:spcBef>
                <a:spcPct val="20000"/>
              </a:spcBef>
              <a:buClr>
                <a:srgbClr val="004F8A"/>
              </a:buClr>
              <a:buSzPct val="85000"/>
              <a:buFont typeface="Calibri" pitchFamily="34" charset="0"/>
              <a:buNone/>
            </a:pPr>
            <a:r>
              <a:rPr lang="en-US" sz="2800"/>
              <a:t>Today is the </a:t>
            </a:r>
            <a:r>
              <a:rPr lang="en-US" sz="2800" b="1"/>
              <a:t>initial investigation</a:t>
            </a:r>
            <a:r>
              <a:rPr lang="en-US" sz="2800"/>
              <a:t> to be followed by deeper investigation.</a:t>
            </a:r>
          </a:p>
          <a:p>
            <a:pPr marL="514350" indent="-514350" eaLnBrk="0" hangingPunct="0">
              <a:lnSpc>
                <a:spcPct val="90000"/>
              </a:lnSpc>
              <a:spcBef>
                <a:spcPct val="20000"/>
              </a:spcBef>
              <a:buClr>
                <a:srgbClr val="004F8A"/>
              </a:buClr>
              <a:buSzPct val="85000"/>
              <a:buFont typeface="Calibri" pitchFamily="34" charset="0"/>
              <a:buNone/>
            </a:pPr>
            <a:endParaRPr lang="en-US" sz="2800"/>
          </a:p>
          <a:p>
            <a:pPr marL="514350" indent="-514350" eaLnBrk="0" hangingPunct="0">
              <a:lnSpc>
                <a:spcPct val="90000"/>
              </a:lnSpc>
              <a:spcBef>
                <a:spcPct val="20000"/>
              </a:spcBef>
              <a:buClr>
                <a:srgbClr val="004F8A"/>
              </a:buClr>
              <a:buSzPct val="85000"/>
              <a:buFont typeface="Calibri" pitchFamily="34" charset="0"/>
              <a:buNone/>
            </a:pPr>
            <a:r>
              <a:rPr lang="en-US" sz="2800"/>
              <a:t>This is an </a:t>
            </a:r>
            <a:r>
              <a:rPr lang="en-US" sz="2800" b="1"/>
              <a:t>extended process </a:t>
            </a:r>
            <a:r>
              <a:rPr lang="en-US" sz="2800"/>
              <a:t>toward full implementation.</a:t>
            </a:r>
          </a:p>
          <a:p>
            <a:pPr marL="514350" indent="-514350" eaLnBrk="0" hangingPunct="0">
              <a:lnSpc>
                <a:spcPct val="90000"/>
              </a:lnSpc>
              <a:spcBef>
                <a:spcPct val="20000"/>
              </a:spcBef>
              <a:buClr>
                <a:srgbClr val="004F8A"/>
              </a:buClr>
              <a:buSzPct val="85000"/>
              <a:buFont typeface="Calibri" pitchFamily="34" charset="0"/>
              <a:buNone/>
            </a:pPr>
            <a:endParaRPr lang="en-US" sz="2800"/>
          </a:p>
          <a:p>
            <a:pPr marL="514350" indent="-514350" eaLnBrk="0" hangingPunct="0">
              <a:lnSpc>
                <a:spcPct val="90000"/>
              </a:lnSpc>
              <a:spcBef>
                <a:spcPct val="20000"/>
              </a:spcBef>
              <a:buClr>
                <a:srgbClr val="004F8A"/>
              </a:buClr>
              <a:buSzPct val="85000"/>
              <a:buFont typeface="Calibri" pitchFamily="34" charset="0"/>
              <a:buNone/>
            </a:pPr>
            <a:r>
              <a:rPr lang="en-US" sz="2800"/>
              <a:t>It cannot/should not be rushed – </a:t>
            </a:r>
            <a:r>
              <a:rPr lang="en-US" sz="2800" b="1"/>
              <a:t>a marathon</a:t>
            </a:r>
            <a:r>
              <a:rPr lang="en-US" sz="2800"/>
              <a:t>, not a race.</a:t>
            </a:r>
          </a:p>
          <a:p>
            <a:pPr marL="514350" indent="-514350" eaLnBrk="0" hangingPunct="0">
              <a:lnSpc>
                <a:spcPct val="90000"/>
              </a:lnSpc>
              <a:spcBef>
                <a:spcPct val="20000"/>
              </a:spcBef>
              <a:buClr>
                <a:srgbClr val="004F8A"/>
              </a:buClr>
              <a:buSzPct val="85000"/>
              <a:buFont typeface="Calibri" pitchFamily="34" charset="0"/>
              <a:buNone/>
            </a:pPr>
            <a:endParaRPr lang="en-US" sz="2800"/>
          </a:p>
          <a:p>
            <a:pPr marL="514350" indent="-514350" eaLnBrk="0" hangingPunct="0">
              <a:lnSpc>
                <a:spcPct val="90000"/>
              </a:lnSpc>
              <a:spcBef>
                <a:spcPct val="20000"/>
              </a:spcBef>
              <a:buClr>
                <a:srgbClr val="004F8A"/>
              </a:buClr>
              <a:buSzPct val="85000"/>
              <a:buFont typeface="Calibri" pitchFamily="34" charset="0"/>
              <a:buNone/>
            </a:pPr>
            <a:r>
              <a:rPr lang="en-US" sz="2800"/>
              <a:t>Our focus is to learn </a:t>
            </a:r>
            <a:r>
              <a:rPr lang="en-US" sz="2800" b="1"/>
              <a:t>HOW to investigate </a:t>
            </a:r>
            <a:r>
              <a:rPr lang="en-US" sz="2800"/>
              <a:t>these standards.</a:t>
            </a:r>
          </a:p>
          <a:p>
            <a:pPr marL="514350" indent="-514350" eaLnBrk="0" hangingPunct="0">
              <a:lnSpc>
                <a:spcPct val="90000"/>
              </a:lnSpc>
              <a:spcBef>
                <a:spcPct val="20000"/>
              </a:spcBef>
              <a:buClr>
                <a:srgbClr val="004F8A"/>
              </a:buClr>
              <a:buSzPct val="85000"/>
              <a:buFont typeface="Calibri" pitchFamily="34" charset="0"/>
              <a:buNone/>
            </a:pPr>
            <a:endParaRPr lang="en-US" sz="2800"/>
          </a:p>
          <a:p>
            <a:pPr marL="514350" indent="-514350" eaLnBrk="0" hangingPunct="0">
              <a:lnSpc>
                <a:spcPct val="90000"/>
              </a:lnSpc>
              <a:spcBef>
                <a:spcPct val="20000"/>
              </a:spcBef>
              <a:buClr>
                <a:srgbClr val="004F8A"/>
              </a:buClr>
              <a:buSzPct val="85000"/>
              <a:buFont typeface="Calibri" pitchFamily="34" charset="0"/>
              <a:buNone/>
            </a:pPr>
            <a:r>
              <a:rPr lang="en-US" sz="2800"/>
              <a:t>We won’t be aligning today – because </a:t>
            </a:r>
            <a:r>
              <a:rPr lang="en-US" sz="2800" b="1"/>
              <a:t>alignment cannot be done effectively without careful investigation.</a:t>
            </a:r>
            <a:endParaRPr lang="en-US" sz="2800"/>
          </a:p>
        </p:txBody>
      </p:sp>
      <p:sp>
        <p:nvSpPr>
          <p:cNvPr id="21510" name="TextBox 6"/>
          <p:cNvSpPr txBox="1">
            <a:spLocks noChangeArrowheads="1"/>
          </p:cNvSpPr>
          <p:nvPr/>
        </p:nvSpPr>
        <p:spPr bwMode="auto">
          <a:xfrm>
            <a:off x="0" y="6461125"/>
            <a:ext cx="9094788" cy="39687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r>
              <a:rPr lang="en-US" sz="110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a:xfrm>
            <a:off x="457200" y="381000"/>
            <a:ext cx="8229600" cy="1143000"/>
          </a:xfrm>
        </p:spPr>
        <p:txBody>
          <a:bodyPr/>
          <a:lstStyle/>
          <a:p>
            <a:pPr algn="ctr">
              <a:defRPr/>
            </a:pPr>
            <a:r>
              <a:rPr lang="en-US" smtClean="0">
                <a:effectLst>
                  <a:outerShdw blurRad="38100" dist="38100" dir="2700000" algn="tl">
                    <a:srgbClr val="C0C0C0"/>
                  </a:outerShdw>
                </a:effectLst>
              </a:rPr>
              <a:t>Watch this clip….</a:t>
            </a:r>
          </a:p>
        </p:txBody>
      </p:sp>
      <p:sp>
        <p:nvSpPr>
          <p:cNvPr id="83970" name="Rectangle 3"/>
          <p:cNvSpPr>
            <a:spLocks noGrp="1"/>
          </p:cNvSpPr>
          <p:nvPr>
            <p:ph idx="1"/>
          </p:nvPr>
        </p:nvSpPr>
        <p:spPr/>
        <p:txBody>
          <a:bodyPr/>
          <a:lstStyle/>
          <a:p>
            <a:pPr algn="ctr">
              <a:buFont typeface="Wingdings 2" pitchFamily="18" charset="2"/>
              <a:buNone/>
            </a:pPr>
            <a:r>
              <a:rPr lang="en-US" sz="4800" dirty="0" smtClean="0"/>
              <a:t>Planning and results----</a:t>
            </a:r>
          </a:p>
          <a:p>
            <a:pPr algn="ctr">
              <a:buFont typeface="Wingdings 2" pitchFamily="18" charset="2"/>
              <a:buNone/>
            </a:pPr>
            <a:r>
              <a:rPr lang="en-US" sz="4800" dirty="0" smtClean="0"/>
              <a:t>What is the value of learning progressions?</a:t>
            </a:r>
          </a:p>
          <a:p>
            <a:pPr algn="ctr">
              <a:buFont typeface="Wingdings 2" pitchFamily="18" charset="2"/>
              <a:buNone/>
            </a:pPr>
            <a:r>
              <a:rPr lang="en-US" sz="3200" dirty="0" smtClean="0">
                <a:hlinkClick r:id="rId2" tooltip="blocked::http://www.youtube.com/watch?v=bggFBWn7YoI"/>
              </a:rPr>
              <a:t>http://www.youtube.com/watch?v=bggFBWn7YoI</a:t>
            </a:r>
            <a:endParaRPr lang="en-US" sz="32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p:cNvSpPr txBox="1">
            <a:spLocks/>
          </p:cNvSpPr>
          <p:nvPr/>
        </p:nvSpPr>
        <p:spPr>
          <a:xfrm>
            <a:off x="0" y="1096963"/>
            <a:ext cx="8229600" cy="5029200"/>
          </a:xfrm>
          <a:prstGeom prst="rect">
            <a:avLst/>
          </a:prstGeom>
        </p:spPr>
        <p:txBody>
          <a:bodyPr>
            <a:normAutofit/>
          </a:bodyPr>
          <a:lstStyle/>
          <a:p>
            <a:pPr marL="1463040" lvl="4" indent="-210312" fontAlgn="auto">
              <a:spcBef>
                <a:spcPct val="20000"/>
              </a:spcBef>
              <a:spcAft>
                <a:spcPts val="0"/>
              </a:spcAft>
              <a:buClr>
                <a:schemeClr val="accent4"/>
              </a:buClr>
              <a:buSzPct val="65000"/>
              <a:buFont typeface="Arial" pitchFamily="-109" charset="0"/>
              <a:buNone/>
              <a:defRPr/>
            </a:pPr>
            <a:endParaRPr lang="en-US" sz="2000">
              <a:latin typeface="+mn-lt"/>
              <a:ea typeface="+mn-ea"/>
              <a:cs typeface="+mn-cs"/>
            </a:endParaRPr>
          </a:p>
          <a:p>
            <a:pPr marL="274320" indent="-274320" fontAlgn="auto">
              <a:spcBef>
                <a:spcPct val="20000"/>
              </a:spcBef>
              <a:spcAft>
                <a:spcPts val="0"/>
              </a:spcAft>
              <a:buClr>
                <a:schemeClr val="accent3"/>
              </a:buClr>
              <a:buSzPct val="95000"/>
              <a:buFont typeface="Arial" pitchFamily="-109" charset="0"/>
              <a:buNone/>
              <a:defRPr/>
            </a:pPr>
            <a:endParaRPr lang="en-US" sz="2600" dirty="0">
              <a:latin typeface="+mn-lt"/>
              <a:ea typeface="+mn-ea"/>
              <a:cs typeface="+mn-cs"/>
            </a:endParaRPr>
          </a:p>
        </p:txBody>
      </p:sp>
      <p:sp>
        <p:nvSpPr>
          <p:cNvPr id="31" name="TextBox 30"/>
          <p:cNvSpPr txBox="1"/>
          <p:nvPr/>
        </p:nvSpPr>
        <p:spPr bwMode="auto">
          <a:xfrm>
            <a:off x="914400" y="4213225"/>
            <a:ext cx="2081213" cy="1016000"/>
          </a:xfrm>
          <a:prstGeom prst="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a:spAutoFit/>
          </a:bodyPr>
          <a:lstStyle/>
          <a:p>
            <a:pPr eaLnBrk="0" hangingPunct="0">
              <a:defRPr/>
            </a:pPr>
            <a:r>
              <a:rPr lang="en-US" sz="2000">
                <a:solidFill>
                  <a:srgbClr val="FFFFFF"/>
                </a:solidFill>
                <a:latin typeface="Calibri" pitchFamily="34" charset="0"/>
                <a:ea typeface="ＭＳ Ｐゴシック"/>
                <a:cs typeface="ＭＳ Ｐゴシック"/>
              </a:rPr>
              <a:t>Number line in Quantity &amp; Measurement</a:t>
            </a:r>
          </a:p>
        </p:txBody>
      </p:sp>
      <p:sp>
        <p:nvSpPr>
          <p:cNvPr id="32" name="TextBox 31"/>
          <p:cNvSpPr txBox="1"/>
          <p:nvPr/>
        </p:nvSpPr>
        <p:spPr bwMode="auto">
          <a:xfrm>
            <a:off x="914400" y="1647825"/>
            <a:ext cx="2081213" cy="406400"/>
          </a:xfrm>
          <a:prstGeom prst="rect">
            <a:avLst/>
          </a:prstGeom>
          <a:solidFill>
            <a:schemeClr val="accent1"/>
          </a:solidFill>
        </p:spPr>
        <p:style>
          <a:lnRef idx="1">
            <a:schemeClr val="accent2"/>
          </a:lnRef>
          <a:fillRef idx="2">
            <a:schemeClr val="accent2"/>
          </a:fillRef>
          <a:effectRef idx="1">
            <a:schemeClr val="accent2"/>
          </a:effectRef>
          <a:fontRef idx="minor">
            <a:schemeClr val="dk1"/>
          </a:fontRef>
        </p:style>
        <p:txBody>
          <a:bodyPr>
            <a:spAutoFit/>
          </a:bodyPr>
          <a:lstStyle/>
          <a:p>
            <a:pPr eaLnBrk="0" hangingPunct="0">
              <a:defRPr/>
            </a:pPr>
            <a:r>
              <a:rPr lang="en-US" sz="2000">
                <a:solidFill>
                  <a:srgbClr val="FFFFFF"/>
                </a:solidFill>
                <a:latin typeface="Calibri" pitchFamily="34" charset="0"/>
                <a:ea typeface="ＭＳ Ｐゴシック"/>
                <a:cs typeface="ＭＳ Ｐゴシック"/>
              </a:rPr>
              <a:t>Equal Partitioning</a:t>
            </a:r>
          </a:p>
        </p:txBody>
      </p:sp>
      <p:sp>
        <p:nvSpPr>
          <p:cNvPr id="33" name="TextBox 32"/>
          <p:cNvSpPr txBox="1"/>
          <p:nvPr/>
        </p:nvSpPr>
        <p:spPr bwMode="auto">
          <a:xfrm>
            <a:off x="3895725" y="4087813"/>
            <a:ext cx="2293938" cy="495300"/>
          </a:xfrm>
          <a:prstGeom prst="rect">
            <a:avLst/>
          </a:prstGeom>
          <a:solidFill>
            <a:srgbClr val="FF0000"/>
          </a:solidFill>
        </p:spPr>
        <p:style>
          <a:lnRef idx="3">
            <a:schemeClr val="lt1"/>
          </a:lnRef>
          <a:fillRef idx="1">
            <a:schemeClr val="accent6"/>
          </a:fillRef>
          <a:effectRef idx="1">
            <a:schemeClr val="accent6"/>
          </a:effectRef>
          <a:fontRef idx="minor">
            <a:schemeClr val="lt1"/>
          </a:fontRef>
        </p:style>
        <p:txBody>
          <a:bodyPr>
            <a:spAutoFit/>
          </a:bodyPr>
          <a:lstStyle/>
          <a:p>
            <a:pPr eaLnBrk="0" hangingPunct="0">
              <a:defRPr/>
            </a:pPr>
            <a:r>
              <a:rPr lang="en-US">
                <a:solidFill>
                  <a:srgbClr val="FFFFFF"/>
                </a:solidFill>
                <a:latin typeface="Calibri" pitchFamily="34" charset="0"/>
                <a:ea typeface="ＭＳ Ｐゴシック"/>
                <a:cs typeface="ＭＳ Ｐゴシック"/>
              </a:rPr>
              <a:t>Fractions</a:t>
            </a:r>
          </a:p>
        </p:txBody>
      </p:sp>
      <p:cxnSp>
        <p:nvCxnSpPr>
          <p:cNvPr id="34" name="Elbow Connector 33"/>
          <p:cNvCxnSpPr/>
          <p:nvPr/>
        </p:nvCxnSpPr>
        <p:spPr bwMode="auto">
          <a:xfrm flipV="1">
            <a:off x="2997200" y="4537075"/>
            <a:ext cx="896938" cy="18097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hape 14"/>
          <p:cNvCxnSpPr/>
          <p:nvPr/>
        </p:nvCxnSpPr>
        <p:spPr bwMode="auto">
          <a:xfrm>
            <a:off x="2813050" y="3394075"/>
            <a:ext cx="1081088" cy="8572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bwMode="auto">
          <a:xfrm>
            <a:off x="5059363" y="3170238"/>
            <a:ext cx="3114675" cy="406400"/>
          </a:xfrm>
          <a:prstGeom prst="rect">
            <a:avLst/>
          </a:prstGeom>
          <a:solidFill>
            <a:srgbClr val="000090">
              <a:alpha val="55000"/>
            </a:srgbClr>
          </a:solidFill>
        </p:spPr>
        <p:style>
          <a:lnRef idx="1">
            <a:schemeClr val="accent4"/>
          </a:lnRef>
          <a:fillRef idx="3">
            <a:schemeClr val="accent4"/>
          </a:fillRef>
          <a:effectRef idx="2">
            <a:schemeClr val="accent4"/>
          </a:effectRef>
          <a:fontRef idx="minor">
            <a:schemeClr val="lt1"/>
          </a:fontRef>
        </p:style>
        <p:txBody>
          <a:bodyPr>
            <a:spAutoFit/>
          </a:bodyPr>
          <a:lstStyle/>
          <a:p>
            <a:pPr eaLnBrk="0" hangingPunct="0">
              <a:defRPr/>
            </a:pPr>
            <a:r>
              <a:rPr lang="en-US" sz="2000">
                <a:solidFill>
                  <a:srgbClr val="FFFFFF"/>
                </a:solidFill>
                <a:latin typeface="Calibri" pitchFamily="34" charset="0"/>
                <a:ea typeface="ＭＳ Ｐゴシック"/>
                <a:cs typeface="ＭＳ Ｐゴシック"/>
              </a:rPr>
              <a:t>Rational Number</a:t>
            </a:r>
          </a:p>
        </p:txBody>
      </p:sp>
      <p:cxnSp>
        <p:nvCxnSpPr>
          <p:cNvPr id="37" name="Elbow Connector 36"/>
          <p:cNvCxnSpPr/>
          <p:nvPr/>
        </p:nvCxnSpPr>
        <p:spPr bwMode="auto">
          <a:xfrm rot="5400000" flipH="1" flipV="1">
            <a:off x="5299075" y="3854450"/>
            <a:ext cx="471488" cy="1588"/>
          </a:xfrm>
          <a:prstGeom prst="bentConnector3">
            <a:avLst>
              <a:gd name="adj1" fmla="val 50000"/>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bwMode="auto">
          <a:xfrm>
            <a:off x="914400" y="5621338"/>
            <a:ext cx="7315200" cy="406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spAutoFit/>
          </a:bodyPr>
          <a:lstStyle/>
          <a:p>
            <a:pPr eaLnBrk="0" hangingPunct="0">
              <a:defRPr/>
            </a:pPr>
            <a:r>
              <a:rPr lang="en-US" sz="2000">
                <a:solidFill>
                  <a:srgbClr val="FFFFFF"/>
                </a:solidFill>
                <a:latin typeface="Calibri" pitchFamily="34" charset="0"/>
                <a:ea typeface="ＭＳ Ｐゴシック"/>
                <a:cs typeface="ＭＳ Ｐゴシック"/>
              </a:rPr>
              <a:t>Properties of Operations</a:t>
            </a:r>
          </a:p>
        </p:txBody>
      </p:sp>
      <p:sp>
        <p:nvSpPr>
          <p:cNvPr id="39" name="TextBox 38"/>
          <p:cNvSpPr txBox="1"/>
          <p:nvPr/>
        </p:nvSpPr>
        <p:spPr bwMode="auto">
          <a:xfrm>
            <a:off x="6513513" y="5621338"/>
            <a:ext cx="1714500" cy="711200"/>
          </a:xfrm>
          <a:prstGeom prst="rect">
            <a:avLst/>
          </a:prstGeom>
          <a:solidFill>
            <a:srgbClr val="000090">
              <a:alpha val="55000"/>
            </a:srgbClr>
          </a:solidFill>
        </p:spPr>
        <p:style>
          <a:lnRef idx="1">
            <a:schemeClr val="accent4"/>
          </a:lnRef>
          <a:fillRef idx="2">
            <a:schemeClr val="accent4"/>
          </a:fillRef>
          <a:effectRef idx="1">
            <a:schemeClr val="accent4"/>
          </a:effectRef>
          <a:fontRef idx="minor">
            <a:schemeClr val="dk1"/>
          </a:fontRef>
        </p:style>
        <p:txBody>
          <a:bodyPr>
            <a:spAutoFit/>
          </a:bodyPr>
          <a:lstStyle/>
          <a:p>
            <a:pPr eaLnBrk="0" hangingPunct="0">
              <a:defRPr/>
            </a:pPr>
            <a:r>
              <a:rPr lang="en-US" sz="2000">
                <a:solidFill>
                  <a:schemeClr val="bg1"/>
                </a:solidFill>
                <a:latin typeface="Calibri" pitchFamily="34" charset="0"/>
                <a:ea typeface="ＭＳ Ｐゴシック"/>
                <a:cs typeface="ＭＳ Ｐゴシック"/>
              </a:rPr>
              <a:t>Rational Expressions</a:t>
            </a:r>
          </a:p>
        </p:txBody>
      </p:sp>
      <p:sp>
        <p:nvSpPr>
          <p:cNvPr id="40" name="Rectangle 39"/>
          <p:cNvSpPr/>
          <p:nvPr/>
        </p:nvSpPr>
        <p:spPr bwMode="auto">
          <a:xfrm>
            <a:off x="914400" y="2600325"/>
            <a:ext cx="2081213" cy="126365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sz="2000">
                <a:solidFill>
                  <a:srgbClr val="FFFFFF"/>
                </a:solidFill>
                <a:latin typeface="Calibri" pitchFamily="34" charset="0"/>
                <a:ea typeface="ＭＳ Ｐゴシック"/>
                <a:cs typeface="ＭＳ Ｐゴシック"/>
              </a:rPr>
              <a:t>Unitizing in Base 10 and in Measurement</a:t>
            </a:r>
          </a:p>
        </p:txBody>
      </p:sp>
      <p:sp>
        <p:nvSpPr>
          <p:cNvPr id="41" name="Rectangle 40"/>
          <p:cNvSpPr/>
          <p:nvPr/>
        </p:nvSpPr>
        <p:spPr bwMode="auto">
          <a:xfrm>
            <a:off x="5059363" y="1647825"/>
            <a:ext cx="3114675" cy="1114425"/>
          </a:xfrm>
          <a:prstGeom prst="rect">
            <a:avLst/>
          </a:prstGeom>
          <a:solidFill>
            <a:srgbClr val="000090">
              <a:alpha val="55000"/>
            </a:srgbClr>
          </a:solidFill>
        </p:spPr>
        <p:style>
          <a:lnRef idx="1">
            <a:schemeClr val="accent1"/>
          </a:lnRef>
          <a:fillRef idx="3">
            <a:schemeClr val="accent1"/>
          </a:fillRef>
          <a:effectRef idx="2">
            <a:schemeClr val="accent1"/>
          </a:effectRef>
          <a:fontRef idx="minor">
            <a:schemeClr val="lt1"/>
          </a:fontRef>
        </p:style>
        <p:txBody>
          <a:bodyPr anchor="ctr"/>
          <a:lstStyle/>
          <a:p>
            <a:pPr eaLnBrk="0" hangingPunct="0">
              <a:defRPr/>
            </a:pPr>
            <a:r>
              <a:rPr lang="en-US" sz="2000">
                <a:solidFill>
                  <a:srgbClr val="FFFFFF"/>
                </a:solidFill>
                <a:latin typeface="Calibri" pitchFamily="34" charset="0"/>
                <a:ea typeface="ＭＳ Ｐゴシック"/>
                <a:cs typeface="ＭＳ Ｐゴシック"/>
              </a:rPr>
              <a:t>Rates, Proportional and Linear Relationships</a:t>
            </a:r>
          </a:p>
        </p:txBody>
      </p:sp>
      <p:cxnSp>
        <p:nvCxnSpPr>
          <p:cNvPr id="42" name="Elbow Connector 41"/>
          <p:cNvCxnSpPr/>
          <p:nvPr/>
        </p:nvCxnSpPr>
        <p:spPr bwMode="auto">
          <a:xfrm rot="5400000" flipH="1" flipV="1">
            <a:off x="3810001" y="2838450"/>
            <a:ext cx="2036762" cy="465137"/>
          </a:xfrm>
          <a:prstGeom prst="bentConnector3">
            <a:avLst>
              <a:gd name="adj1" fmla="val 100029"/>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43" name="Shape 42"/>
          <p:cNvCxnSpPr/>
          <p:nvPr/>
        </p:nvCxnSpPr>
        <p:spPr bwMode="auto">
          <a:xfrm>
            <a:off x="2997200" y="1998663"/>
            <a:ext cx="1277938" cy="209232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itle 1"/>
          <p:cNvSpPr txBox="1">
            <a:spLocks/>
          </p:cNvSpPr>
          <p:nvPr/>
        </p:nvSpPr>
        <p:spPr>
          <a:xfrm>
            <a:off x="457200" y="304800"/>
            <a:ext cx="6248400" cy="685800"/>
          </a:xfrm>
          <a:prstGeom prst="rect">
            <a:avLst/>
          </a:prstGeom>
        </p:spPr>
        <p:txBody>
          <a:bodyPr>
            <a:normAutofit/>
          </a:bodyPr>
          <a:lstStyle/>
          <a:p>
            <a:pPr>
              <a:lnSpc>
                <a:spcPct val="90000"/>
              </a:lnSpc>
              <a:defRPr/>
            </a:pPr>
            <a:r>
              <a:rPr lang="en-US" sz="4100">
                <a:solidFill>
                  <a:srgbClr val="004F8A"/>
                </a:solidFill>
                <a:effectLst>
                  <a:outerShdw blurRad="38100" dist="38100" dir="2700000" algn="tl">
                    <a:srgbClr val="C0C0C0"/>
                  </a:outerShdw>
                </a:effectLst>
              </a:rPr>
              <a:t>Fractions Progression</a:t>
            </a:r>
          </a:p>
        </p:txBody>
      </p:sp>
      <p:grpSp>
        <p:nvGrpSpPr>
          <p:cNvPr id="85008" name="Group 6"/>
          <p:cNvGrpSpPr>
            <a:grpSpLocks/>
          </p:cNvGrpSpPr>
          <p:nvPr/>
        </p:nvGrpSpPr>
        <p:grpSpPr bwMode="auto">
          <a:xfrm>
            <a:off x="7932738" y="0"/>
            <a:ext cx="1219200" cy="1149350"/>
            <a:chOff x="7069348" y="1008845"/>
            <a:chExt cx="1219200" cy="1048382"/>
          </a:xfrm>
        </p:grpSpPr>
        <p:pic>
          <p:nvPicPr>
            <p:cNvPr id="85013" name="Picture 13" descr="ICCSystemGraphicWhole 2008 08 05"/>
            <p:cNvPicPr>
              <a:picLocks noChangeAspect="1" noChangeArrowheads="1"/>
            </p:cNvPicPr>
            <p:nvPr/>
          </p:nvPicPr>
          <p:blipFill>
            <a:blip r:embed="rId3" cstate="print"/>
            <a:srcRect/>
            <a:stretch>
              <a:fillRect/>
            </a:stretch>
          </p:blipFill>
          <p:spPr bwMode="auto">
            <a:xfrm>
              <a:off x="7069348" y="1008845"/>
              <a:ext cx="1219200" cy="1048382"/>
            </a:xfrm>
            <a:prstGeom prst="rect">
              <a:avLst/>
            </a:prstGeom>
            <a:noFill/>
            <a:ln w="9525">
              <a:noFill/>
              <a:miter lim="800000"/>
              <a:headEnd/>
              <a:tailEnd/>
            </a:ln>
          </p:spPr>
        </p:pic>
        <p:sp>
          <p:nvSpPr>
            <p:cNvPr id="85014" name="TextBox 14"/>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a:r>
                <a:rPr lang="en-US" sz="2000" b="1">
                  <a:latin typeface="Britannic Bold" pitchFamily="34" charset="0"/>
                </a:rPr>
                <a:t>6</a:t>
              </a:r>
            </a:p>
          </p:txBody>
        </p:sp>
      </p:grpSp>
      <p:sp>
        <p:nvSpPr>
          <p:cNvPr id="85009" name="Rectangle 47"/>
          <p:cNvSpPr>
            <a:spLocks noChangeArrowheads="1"/>
          </p:cNvSpPr>
          <p:nvPr/>
        </p:nvSpPr>
        <p:spPr bwMode="auto">
          <a:xfrm>
            <a:off x="838200" y="6492875"/>
            <a:ext cx="7423150" cy="365125"/>
          </a:xfrm>
          <a:prstGeom prst="rect">
            <a:avLst/>
          </a:prstGeom>
          <a:noFill/>
          <a:ln w="9525">
            <a:noFill/>
            <a:miter lim="800000"/>
            <a:headEnd/>
            <a:tailEnd/>
          </a:ln>
        </p:spPr>
        <p:txBody>
          <a:bodyPr wrap="none" anchor="ctr">
            <a:spAutoFit/>
          </a:bodyPr>
          <a:lstStyle/>
          <a:p>
            <a:pPr algn="ctr"/>
            <a:r>
              <a:rPr lang="en-US" sz="900">
                <a:ea typeface="Calibri" pitchFamily="34" charset="0"/>
                <a:cs typeface="Times New Roman" pitchFamily="18" charset="0"/>
              </a:rPr>
              <a:t>©2011 Cooperative Educational Service Agency (CESA) 7 School Improvement Services</a:t>
            </a:r>
            <a:br>
              <a:rPr lang="en-US" sz="900">
                <a:ea typeface="Calibri" pitchFamily="34" charset="0"/>
                <a:cs typeface="Times New Roman" pitchFamily="18" charset="0"/>
              </a:rPr>
            </a:br>
            <a:r>
              <a:rPr lang="en-US" sz="900">
                <a:ea typeface="Calibri" pitchFamily="34" charset="0"/>
                <a:cs typeface="Times New Roman" pitchFamily="18" charset="0"/>
              </a:rPr>
              <a:t>Permission is granted to the Iowa State Department of Education for dissemination and use in any whole or part in any form within the state of Iowa region.</a:t>
            </a:r>
            <a:endParaRPr lang="en-US" sz="900">
              <a:ea typeface="Calibri" pitchFamily="34" charset="0"/>
              <a:cs typeface="Arial" charset="0"/>
            </a:endParaRPr>
          </a:p>
        </p:txBody>
      </p:sp>
      <p:graphicFrame>
        <p:nvGraphicFramePr>
          <p:cNvPr id="49" name="Diagram 48"/>
          <p:cNvGraphicFramePr/>
          <p:nvPr/>
        </p:nvGraphicFramePr>
        <p:xfrm>
          <a:off x="928510" y="990600"/>
          <a:ext cx="7377290"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0" name="Elbow Connector 34"/>
          <p:cNvCxnSpPr/>
          <p:nvPr/>
        </p:nvCxnSpPr>
        <p:spPr bwMode="auto">
          <a:xfrm rot="16200000" flipH="1">
            <a:off x="5413375" y="4873625"/>
            <a:ext cx="1401763" cy="646113"/>
          </a:xfrm>
          <a:prstGeom prst="bentConnector2">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4724400" y="4724400"/>
            <a:ext cx="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524000"/>
            <a:ext cx="8686800" cy="5334000"/>
          </a:xfrm>
          <a:prstGeom prst="rect">
            <a:avLst/>
          </a:prstGeom>
        </p:spPr>
        <p:txBody>
          <a:bodyPr>
            <a:normAutofit/>
          </a:bodyPr>
          <a:lstStyle/>
          <a:p>
            <a:pPr marL="1463040" lvl="4" indent="-210312" fontAlgn="auto">
              <a:spcBef>
                <a:spcPct val="20000"/>
              </a:spcBef>
              <a:spcAft>
                <a:spcPts val="0"/>
              </a:spcAft>
              <a:buClr>
                <a:schemeClr val="accent4"/>
              </a:buClr>
              <a:buSzPct val="65000"/>
              <a:buFont typeface="Arial" pitchFamily="-109" charset="0"/>
              <a:buNone/>
              <a:defRPr/>
            </a:pPr>
            <a:endParaRPr lang="en-US" sz="2000">
              <a:latin typeface="+mn-lt"/>
              <a:ea typeface="+mn-ea"/>
              <a:cs typeface="+mn-cs"/>
            </a:endParaRPr>
          </a:p>
          <a:p>
            <a:pPr marL="274320" indent="-274320" fontAlgn="auto">
              <a:spcBef>
                <a:spcPct val="20000"/>
              </a:spcBef>
              <a:spcAft>
                <a:spcPts val="0"/>
              </a:spcAft>
              <a:buClr>
                <a:schemeClr val="accent3"/>
              </a:buClr>
              <a:buSzPct val="95000"/>
              <a:buFont typeface="Arial" pitchFamily="-109" charset="0"/>
              <a:buNone/>
              <a:defRPr/>
            </a:pPr>
            <a:endParaRPr lang="en-US" sz="2600" dirty="0">
              <a:latin typeface="+mn-lt"/>
              <a:ea typeface="+mn-ea"/>
              <a:cs typeface="+mn-cs"/>
            </a:endParaRPr>
          </a:p>
        </p:txBody>
      </p:sp>
      <p:grpSp>
        <p:nvGrpSpPr>
          <p:cNvPr id="87042" name="Group 17"/>
          <p:cNvGrpSpPr>
            <a:grpSpLocks/>
          </p:cNvGrpSpPr>
          <p:nvPr/>
        </p:nvGrpSpPr>
        <p:grpSpPr bwMode="auto">
          <a:xfrm>
            <a:off x="511175" y="1884363"/>
            <a:ext cx="7761288" cy="4637087"/>
            <a:chOff x="978573" y="1267687"/>
            <a:chExt cx="7646380" cy="4506930"/>
          </a:xfrm>
        </p:grpSpPr>
        <p:sp>
          <p:nvSpPr>
            <p:cNvPr id="8" name="TextBox 7"/>
            <p:cNvSpPr txBox="1"/>
            <p:nvPr/>
          </p:nvSpPr>
          <p:spPr>
            <a:xfrm>
              <a:off x="1255065" y="1320827"/>
              <a:ext cx="2043113" cy="98673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fontAlgn="auto" hangingPunct="0">
                <a:spcBef>
                  <a:spcPts val="0"/>
                </a:spcBef>
                <a:spcAft>
                  <a:spcPts val="0"/>
                </a:spcAft>
                <a:defRPr/>
              </a:pPr>
              <a:r>
                <a:rPr lang="en-US" sz="2000" dirty="0"/>
                <a:t>Quantity and measurement K-5</a:t>
              </a:r>
            </a:p>
          </p:txBody>
        </p:sp>
        <p:sp>
          <p:nvSpPr>
            <p:cNvPr id="9" name="TextBox 8"/>
            <p:cNvSpPr txBox="1"/>
            <p:nvPr/>
          </p:nvSpPr>
          <p:spPr>
            <a:xfrm>
              <a:off x="1104900" y="2471738"/>
              <a:ext cx="2063847" cy="128574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0" fontAlgn="auto" hangingPunct="0">
                <a:spcBef>
                  <a:spcPts val="0"/>
                </a:spcBef>
                <a:spcAft>
                  <a:spcPts val="0"/>
                </a:spcAft>
                <a:defRPr/>
              </a:pPr>
              <a:r>
                <a:rPr lang="en-US" sz="2000" dirty="0"/>
                <a:t>Operations and algebraic thinking</a:t>
              </a:r>
            </a:p>
            <a:p>
              <a:pPr algn="ctr" eaLnBrk="0" fontAlgn="auto" hangingPunct="0">
                <a:spcBef>
                  <a:spcPts val="0"/>
                </a:spcBef>
                <a:spcAft>
                  <a:spcPts val="0"/>
                </a:spcAft>
                <a:defRPr/>
              </a:pPr>
              <a:r>
                <a:rPr lang="en-US" sz="2000" dirty="0"/>
                <a:t>K-5</a:t>
              </a:r>
            </a:p>
          </p:txBody>
        </p:sp>
        <p:sp>
          <p:nvSpPr>
            <p:cNvPr id="10" name="TextBox 9"/>
            <p:cNvSpPr txBox="1"/>
            <p:nvPr/>
          </p:nvSpPr>
          <p:spPr>
            <a:xfrm>
              <a:off x="4030663" y="1852613"/>
              <a:ext cx="2251075" cy="128574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0" fontAlgn="auto" hangingPunct="0">
                <a:spcBef>
                  <a:spcPts val="0"/>
                </a:spcBef>
                <a:spcAft>
                  <a:spcPts val="0"/>
                </a:spcAft>
                <a:defRPr/>
              </a:pPr>
              <a:r>
                <a:rPr lang="en-US" sz="2000" dirty="0"/>
                <a:t>Ratio and proportional relationships</a:t>
              </a:r>
            </a:p>
            <a:p>
              <a:pPr algn="ctr" eaLnBrk="0" fontAlgn="auto" hangingPunct="0">
                <a:spcBef>
                  <a:spcPts val="0"/>
                </a:spcBef>
                <a:spcAft>
                  <a:spcPts val="0"/>
                </a:spcAft>
                <a:defRPr/>
              </a:pPr>
              <a:r>
                <a:rPr lang="en-US" sz="2000" dirty="0"/>
                <a:t>6-7</a:t>
              </a:r>
            </a:p>
          </p:txBody>
        </p:sp>
        <p:cxnSp>
          <p:nvCxnSpPr>
            <p:cNvPr id="11" name="Elbow Connector 10"/>
            <p:cNvCxnSpPr>
              <a:stCxn id="0" idx="3"/>
              <a:endCxn id="0" idx="1"/>
            </p:cNvCxnSpPr>
            <p:nvPr/>
          </p:nvCxnSpPr>
          <p:spPr>
            <a:xfrm>
              <a:off x="3297980" y="1506842"/>
              <a:ext cx="731950" cy="853247"/>
            </a:xfrm>
            <a:prstGeom prst="bentConnector3">
              <a:avLst>
                <a:gd name="adj1" fmla="val 42849"/>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183666" y="3805426"/>
              <a:ext cx="2071688" cy="98673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0" fontAlgn="auto" hangingPunct="0">
                <a:spcBef>
                  <a:spcPts val="0"/>
                </a:spcBef>
                <a:spcAft>
                  <a:spcPts val="0"/>
                </a:spcAft>
                <a:defRPr/>
              </a:pPr>
              <a:r>
                <a:rPr lang="en-US" sz="2000" dirty="0"/>
                <a:t>Expressions and Equations</a:t>
              </a:r>
            </a:p>
            <a:p>
              <a:pPr algn="ctr" eaLnBrk="0" fontAlgn="auto" hangingPunct="0">
                <a:spcBef>
                  <a:spcPts val="0"/>
                </a:spcBef>
                <a:spcAft>
                  <a:spcPts val="0"/>
                </a:spcAft>
                <a:defRPr/>
              </a:pPr>
              <a:r>
                <a:rPr lang="en-US" sz="2000" dirty="0"/>
                <a:t>6-8</a:t>
              </a:r>
            </a:p>
          </p:txBody>
        </p:sp>
        <p:sp>
          <p:nvSpPr>
            <p:cNvPr id="15" name="TextBox 14"/>
            <p:cNvSpPr txBox="1"/>
            <p:nvPr/>
          </p:nvSpPr>
          <p:spPr>
            <a:xfrm>
              <a:off x="6834176" y="2843029"/>
              <a:ext cx="1628121" cy="691238"/>
            </a:xfrm>
            <a:prstGeom prst="rect">
              <a:avLst/>
            </a:prstGeom>
            <a:solidFill>
              <a:srgbClr val="FF0000"/>
            </a:solidFill>
          </p:spPr>
          <p:style>
            <a:lnRef idx="1">
              <a:schemeClr val="accent4"/>
            </a:lnRef>
            <a:fillRef idx="3">
              <a:schemeClr val="accent4"/>
            </a:fillRef>
            <a:effectRef idx="2">
              <a:schemeClr val="accent4"/>
            </a:effectRef>
            <a:fontRef idx="minor">
              <a:schemeClr val="lt1"/>
            </a:fontRef>
          </p:style>
          <p:txBody>
            <a:bodyPr>
              <a:spAutoFit/>
            </a:bodyPr>
            <a:lstStyle/>
            <a:p>
              <a:pPr algn="ctr" eaLnBrk="0" hangingPunct="0">
                <a:defRPr/>
              </a:pPr>
              <a:r>
                <a:rPr lang="en-US" sz="2000" b="1">
                  <a:solidFill>
                    <a:srgbClr val="FFFFFF"/>
                  </a:solidFill>
                  <a:ea typeface="ＭＳ Ｐゴシック"/>
                  <a:cs typeface="ＭＳ Ｐゴシック"/>
                </a:rPr>
                <a:t>Functions </a:t>
              </a:r>
            </a:p>
            <a:p>
              <a:pPr algn="ctr" eaLnBrk="0" hangingPunct="0">
                <a:defRPr/>
              </a:pPr>
              <a:r>
                <a:rPr lang="en-US" sz="2000" b="1">
                  <a:solidFill>
                    <a:srgbClr val="FFFFFF"/>
                  </a:solidFill>
                  <a:ea typeface="ＭＳ Ｐゴシック"/>
                  <a:cs typeface="ＭＳ Ｐゴシック"/>
                </a:rPr>
                <a:t>8-12</a:t>
              </a:r>
            </a:p>
          </p:txBody>
        </p:sp>
        <p:cxnSp>
          <p:nvCxnSpPr>
            <p:cNvPr id="16" name="Elbow Connector 15"/>
            <p:cNvCxnSpPr>
              <a:stCxn id="0" idx="3"/>
              <a:endCxn id="0" idx="1"/>
            </p:cNvCxnSpPr>
            <p:nvPr/>
          </p:nvCxnSpPr>
          <p:spPr>
            <a:xfrm>
              <a:off x="6282086" y="2360089"/>
              <a:ext cx="552090" cy="91187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0" idx="3"/>
              <a:endCxn id="0" idx="1"/>
            </p:cNvCxnSpPr>
            <p:nvPr/>
          </p:nvCxnSpPr>
          <p:spPr>
            <a:xfrm flipV="1">
              <a:off x="6282086" y="3271967"/>
              <a:ext cx="552090" cy="92113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104900" y="5268913"/>
              <a:ext cx="7402923" cy="40011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eaLnBrk="0" fontAlgn="auto" hangingPunct="0">
                <a:spcBef>
                  <a:spcPts val="0"/>
                </a:spcBef>
                <a:spcAft>
                  <a:spcPts val="0"/>
                </a:spcAft>
                <a:defRPr/>
              </a:pPr>
              <a:r>
                <a:rPr lang="en-US" sz="2000" dirty="0"/>
                <a:t>Modeling Practices K-12</a:t>
              </a:r>
            </a:p>
          </p:txBody>
        </p:sp>
        <p:sp>
          <p:nvSpPr>
            <p:cNvPr id="20" name="TextBox 19"/>
            <p:cNvSpPr txBox="1"/>
            <p:nvPr/>
          </p:nvSpPr>
          <p:spPr>
            <a:xfrm>
              <a:off x="6533860" y="4530725"/>
              <a:ext cx="1973964" cy="98673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eaLnBrk="0" fontAlgn="auto" hangingPunct="0">
                <a:spcBef>
                  <a:spcPts val="0"/>
                </a:spcBef>
                <a:spcAft>
                  <a:spcPts val="0"/>
                </a:spcAft>
                <a:defRPr/>
              </a:pPr>
              <a:r>
                <a:rPr lang="en-US" sz="2000" dirty="0"/>
                <a:t>Modeling (with Functions)</a:t>
              </a:r>
            </a:p>
            <a:p>
              <a:pPr algn="ctr" eaLnBrk="0" fontAlgn="auto" hangingPunct="0">
                <a:spcBef>
                  <a:spcPts val="0"/>
                </a:spcBef>
                <a:spcAft>
                  <a:spcPts val="0"/>
                </a:spcAft>
                <a:defRPr/>
              </a:pPr>
              <a:r>
                <a:rPr lang="en-US" sz="2000" dirty="0"/>
                <a:t>9-12</a:t>
              </a:r>
            </a:p>
          </p:txBody>
        </p:sp>
        <p:cxnSp>
          <p:nvCxnSpPr>
            <p:cNvPr id="21" name="Elbow Connector 30"/>
            <p:cNvCxnSpPr>
              <a:endCxn id="0" idx="0"/>
            </p:cNvCxnSpPr>
            <p:nvPr/>
          </p:nvCxnSpPr>
          <p:spPr>
            <a:xfrm>
              <a:off x="6557349" y="3671589"/>
              <a:ext cx="1090105" cy="85941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2" name="Title 1"/>
          <p:cNvSpPr txBox="1">
            <a:spLocks/>
          </p:cNvSpPr>
          <p:nvPr/>
        </p:nvSpPr>
        <p:spPr>
          <a:xfrm>
            <a:off x="304800" y="609600"/>
            <a:ext cx="8077200" cy="914400"/>
          </a:xfrm>
          <a:prstGeom prst="rect">
            <a:avLst/>
          </a:prstGeom>
        </p:spPr>
        <p:txBody>
          <a:bodyPr/>
          <a:lstStyle/>
          <a:p>
            <a:pPr fontAlgn="auto">
              <a:spcAft>
                <a:spcPts val="0"/>
              </a:spcAft>
              <a:defRPr/>
            </a:pPr>
            <a:r>
              <a:rPr lang="en-US" sz="4000" dirty="0">
                <a:solidFill>
                  <a:srgbClr val="004F8A"/>
                </a:solidFill>
                <a:ea typeface="+mj-ea"/>
                <a:cs typeface="+mj-cs"/>
              </a:rPr>
              <a:t>Functions &amp; Equation Progression  </a:t>
            </a:r>
          </a:p>
        </p:txBody>
      </p:sp>
      <p:sp>
        <p:nvSpPr>
          <p:cNvPr id="23" name="Right Arrow 22"/>
          <p:cNvSpPr/>
          <p:nvPr/>
        </p:nvSpPr>
        <p:spPr>
          <a:xfrm>
            <a:off x="1065213" y="1219200"/>
            <a:ext cx="7086600" cy="685800"/>
          </a:xfrm>
          <a:prstGeom prst="rightArrow">
            <a:avLst>
              <a:gd name="adj1" fmla="val 74419"/>
              <a:gd name="adj2" fmla="val 691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dirty="0">
                <a:solidFill>
                  <a:schemeClr val="tx1"/>
                </a:solidFill>
              </a:rPr>
              <a:t>     </a:t>
            </a:r>
            <a:r>
              <a:rPr lang="en-US" dirty="0">
                <a:solidFill>
                  <a:schemeClr val="bg1"/>
                </a:solidFill>
              </a:rPr>
              <a:t>                                                                   </a:t>
            </a:r>
          </a:p>
        </p:txBody>
      </p:sp>
      <p:grpSp>
        <p:nvGrpSpPr>
          <p:cNvPr id="87045" name="Group 6"/>
          <p:cNvGrpSpPr>
            <a:grpSpLocks/>
          </p:cNvGrpSpPr>
          <p:nvPr/>
        </p:nvGrpSpPr>
        <p:grpSpPr bwMode="auto">
          <a:xfrm>
            <a:off x="7924800" y="0"/>
            <a:ext cx="1219200" cy="1047750"/>
            <a:chOff x="7086600" y="1009018"/>
            <a:chExt cx="1219200" cy="1048382"/>
          </a:xfrm>
        </p:grpSpPr>
        <p:pic>
          <p:nvPicPr>
            <p:cNvPr id="87050" name="Picture 13"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7051" name="TextBox 14"/>
            <p:cNvSpPr txBox="1">
              <a:spLocks noChangeArrowheads="1"/>
            </p:cNvSpPr>
            <p:nvPr/>
          </p:nvSpPr>
          <p:spPr bwMode="auto">
            <a:xfrm>
              <a:off x="7467600" y="1504890"/>
              <a:ext cx="533400" cy="400110"/>
            </a:xfrm>
            <a:prstGeom prst="rect">
              <a:avLst/>
            </a:prstGeom>
            <a:noFill/>
            <a:ln w="9525">
              <a:noFill/>
              <a:miter lim="800000"/>
              <a:headEnd/>
              <a:tailEnd/>
            </a:ln>
          </p:spPr>
          <p:txBody>
            <a:bodyPr>
              <a:spAutoFit/>
            </a:bodyPr>
            <a:lstStyle/>
            <a:p>
              <a:pPr algn="ctr"/>
              <a:r>
                <a:rPr lang="en-US" sz="2000" b="1">
                  <a:latin typeface="Britannic Bold" pitchFamily="34" charset="0"/>
                </a:rPr>
                <a:t>6</a:t>
              </a:r>
            </a:p>
          </p:txBody>
        </p:sp>
      </p:grpSp>
      <p:sp>
        <p:nvSpPr>
          <p:cNvPr id="87046" name="Rectangle 1"/>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algn="ctr"/>
            <a:r>
              <a:rPr lang="en-US" sz="1000">
                <a:latin typeface="Gill Sans MT" pitchFamily="34" charset="0"/>
                <a:ea typeface="Calibri" pitchFamily="34" charset="0"/>
                <a:cs typeface="Times New Roman" pitchFamily="18" charset="0"/>
              </a:rPr>
              <a:t>©2011 Cooperative Educational Service Agency (CESA) 7 School Improvement Services</a:t>
            </a:r>
            <a:br>
              <a:rPr lang="en-US" sz="1000">
                <a:latin typeface="Gill Sans MT" pitchFamily="34" charset="0"/>
                <a:ea typeface="Calibri" pitchFamily="34" charset="0"/>
                <a:cs typeface="Times New Roman" pitchFamily="18" charset="0"/>
              </a:rPr>
            </a:br>
            <a:r>
              <a:rPr lang="en-US" sz="1000">
                <a:latin typeface="Gill Sans MT" pitchFamily="34" charset="0"/>
                <a:ea typeface="Calibri" pitchFamily="34" charset="0"/>
                <a:cs typeface="Times New Roman" pitchFamily="18" charset="0"/>
              </a:rPr>
              <a:t>Permission is granted to the Iowa State Department of Education for dissemination and use in any whole or part in any form within the state of Iowa region.</a:t>
            </a:r>
            <a:endParaRPr lang="en-US" sz="1800">
              <a:latin typeface="Arial" charset="0"/>
              <a:ea typeface="Calibri" pitchFamily="34" charset="0"/>
              <a:cs typeface="Arial" charset="0"/>
            </a:endParaRPr>
          </a:p>
        </p:txBody>
      </p:sp>
      <p:cxnSp>
        <p:nvCxnSpPr>
          <p:cNvPr id="7" name="Elbow Connector 6"/>
          <p:cNvCxnSpPr/>
          <p:nvPr/>
        </p:nvCxnSpPr>
        <p:spPr>
          <a:xfrm flipV="1">
            <a:off x="2743200" y="3200400"/>
            <a:ext cx="838200" cy="3048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427" name="Elbow Connector 60426"/>
          <p:cNvCxnSpPr/>
          <p:nvPr/>
        </p:nvCxnSpPr>
        <p:spPr>
          <a:xfrm>
            <a:off x="2743200" y="3733800"/>
            <a:ext cx="914400" cy="9144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432" name="Straight Arrow Connector 60431"/>
          <p:cNvCxnSpPr/>
          <p:nvPr/>
        </p:nvCxnSpPr>
        <p:spPr>
          <a:xfrm flipV="1">
            <a:off x="2895600" y="4495800"/>
            <a:ext cx="0" cy="152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6781800" y="381000"/>
            <a:ext cx="1868488" cy="1584325"/>
          </a:xfrm>
          <a:prstGeom prst="rect">
            <a:avLst/>
          </a:prstGeom>
          <a:noFill/>
          <a:ln w="9525">
            <a:noFill/>
            <a:miter lim="800000"/>
            <a:headEnd/>
            <a:tailEnd/>
          </a:ln>
        </p:spPr>
      </p:pic>
      <p:sp>
        <p:nvSpPr>
          <p:cNvPr id="89090" name="Rectangle 7"/>
          <p:cNvSpPr>
            <a:spLocks noChangeArrowheads="1"/>
          </p:cNvSpPr>
          <p:nvPr/>
        </p:nvSpPr>
        <p:spPr bwMode="auto">
          <a:xfrm>
            <a:off x="838200" y="6492875"/>
            <a:ext cx="7423150" cy="365125"/>
          </a:xfrm>
          <a:prstGeom prst="rect">
            <a:avLst/>
          </a:prstGeom>
          <a:noFill/>
          <a:ln w="9525">
            <a:noFill/>
            <a:miter lim="800000"/>
            <a:headEnd/>
            <a:tailEnd/>
          </a:ln>
        </p:spPr>
        <p:txBody>
          <a:bodyPr wrap="none" anchor="ctr">
            <a:spAutoFit/>
          </a:bodyPr>
          <a:lstStyle/>
          <a:p>
            <a:pPr algn="ctr"/>
            <a:r>
              <a:rPr lang="en-US" sz="900">
                <a:ea typeface="Calibri" pitchFamily="34" charset="0"/>
                <a:cs typeface="Times New Roman" pitchFamily="18" charset="0"/>
              </a:rPr>
              <a:t>©2011 Cooperative Educational Service Agency (CESA) 7 School Improvement Services</a:t>
            </a:r>
            <a:br>
              <a:rPr lang="en-US" sz="900">
                <a:ea typeface="Calibri" pitchFamily="34" charset="0"/>
                <a:cs typeface="Times New Roman" pitchFamily="18" charset="0"/>
              </a:rPr>
            </a:br>
            <a:r>
              <a:rPr lang="en-US" sz="900">
                <a:ea typeface="Calibri" pitchFamily="34" charset="0"/>
                <a:cs typeface="Times New Roman" pitchFamily="18" charset="0"/>
              </a:rPr>
              <a:t>Permission is granted to the Iowa State Department of Education for dissemination and use in any whole or part in any form within the state of Iowa region.</a:t>
            </a:r>
            <a:endParaRPr lang="en-US" sz="900">
              <a:ea typeface="Calibri" pitchFamily="34" charset="0"/>
              <a:cs typeface="Arial" charset="0"/>
            </a:endParaRPr>
          </a:p>
        </p:txBody>
      </p:sp>
      <p:sp>
        <p:nvSpPr>
          <p:cNvPr id="9" name="Title 2"/>
          <p:cNvSpPr txBox="1">
            <a:spLocks/>
          </p:cNvSpPr>
          <p:nvPr/>
        </p:nvSpPr>
        <p:spPr>
          <a:xfrm>
            <a:off x="381000" y="304800"/>
            <a:ext cx="6477000" cy="1962150"/>
          </a:xfrm>
          <a:prstGeom prst="rect">
            <a:avLst/>
          </a:prstGeom>
        </p:spPr>
        <p:txBody>
          <a:bodyPr/>
          <a:lstStyle/>
          <a:p>
            <a:pPr algn="ctr" eaLnBrk="0" hangingPunct="0">
              <a:defRPr/>
            </a:pPr>
            <a:r>
              <a:rPr lang="en-US" sz="4400" u="sng">
                <a:solidFill>
                  <a:srgbClr val="004F8A"/>
                </a:solidFill>
                <a:effectLst>
                  <a:outerShdw blurRad="38100" dist="38100" dir="2700000" algn="tl">
                    <a:srgbClr val="C0C0C0"/>
                  </a:outerShdw>
                </a:effectLst>
              </a:rPr>
              <a:t>Activity 6: </a:t>
            </a:r>
            <a:br>
              <a:rPr lang="en-US" sz="4400" u="sng">
                <a:solidFill>
                  <a:srgbClr val="004F8A"/>
                </a:solidFill>
                <a:effectLst>
                  <a:outerShdw blurRad="38100" dist="38100" dir="2700000" algn="tl">
                    <a:srgbClr val="C0C0C0"/>
                  </a:outerShdw>
                </a:effectLst>
              </a:rPr>
            </a:br>
            <a:r>
              <a:rPr lang="en-US" sz="4400">
                <a:solidFill>
                  <a:srgbClr val="004F8A"/>
                </a:solidFill>
                <a:effectLst>
                  <a:outerShdw blurRad="38100" dist="38100" dir="2700000" algn="tl">
                    <a:srgbClr val="C0C0C0"/>
                  </a:outerShdw>
                </a:effectLst>
              </a:rPr>
              <a:t>Investigating Vertical Connections</a:t>
            </a:r>
            <a:endParaRPr lang="en-US" sz="4400">
              <a:solidFill>
                <a:schemeClr val="tx2"/>
              </a:solidFill>
              <a:effectLst>
                <a:outerShdw blurRad="38100" dist="38100" dir="2700000" algn="tl">
                  <a:srgbClr val="C0C0C0"/>
                </a:outerShdw>
              </a:effectLst>
            </a:endParaRPr>
          </a:p>
        </p:txBody>
      </p:sp>
      <p:sp>
        <p:nvSpPr>
          <p:cNvPr id="89092" name="Content Placeholder 3"/>
          <p:cNvSpPr txBox="1">
            <a:spLocks/>
          </p:cNvSpPr>
          <p:nvPr/>
        </p:nvSpPr>
        <p:spPr bwMode="auto">
          <a:xfrm>
            <a:off x="457200" y="2590800"/>
            <a:ext cx="8229600" cy="3276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pPr>
            <a:r>
              <a:rPr lang="en-US" sz="3000"/>
              <a:t>Given the standards in the chart, find corresponding prior and future standards (if they exist) that focus on the learning progressions.  Go only </a:t>
            </a:r>
            <a:r>
              <a:rPr lang="en-US" sz="3000" b="1"/>
              <a:t>one level above</a:t>
            </a:r>
            <a:r>
              <a:rPr lang="en-US" sz="3000"/>
              <a:t> and </a:t>
            </a:r>
            <a:r>
              <a:rPr lang="en-US" sz="3000" b="1"/>
              <a:t>one level below </a:t>
            </a:r>
            <a:r>
              <a:rPr lang="en-US" sz="3000"/>
              <a:t>the given standard.</a:t>
            </a:r>
          </a:p>
          <a:p>
            <a:pPr marL="273050" indent="-273050" eaLnBrk="0" hangingPunct="0">
              <a:spcBef>
                <a:spcPct val="20000"/>
              </a:spcBef>
              <a:buClr>
                <a:srgbClr val="0BD0D9"/>
              </a:buClr>
              <a:buSzPct val="95000"/>
              <a:buFont typeface="Wingdings 2" pitchFamily="18" charset="2"/>
              <a:buChar char=""/>
            </a:pPr>
            <a:r>
              <a:rPr lang="en-US" sz="3000"/>
              <a:t>Discuss and note these connected standards in the chart.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a:xfrm>
            <a:off x="457200" y="304800"/>
            <a:ext cx="6324600" cy="1828800"/>
          </a:xfrm>
        </p:spPr>
        <p:txBody>
          <a:bodyPr>
            <a:normAutofit fontScale="90000"/>
          </a:bodyPr>
          <a:lstStyle/>
          <a:p>
            <a:pPr algn="ctr"/>
            <a:r>
              <a:rPr lang="en-US" sz="4000" u="sng" smtClean="0">
                <a:solidFill>
                  <a:srgbClr val="004F8A"/>
                </a:solidFill>
                <a:effectLst>
                  <a:outerShdw blurRad="38100" dist="38100" dir="2700000" algn="tl">
                    <a:srgbClr val="C0C0C0"/>
                  </a:outerShdw>
                </a:effectLst>
              </a:rPr>
              <a:t>Activity 7:</a:t>
            </a:r>
            <a:br>
              <a:rPr lang="en-US" sz="4000" u="sng" smtClean="0">
                <a:solidFill>
                  <a:srgbClr val="004F8A"/>
                </a:solidFill>
                <a:effectLst>
                  <a:outerShdw blurRad="38100" dist="38100" dir="2700000" algn="tl">
                    <a:srgbClr val="C0C0C0"/>
                  </a:outerShdw>
                </a:effectLst>
              </a:rPr>
            </a:br>
            <a:r>
              <a:rPr lang="en-US" sz="4000" smtClean="0">
                <a:solidFill>
                  <a:srgbClr val="004F8A"/>
                </a:solidFill>
                <a:effectLst>
                  <a:outerShdw blurRad="38100" dist="38100" dir="2700000" algn="tl">
                    <a:srgbClr val="C0C0C0"/>
                  </a:outerShdw>
                </a:effectLst>
                <a:ea typeface="ＭＳ Ｐゴシック"/>
                <a:cs typeface="ＭＳ Ｐゴシック"/>
              </a:rPr>
              <a:t>Investigating Mathematical </a:t>
            </a:r>
            <a:br>
              <a:rPr lang="en-US" sz="4000" smtClean="0">
                <a:solidFill>
                  <a:srgbClr val="004F8A"/>
                </a:solidFill>
                <a:effectLst>
                  <a:outerShdw blurRad="38100" dist="38100" dir="2700000" algn="tl">
                    <a:srgbClr val="C0C0C0"/>
                  </a:outerShdw>
                </a:effectLst>
                <a:ea typeface="ＭＳ Ｐゴシック"/>
                <a:cs typeface="ＭＳ Ｐゴシック"/>
              </a:rPr>
            </a:br>
            <a:r>
              <a:rPr lang="en-US" sz="4000" smtClean="0">
                <a:solidFill>
                  <a:srgbClr val="004F8A"/>
                </a:solidFill>
                <a:effectLst>
                  <a:outerShdw blurRad="38100" dist="38100" dir="2700000" algn="tl">
                    <a:srgbClr val="C0C0C0"/>
                  </a:outerShdw>
                </a:effectLst>
                <a:ea typeface="ＭＳ Ｐゴシック"/>
                <a:cs typeface="ＭＳ Ｐゴシック"/>
              </a:rPr>
              <a:t>Understanding</a:t>
            </a:r>
          </a:p>
        </p:txBody>
      </p:sp>
      <p:sp>
        <p:nvSpPr>
          <p:cNvPr id="107523" name="Rectangle 3"/>
          <p:cNvSpPr>
            <a:spLocks noGrp="1"/>
          </p:cNvSpPr>
          <p:nvPr>
            <p:ph idx="1"/>
          </p:nvPr>
        </p:nvSpPr>
        <p:spPr>
          <a:xfrm>
            <a:off x="381000" y="2743200"/>
            <a:ext cx="8305800" cy="3581400"/>
          </a:xfrm>
        </p:spPr>
        <p:txBody>
          <a:bodyPr/>
          <a:lstStyle/>
          <a:p>
            <a:pPr algn="ctr">
              <a:buFont typeface="Wingdings 2" pitchFamily="18" charset="2"/>
              <a:buNone/>
            </a:pPr>
            <a:r>
              <a:rPr lang="en-US" sz="3200" smtClean="0"/>
              <a:t>Begin a “line of learning” by responding to this question:</a:t>
            </a:r>
            <a:r>
              <a:rPr lang="en-US" sz="3600" smtClean="0"/>
              <a:t>  </a:t>
            </a:r>
          </a:p>
          <a:p>
            <a:pPr algn="ctr">
              <a:buFont typeface="Wingdings 2" pitchFamily="18" charset="2"/>
              <a:buNone/>
            </a:pPr>
            <a:endParaRPr lang="en-US" sz="2000" smtClean="0"/>
          </a:p>
          <a:p>
            <a:pPr algn="ctr">
              <a:buFont typeface="Wingdings 2" pitchFamily="18" charset="2"/>
              <a:buNone/>
            </a:pPr>
            <a:r>
              <a:rPr lang="en-US" sz="4000" b="1" smtClean="0">
                <a:effectLst>
                  <a:outerShdw blurRad="38100" dist="38100" dir="2700000" algn="tl">
                    <a:srgbClr val="C0C0C0"/>
                  </a:outerShdw>
                </a:effectLst>
              </a:rPr>
              <a:t>What is the meaning of </a:t>
            </a:r>
          </a:p>
          <a:p>
            <a:pPr algn="ctr">
              <a:buFont typeface="Wingdings 2" pitchFamily="18" charset="2"/>
              <a:buNone/>
            </a:pPr>
            <a:r>
              <a:rPr lang="en-US" sz="4000" b="1" smtClean="0">
                <a:effectLst>
                  <a:outerShdw blurRad="38100" dist="38100" dir="2700000" algn="tl">
                    <a:srgbClr val="C0C0C0"/>
                  </a:outerShdw>
                </a:effectLst>
              </a:rPr>
              <a:t>“mathematical understanding?”</a:t>
            </a:r>
          </a:p>
          <a:p>
            <a:pPr>
              <a:buFont typeface="Wingdings 2" pitchFamily="18" charset="2"/>
              <a:buNone/>
            </a:pPr>
            <a:endParaRPr lang="en-US" smtClean="0"/>
          </a:p>
        </p:txBody>
      </p:sp>
      <p:pic>
        <p:nvPicPr>
          <p:cNvPr id="107524"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7086600" y="609600"/>
            <a:ext cx="17081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28600"/>
            <a:ext cx="8229600" cy="1143000"/>
          </a:xfrm>
          <a:prstGeom prst="rect">
            <a:avLst/>
          </a:prstGeom>
        </p:spPr>
        <p:txBody>
          <a:bodyPr/>
          <a:lstStyle/>
          <a:p>
            <a:pPr fontAlgn="auto">
              <a:spcAft>
                <a:spcPts val="0"/>
              </a:spcAft>
              <a:defRPr/>
            </a:pPr>
            <a:r>
              <a:rPr lang="en-US" sz="5000">
                <a:solidFill>
                  <a:srgbClr val="FF3399"/>
                </a:solidFill>
                <a:effectLst>
                  <a:outerShdw blurRad="38100" dist="38100" dir="2700000" algn="tl">
                    <a:srgbClr val="000000"/>
                  </a:outerShdw>
                </a:effectLst>
                <a:latin typeface="Baskerville Old Face" pitchFamily="18" charset="0"/>
                <a:ea typeface="+mj-ea"/>
                <a:cs typeface="+mj-cs"/>
              </a:rPr>
              <a:t>Math Class Needs a Make Over</a:t>
            </a:r>
            <a:endParaRPr lang="en-US" sz="5000" dirty="0">
              <a:solidFill>
                <a:srgbClr val="FF3399"/>
              </a:solidFill>
              <a:effectLst>
                <a:outerShdw blurRad="38100" dist="38100" dir="2700000" algn="tl">
                  <a:srgbClr val="000000"/>
                </a:outerShdw>
              </a:effectLst>
              <a:latin typeface="Baskerville Old Face" pitchFamily="18" charset="0"/>
              <a:ea typeface="+mj-ea"/>
              <a:cs typeface="+mj-cs"/>
            </a:endParaRPr>
          </a:p>
        </p:txBody>
      </p:sp>
      <p:sp>
        <p:nvSpPr>
          <p:cNvPr id="6" name="Rectangle 3"/>
          <p:cNvSpPr txBox="1">
            <a:spLocks noChangeArrowheads="1"/>
          </p:cNvSpPr>
          <p:nvPr/>
        </p:nvSpPr>
        <p:spPr>
          <a:xfrm>
            <a:off x="457200" y="5638800"/>
            <a:ext cx="8229600" cy="868363"/>
          </a:xfrm>
          <a:prstGeom prst="rect">
            <a:avLst/>
          </a:prstGeom>
          <a:solidFill>
            <a:schemeClr val="tx1"/>
          </a:solidFill>
        </p:spPr>
        <p:txBody>
          <a:bodyPr/>
          <a:lstStyle/>
          <a:p>
            <a:pPr marL="274320" indent="-274320" algn="ctr" fontAlgn="auto">
              <a:lnSpc>
                <a:spcPct val="90000"/>
              </a:lnSpc>
              <a:spcBef>
                <a:spcPct val="20000"/>
              </a:spcBef>
              <a:spcAft>
                <a:spcPts val="0"/>
              </a:spcAft>
              <a:buClr>
                <a:schemeClr val="accent3"/>
              </a:buClr>
              <a:buSzPct val="95000"/>
              <a:defRPr/>
            </a:pPr>
            <a:r>
              <a:rPr lang="en-US" sz="2800">
                <a:solidFill>
                  <a:srgbClr val="00B050"/>
                </a:solidFill>
                <a:latin typeface="+mn-lt"/>
                <a:ea typeface="+mn-ea"/>
                <a:cs typeface="+mn-cs"/>
                <a:hlinkClick r:id="rId3" tooltip="blocked::http://www.ted.com/talks/dan_meyer_math_curriculum_makeover.html"/>
              </a:rPr>
              <a:t>http://www.ted.com/talks/dan_meyer_math_curriculum_makeover.html</a:t>
            </a:r>
            <a:r>
              <a:rPr lang="en-US" sz="2800">
                <a:solidFill>
                  <a:srgbClr val="00B050"/>
                </a:solidFill>
                <a:latin typeface="+mn-lt"/>
                <a:ea typeface="+mn-ea"/>
                <a:cs typeface="+mn-cs"/>
              </a:rPr>
              <a:t> </a:t>
            </a:r>
            <a:endParaRPr lang="en-US" sz="2800" dirty="0">
              <a:solidFill>
                <a:srgbClr val="00B050"/>
              </a:solidFill>
              <a:latin typeface="+mn-lt"/>
              <a:ea typeface="+mn-ea"/>
              <a:cs typeface="+mn-cs"/>
            </a:endParaRPr>
          </a:p>
        </p:txBody>
      </p:sp>
      <p:pic>
        <p:nvPicPr>
          <p:cNvPr id="93187" name="Picture 4"/>
          <p:cNvPicPr>
            <a:picLocks noChangeAspect="1" noChangeArrowheads="1"/>
          </p:cNvPicPr>
          <p:nvPr/>
        </p:nvPicPr>
        <p:blipFill>
          <a:blip r:embed="rId4" cstate="print"/>
          <a:srcRect/>
          <a:stretch>
            <a:fillRect/>
          </a:stretch>
        </p:blipFill>
        <p:spPr bwMode="auto">
          <a:xfrm>
            <a:off x="1143000" y="1371600"/>
            <a:ext cx="4267200" cy="4164013"/>
          </a:xfrm>
          <a:prstGeom prst="rect">
            <a:avLst/>
          </a:prstGeom>
          <a:noFill/>
          <a:ln w="9525">
            <a:noFill/>
            <a:miter lim="800000"/>
            <a:headEnd/>
            <a:tailEnd/>
          </a:ln>
        </p:spPr>
      </p:pic>
      <p:sp>
        <p:nvSpPr>
          <p:cNvPr id="8" name="Text Box 5"/>
          <p:cNvSpPr txBox="1">
            <a:spLocks noChangeArrowheads="1"/>
          </p:cNvSpPr>
          <p:nvPr/>
        </p:nvSpPr>
        <p:spPr bwMode="auto">
          <a:xfrm>
            <a:off x="5516563" y="1889125"/>
            <a:ext cx="3292475" cy="1631950"/>
          </a:xfrm>
          <a:prstGeom prst="rect">
            <a:avLst/>
          </a:prstGeom>
          <a:solidFill>
            <a:schemeClr val="bg2">
              <a:lumMod val="50000"/>
            </a:schemeClr>
          </a:solidFill>
          <a:ln w="9525">
            <a:noFill/>
            <a:miter lim="800000"/>
            <a:headEnd/>
            <a:tailEnd/>
          </a:ln>
          <a:effectLst/>
        </p:spPr>
        <p:txBody>
          <a:bodyPr>
            <a:spAutoFit/>
          </a:bodyPr>
          <a:lstStyle/>
          <a:p>
            <a:pPr algn="ctr" eaLnBrk="0" hangingPunct="0">
              <a:defRPr/>
            </a:pPr>
            <a:r>
              <a:rPr lang="en-US" sz="4400" dirty="0">
                <a:solidFill>
                  <a:schemeClr val="bg1"/>
                </a:solidFill>
                <a:effectLst>
                  <a:outerShdw blurRad="38100" dist="38100" dir="2700000" algn="tl">
                    <a:srgbClr val="000000"/>
                  </a:outerShdw>
                </a:effectLst>
                <a:ea typeface="ＭＳ Ｐゴシック" pitchFamily="34" charset="-128"/>
                <a:cs typeface="+mn-cs"/>
              </a:rPr>
              <a:t>Dan Meyer</a:t>
            </a:r>
          </a:p>
          <a:p>
            <a:pPr algn="ctr" eaLnBrk="0" hangingPunct="0">
              <a:defRPr/>
            </a:pPr>
            <a:r>
              <a:rPr lang="en-US" sz="3200" b="1" dirty="0">
                <a:ea typeface="ＭＳ Ｐゴシック" pitchFamily="34" charset="-128"/>
                <a:cs typeface="+mn-cs"/>
              </a:rPr>
              <a:t> </a:t>
            </a:r>
            <a:r>
              <a:rPr lang="en-US" dirty="0">
                <a:ea typeface="ＭＳ Ｐゴシック" pitchFamily="34" charset="-128"/>
                <a:cs typeface="+mn-cs"/>
              </a:rPr>
              <a:t>High School Math</a:t>
            </a:r>
          </a:p>
          <a:p>
            <a:pPr algn="ctr" eaLnBrk="0" hangingPunct="0">
              <a:defRPr/>
            </a:pPr>
            <a:r>
              <a:rPr lang="en-US" dirty="0">
                <a:ea typeface="ＭＳ Ｐゴシック" pitchFamily="34" charset="-128"/>
                <a:cs typeface="+mn-cs"/>
              </a:rPr>
              <a:t>Teacher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endParaRPr lang="en-US" sz="1200">
              <a:solidFill>
                <a:schemeClr val="tx1">
                  <a:tint val="75000"/>
                </a:schemeClr>
              </a:solidFill>
              <a:latin typeface="+mn-lt"/>
              <a:ea typeface="+mn-ea"/>
              <a:cs typeface="+mn-cs"/>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DFA2390-D2EA-4BC2-ADE6-F424BDAD0486}" type="slidenum">
              <a:rPr lang="en-US" sz="1200">
                <a:solidFill>
                  <a:schemeClr val="tx1">
                    <a:tint val="75000"/>
                  </a:schemeClr>
                </a:solidFill>
                <a:latin typeface="+mn-lt"/>
                <a:ea typeface="+mn-ea"/>
                <a:cs typeface="+mn-cs"/>
              </a:rPr>
              <a:pPr algn="r" fontAlgn="auto">
                <a:spcBef>
                  <a:spcPts val="0"/>
                </a:spcBef>
                <a:spcAft>
                  <a:spcPts val="0"/>
                </a:spcAft>
                <a:defRPr/>
              </a:pPr>
              <a:t>46</a:t>
            </a:fld>
            <a:endParaRPr lang="en-US" sz="1200" dirty="0">
              <a:solidFill>
                <a:schemeClr val="tx1">
                  <a:tint val="75000"/>
                </a:schemeClr>
              </a:solidFill>
              <a:latin typeface="+mn-lt"/>
              <a:ea typeface="+mn-ea"/>
              <a:cs typeface="+mn-cs"/>
            </a:endParaRPr>
          </a:p>
        </p:txBody>
      </p:sp>
      <p:pic>
        <p:nvPicPr>
          <p:cNvPr id="95236" name="Picture 5"/>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5237" name="TextBox 6"/>
          <p:cNvSpPr txBox="1">
            <a:spLocks noChangeArrowheads="1"/>
          </p:cNvSpPr>
          <p:nvPr/>
        </p:nvSpPr>
        <p:spPr bwMode="auto">
          <a:xfrm>
            <a:off x="228600" y="6019800"/>
            <a:ext cx="5334000" cy="1200150"/>
          </a:xfrm>
          <a:prstGeom prst="rect">
            <a:avLst/>
          </a:prstGeom>
          <a:noFill/>
          <a:ln w="9525">
            <a:noFill/>
            <a:miter lim="800000"/>
            <a:headEnd/>
            <a:tailEnd/>
          </a:ln>
        </p:spPr>
        <p:txBody>
          <a:bodyPr>
            <a:spAutoFit/>
          </a:bodyPr>
          <a:lstStyle/>
          <a:p>
            <a:endParaRPr lang="en-US" sz="1800">
              <a:solidFill>
                <a:schemeClr val="bg1"/>
              </a:solidFill>
            </a:endParaRPr>
          </a:p>
          <a:p>
            <a:r>
              <a:rPr lang="en-US" sz="1800">
                <a:solidFill>
                  <a:schemeClr val="bg1"/>
                </a:solidFill>
              </a:rPr>
              <a:t>                </a:t>
            </a:r>
            <a:r>
              <a:rPr lang="en-US" sz="2000">
                <a:solidFill>
                  <a:schemeClr val="bg1"/>
                </a:solidFill>
              </a:rPr>
              <a:t>Iowa Core Mathematics, p. 10</a:t>
            </a:r>
          </a:p>
          <a:p>
            <a:endParaRPr lang="en-US" sz="1800"/>
          </a:p>
        </p:txBody>
      </p:sp>
      <p:sp>
        <p:nvSpPr>
          <p:cNvPr id="69638" name="TextBox 8"/>
          <p:cNvSpPr txBox="1">
            <a:spLocks noChangeArrowheads="1"/>
          </p:cNvSpPr>
          <p:nvPr/>
        </p:nvSpPr>
        <p:spPr bwMode="auto">
          <a:xfrm>
            <a:off x="381000" y="762000"/>
            <a:ext cx="8763000" cy="1036638"/>
          </a:xfrm>
          <a:prstGeom prst="rect">
            <a:avLst/>
          </a:prstGeom>
          <a:noFill/>
          <a:ln w="9525">
            <a:noFill/>
            <a:miter lim="800000"/>
            <a:headEnd/>
            <a:tailEnd/>
          </a:ln>
        </p:spPr>
        <p:txBody>
          <a:bodyPr>
            <a:spAutoFit/>
          </a:bodyPr>
          <a:lstStyle/>
          <a:p>
            <a:pPr>
              <a:defRPr/>
            </a:pPr>
            <a:r>
              <a:rPr lang="en-US" sz="1800">
                <a:solidFill>
                  <a:schemeClr val="bg1"/>
                </a:solidFill>
              </a:rPr>
              <a:t>  </a:t>
            </a:r>
            <a:r>
              <a:rPr lang="en-US" sz="4400">
                <a:solidFill>
                  <a:schemeClr val="bg1"/>
                </a:solidFill>
                <a:effectLst>
                  <a:outerShdw blurRad="38100" dist="38100" dir="2700000" algn="tl">
                    <a:srgbClr val="C0C0C0"/>
                  </a:outerShdw>
                </a:effectLst>
              </a:rPr>
              <a:t>In short, a lack of understanding</a:t>
            </a:r>
            <a:r>
              <a:rPr lang="en-US" sz="4400">
                <a:solidFill>
                  <a:schemeClr val="bg1"/>
                </a:solidFill>
              </a:rPr>
              <a:t> </a:t>
            </a:r>
          </a:p>
          <a:p>
            <a:pPr>
              <a:defRPr/>
            </a:pPr>
            <a:endParaRPr lang="en-US" sz="1800"/>
          </a:p>
        </p:txBody>
      </p:sp>
      <p:sp>
        <p:nvSpPr>
          <p:cNvPr id="69639" name="TextBox 9"/>
          <p:cNvSpPr txBox="1">
            <a:spLocks noChangeArrowheads="1"/>
          </p:cNvSpPr>
          <p:nvPr/>
        </p:nvSpPr>
        <p:spPr bwMode="auto">
          <a:xfrm>
            <a:off x="1066800" y="2362200"/>
            <a:ext cx="7069138" cy="1036638"/>
          </a:xfrm>
          <a:prstGeom prst="rect">
            <a:avLst/>
          </a:prstGeom>
          <a:noFill/>
          <a:ln w="9525">
            <a:noFill/>
            <a:miter lim="800000"/>
            <a:headEnd/>
            <a:tailEnd/>
          </a:ln>
        </p:spPr>
        <p:txBody>
          <a:bodyPr wrap="none">
            <a:spAutoFit/>
          </a:bodyPr>
          <a:lstStyle/>
          <a:p>
            <a:pPr>
              <a:defRPr/>
            </a:pPr>
            <a:r>
              <a:rPr lang="en-US" sz="4400">
                <a:solidFill>
                  <a:schemeClr val="bg1"/>
                </a:solidFill>
                <a:effectLst>
                  <a:outerShdw blurRad="38100" dist="38100" dir="2700000" algn="tl">
                    <a:srgbClr val="C0C0C0"/>
                  </a:outerShdw>
                </a:effectLst>
              </a:rPr>
              <a:t>effectively prevents a student</a:t>
            </a:r>
            <a:r>
              <a:rPr lang="en-US" sz="4400">
                <a:solidFill>
                  <a:schemeClr val="bg1"/>
                </a:solidFill>
              </a:rPr>
              <a:t> </a:t>
            </a:r>
          </a:p>
          <a:p>
            <a:pPr>
              <a:defRPr/>
            </a:pPr>
            <a:endParaRPr lang="en-US" sz="1800"/>
          </a:p>
        </p:txBody>
      </p:sp>
      <p:sp>
        <p:nvSpPr>
          <p:cNvPr id="69640" name="TextBox 10"/>
          <p:cNvSpPr txBox="1">
            <a:spLocks noChangeArrowheads="1"/>
          </p:cNvSpPr>
          <p:nvPr/>
        </p:nvSpPr>
        <p:spPr bwMode="auto">
          <a:xfrm>
            <a:off x="3505200" y="3886200"/>
            <a:ext cx="4371975" cy="1036638"/>
          </a:xfrm>
          <a:prstGeom prst="rect">
            <a:avLst/>
          </a:prstGeom>
          <a:noFill/>
          <a:ln w="9525">
            <a:noFill/>
            <a:miter lim="800000"/>
            <a:headEnd/>
            <a:tailEnd/>
          </a:ln>
        </p:spPr>
        <p:txBody>
          <a:bodyPr>
            <a:spAutoFit/>
          </a:bodyPr>
          <a:lstStyle/>
          <a:p>
            <a:pPr>
              <a:defRPr/>
            </a:pPr>
            <a:r>
              <a:rPr lang="en-US" sz="4400">
                <a:solidFill>
                  <a:schemeClr val="bg1"/>
                </a:solidFill>
                <a:effectLst>
                  <a:outerShdw blurRad="38100" dist="38100" dir="2700000" algn="tl">
                    <a:srgbClr val="C0C0C0"/>
                  </a:outerShdw>
                </a:effectLst>
              </a:rPr>
              <a:t>from engaging in</a:t>
            </a:r>
            <a:endParaRPr lang="en-US" sz="1800">
              <a:solidFill>
                <a:schemeClr val="bg1"/>
              </a:solidFill>
              <a:effectLst>
                <a:outerShdw blurRad="38100" dist="38100" dir="2700000" algn="tl">
                  <a:srgbClr val="C0C0C0"/>
                </a:outerShdw>
              </a:effectLst>
            </a:endParaRPr>
          </a:p>
          <a:p>
            <a:pPr>
              <a:defRPr/>
            </a:pPr>
            <a:endParaRPr lang="en-US" sz="1800">
              <a:effectLst>
                <a:outerShdw blurRad="38100" dist="38100" dir="2700000" algn="tl">
                  <a:srgbClr val="C0C0C0"/>
                </a:outerShdw>
              </a:effectLst>
            </a:endParaRPr>
          </a:p>
        </p:txBody>
      </p:sp>
      <p:sp>
        <p:nvSpPr>
          <p:cNvPr id="69641" name="TextBox 11"/>
          <p:cNvSpPr txBox="1">
            <a:spLocks noChangeArrowheads="1"/>
          </p:cNvSpPr>
          <p:nvPr/>
        </p:nvSpPr>
        <p:spPr bwMode="auto">
          <a:xfrm>
            <a:off x="2057400" y="5181600"/>
            <a:ext cx="6518275" cy="1036638"/>
          </a:xfrm>
          <a:prstGeom prst="rect">
            <a:avLst/>
          </a:prstGeom>
          <a:noFill/>
          <a:ln w="9525">
            <a:noFill/>
            <a:miter lim="800000"/>
            <a:headEnd/>
            <a:tailEnd/>
          </a:ln>
        </p:spPr>
        <p:txBody>
          <a:bodyPr wrap="none">
            <a:spAutoFit/>
          </a:bodyPr>
          <a:lstStyle/>
          <a:p>
            <a:pPr>
              <a:defRPr/>
            </a:pPr>
            <a:r>
              <a:rPr lang="en-US" sz="4400">
                <a:solidFill>
                  <a:schemeClr val="bg1"/>
                </a:solidFill>
                <a:effectLst>
                  <a:outerShdw blurRad="38100" dist="38100" dir="2700000" algn="tl">
                    <a:srgbClr val="C0C0C0"/>
                  </a:outerShdw>
                </a:effectLst>
              </a:rPr>
              <a:t>the mathematical practices.</a:t>
            </a:r>
          </a:p>
          <a:p>
            <a:pPr>
              <a:defRPr/>
            </a:pPr>
            <a:endParaRPr lang="en-US" sz="18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Success Criteria Check:</a:t>
            </a:r>
            <a:endParaRPr lang="en-US" dirty="0"/>
          </a:p>
        </p:txBody>
      </p:sp>
      <p:sp>
        <p:nvSpPr>
          <p:cNvPr id="5" name="Content Placeholder 4"/>
          <p:cNvSpPr>
            <a:spLocks noGrp="1"/>
          </p:cNvSpPr>
          <p:nvPr>
            <p:ph idx="1"/>
          </p:nvPr>
        </p:nvSpPr>
        <p:spPr/>
        <p:txBody>
          <a:bodyPr>
            <a:normAutofit/>
          </a:bodyPr>
          <a:lstStyle/>
          <a:p>
            <a:pPr>
              <a:buNone/>
            </a:pPr>
            <a:r>
              <a:rPr lang="en-US" sz="3600" dirty="0" smtClean="0"/>
              <a:t>Poll Everywhere</a:t>
            </a:r>
          </a:p>
          <a:p>
            <a:pPr>
              <a:buNone/>
            </a:pPr>
            <a:r>
              <a:rPr lang="en-US" sz="3600" dirty="0" smtClean="0"/>
              <a:t>To what degree do you feel able to describe "mathematical understanding" by giving an example and a non-example?</a:t>
            </a:r>
          </a:p>
          <a:p>
            <a:pPr>
              <a:buNone/>
            </a:pPr>
            <a:r>
              <a:rPr lang="en-US" sz="3600" dirty="0" smtClean="0">
                <a:hlinkClick r:id="rId2"/>
              </a:rPr>
              <a:t>http://www.polleverywhere.com/multiple_choice_polls/LTcwMzcwNDcxMQ</a:t>
            </a:r>
            <a:endParaRPr lang="en-US" sz="3600" dirty="0" smtClean="0"/>
          </a:p>
        </p:txBody>
      </p:sp>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FD79EFC7-05D5-4F55-8CE4-38C5C3454C10}"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Success Criteria Check:</a:t>
            </a:r>
            <a:endParaRPr lang="en-US" dirty="0"/>
          </a:p>
        </p:txBody>
      </p:sp>
      <p:sp>
        <p:nvSpPr>
          <p:cNvPr id="7" name="Content Placeholder 6"/>
          <p:cNvSpPr>
            <a:spLocks noGrp="1"/>
          </p:cNvSpPr>
          <p:nvPr>
            <p:ph idx="1"/>
          </p:nvPr>
        </p:nvSpPr>
        <p:spPr/>
        <p:txBody>
          <a:bodyPr>
            <a:normAutofit lnSpcReduction="10000"/>
          </a:bodyPr>
          <a:lstStyle/>
          <a:p>
            <a:pPr>
              <a:buNone/>
            </a:pPr>
            <a:r>
              <a:rPr lang="en-US" sz="3600" dirty="0" smtClean="0"/>
              <a:t>Poll Everywhere</a:t>
            </a:r>
          </a:p>
          <a:p>
            <a:pPr>
              <a:buNone/>
            </a:pPr>
            <a:r>
              <a:rPr lang="en-US" sz="3600" dirty="0" smtClean="0"/>
              <a:t>To what degree do you feel able to describe how Iowa Core Mathematics Standards provide a structure to change teaching and learning?</a:t>
            </a:r>
          </a:p>
          <a:p>
            <a:pPr>
              <a:buNone/>
            </a:pPr>
            <a:endParaRPr lang="en-US" sz="3600" dirty="0" smtClean="0"/>
          </a:p>
          <a:p>
            <a:pPr>
              <a:buNone/>
            </a:pPr>
            <a:r>
              <a:rPr lang="en-US" sz="3600" dirty="0" smtClean="0">
                <a:hlinkClick r:id="rId2"/>
              </a:rPr>
              <a:t>http://www.polleverywhere.com/multiple_choice_polls/LTQ4MjUyNzUwNA</a:t>
            </a:r>
            <a:endParaRPr lang="en-US" sz="3600" dirty="0" smtClean="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84E20C2-7663-43D1-A2FF-564B7FFA9EC8}"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381000" y="914400"/>
            <a:ext cx="8229600" cy="1828800"/>
          </a:xfrm>
        </p:spPr>
        <p:txBody>
          <a:bodyPr>
            <a:normAutofit fontScale="90000"/>
          </a:bodyPr>
          <a:lstStyle/>
          <a:p>
            <a:pPr algn="ctr" eaLnBrk="1" hangingPunct="1">
              <a:defRPr/>
            </a:pPr>
            <a:r>
              <a:rPr lang="en-US" sz="6000" smtClean="0">
                <a:solidFill>
                  <a:srgbClr val="993300"/>
                </a:solidFill>
                <a:effectLst>
                  <a:outerShdw blurRad="38100" dist="38100" dir="2700000" algn="tl">
                    <a:srgbClr val="C0C0C0"/>
                  </a:outerShdw>
                </a:effectLst>
              </a:rPr>
              <a:t>Determining Implications and Next Steps</a:t>
            </a:r>
          </a:p>
        </p:txBody>
      </p:sp>
      <p:sp>
        <p:nvSpPr>
          <p:cNvPr id="96258" name="Content Placeholder 2"/>
          <p:cNvSpPr>
            <a:spLocks noGrp="1"/>
          </p:cNvSpPr>
          <p:nvPr>
            <p:ph idx="1"/>
          </p:nvPr>
        </p:nvSpPr>
        <p:spPr>
          <a:xfrm>
            <a:off x="457200" y="3657600"/>
            <a:ext cx="8229600" cy="1905000"/>
          </a:xfrm>
        </p:spPr>
        <p:txBody>
          <a:bodyPr/>
          <a:lstStyle/>
          <a:p>
            <a:pPr algn="ctr" eaLnBrk="1" hangingPunct="1">
              <a:buFont typeface="Wingdings 2" pitchFamily="18" charset="2"/>
              <a:buNone/>
            </a:pPr>
            <a:r>
              <a:rPr lang="en-US" sz="4000" i="1" smtClean="0"/>
              <a:t>We’ve been investigating  the standards – now, what do we do?</a:t>
            </a:r>
          </a:p>
        </p:txBody>
      </p:sp>
      <p:sp>
        <p:nvSpPr>
          <p:cNvPr id="96259" name="TextBox 3"/>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857250"/>
            <a:ext cx="4343400" cy="1143000"/>
          </a:xfrm>
          <a:prstGeom prst="rect">
            <a:avLst/>
          </a:prstGeom>
        </p:spPr>
        <p:txBody>
          <a:bodyPr/>
          <a:lstStyle/>
          <a:p>
            <a:pPr>
              <a:defRPr/>
            </a:pPr>
            <a:r>
              <a:rPr lang="en-US" sz="5000">
                <a:solidFill>
                  <a:srgbClr val="004F8A"/>
                </a:solidFill>
                <a:effectLst>
                  <a:outerShdw blurRad="38100" dist="38100" dir="2700000" algn="tl">
                    <a:srgbClr val="C0C0C0"/>
                  </a:outerShdw>
                </a:effectLst>
              </a:rPr>
              <a:t>Learning Goals:</a:t>
            </a:r>
          </a:p>
        </p:txBody>
      </p:sp>
      <p:sp>
        <p:nvSpPr>
          <p:cNvPr id="23554" name="Content Placeholder 2"/>
          <p:cNvSpPr txBox="1">
            <a:spLocks/>
          </p:cNvSpPr>
          <p:nvPr/>
        </p:nvSpPr>
        <p:spPr bwMode="auto">
          <a:xfrm>
            <a:off x="533400" y="1752600"/>
            <a:ext cx="8153400" cy="4724400"/>
          </a:xfrm>
          <a:prstGeom prst="rect">
            <a:avLst/>
          </a:prstGeom>
          <a:noFill/>
          <a:ln w="9525">
            <a:noFill/>
            <a:miter lim="800000"/>
            <a:headEnd/>
            <a:tailEnd/>
          </a:ln>
        </p:spPr>
        <p:txBody>
          <a:bodyPr/>
          <a:lstStyle/>
          <a:p>
            <a:pPr>
              <a:spcBef>
                <a:spcPct val="20000"/>
              </a:spcBef>
              <a:buClr>
                <a:srgbClr val="004F8A"/>
              </a:buClr>
              <a:buSzPct val="95000"/>
            </a:pPr>
            <a:r>
              <a:rPr lang="en-US" sz="3600" dirty="0"/>
              <a:t>Understand </a:t>
            </a:r>
            <a:r>
              <a:rPr lang="en-US" sz="3600" dirty="0" smtClean="0"/>
              <a:t>that the structure </a:t>
            </a:r>
            <a:r>
              <a:rPr lang="en-US" sz="3600" dirty="0"/>
              <a:t>of the Iowa Core </a:t>
            </a:r>
            <a:r>
              <a:rPr lang="en-US" sz="3600" dirty="0" smtClean="0"/>
              <a:t>Mathematics are meant to support focus and coherence</a:t>
            </a:r>
          </a:p>
          <a:p>
            <a:pPr>
              <a:spcBef>
                <a:spcPct val="20000"/>
              </a:spcBef>
              <a:buClr>
                <a:srgbClr val="004F8A"/>
              </a:buClr>
              <a:buSzPct val="95000"/>
            </a:pPr>
            <a:r>
              <a:rPr lang="en-US" sz="3600" dirty="0" smtClean="0"/>
              <a:t>Understand that fluency, deep understanding, application and dual intensity support rigor</a:t>
            </a:r>
            <a:endParaRPr lang="en-US" sz="1800" dirty="0"/>
          </a:p>
          <a:p>
            <a:pPr>
              <a:spcBef>
                <a:spcPct val="20000"/>
              </a:spcBef>
              <a:buClr>
                <a:srgbClr val="004F8A"/>
              </a:buClr>
              <a:buSzPct val="95000"/>
            </a:pPr>
            <a:r>
              <a:rPr lang="en-US" sz="3600" dirty="0"/>
              <a:t>Understand how to investigate the Iowa Core Mathematics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4" descr="C:\Users\jschorg\AppData\Local\Microsoft\Windows\Temporary Internet Files\Content.IE5\UNHF3JUQ\MC900233890[1].wmf"/>
          <p:cNvPicPr>
            <a:picLocks noChangeAspect="1" noChangeArrowheads="1"/>
          </p:cNvPicPr>
          <p:nvPr/>
        </p:nvPicPr>
        <p:blipFill>
          <a:blip r:embed="rId3" cstate="print"/>
          <a:srcRect/>
          <a:stretch>
            <a:fillRect/>
          </a:stretch>
        </p:blipFill>
        <p:spPr bwMode="auto">
          <a:xfrm rot="-1139448">
            <a:off x="7123113" y="219075"/>
            <a:ext cx="1708150" cy="1447800"/>
          </a:xfrm>
          <a:prstGeom prst="rect">
            <a:avLst/>
          </a:prstGeom>
          <a:noFill/>
          <a:ln w="9525">
            <a:noFill/>
            <a:miter lim="800000"/>
            <a:headEnd/>
            <a:tailEnd/>
          </a:ln>
        </p:spPr>
      </p:pic>
      <p:sp>
        <p:nvSpPr>
          <p:cNvPr id="97282" name="Rectangle 7"/>
          <p:cNvSpPr>
            <a:spLocks noChangeArrowheads="1"/>
          </p:cNvSpPr>
          <p:nvPr/>
        </p:nvSpPr>
        <p:spPr bwMode="auto">
          <a:xfrm>
            <a:off x="914400" y="6492875"/>
            <a:ext cx="7423150" cy="365125"/>
          </a:xfrm>
          <a:prstGeom prst="rect">
            <a:avLst/>
          </a:prstGeom>
          <a:noFill/>
          <a:ln w="9525">
            <a:noFill/>
            <a:miter lim="800000"/>
            <a:headEnd/>
            <a:tailEnd/>
          </a:ln>
        </p:spPr>
        <p:txBody>
          <a:bodyPr wrap="none" anchor="ctr">
            <a:spAutoFit/>
          </a:bodyPr>
          <a:lstStyle/>
          <a:p>
            <a:pPr algn="ctr"/>
            <a:r>
              <a:rPr lang="en-US" sz="900">
                <a:ea typeface="Calibri" pitchFamily="34" charset="0"/>
                <a:cs typeface="Times New Roman" pitchFamily="18" charset="0"/>
              </a:rPr>
              <a:t>©2011 Cooperative Educational Service Agency (CESA) 7 School Improvement Services</a:t>
            </a:r>
            <a:br>
              <a:rPr lang="en-US" sz="900">
                <a:ea typeface="Calibri" pitchFamily="34" charset="0"/>
                <a:cs typeface="Times New Roman" pitchFamily="18" charset="0"/>
              </a:rPr>
            </a:br>
            <a:r>
              <a:rPr lang="en-US" sz="900">
                <a:ea typeface="Calibri" pitchFamily="34" charset="0"/>
                <a:cs typeface="Times New Roman" pitchFamily="18" charset="0"/>
              </a:rPr>
              <a:t>Permission is granted to the Iowa State Department of Education for dissemination and use in any whole or part in any form within the state of Iowa region.</a:t>
            </a:r>
            <a:endParaRPr lang="en-US" sz="900">
              <a:ea typeface="Calibri" pitchFamily="34" charset="0"/>
              <a:cs typeface="Arial" charset="0"/>
            </a:endParaRPr>
          </a:p>
        </p:txBody>
      </p:sp>
      <p:sp>
        <p:nvSpPr>
          <p:cNvPr id="9" name="Title 2"/>
          <p:cNvSpPr txBox="1">
            <a:spLocks/>
          </p:cNvSpPr>
          <p:nvPr/>
        </p:nvSpPr>
        <p:spPr>
          <a:xfrm>
            <a:off x="457200" y="304800"/>
            <a:ext cx="5486400" cy="1524000"/>
          </a:xfrm>
          <a:prstGeom prst="rect">
            <a:avLst/>
          </a:prstGeom>
        </p:spPr>
        <p:txBody>
          <a:bodyPr/>
          <a:lstStyle/>
          <a:p>
            <a:pPr marL="273050" indent="-273050" algn="ctr" eaLnBrk="0" hangingPunct="0">
              <a:spcBef>
                <a:spcPct val="20000"/>
              </a:spcBef>
              <a:defRPr/>
            </a:pPr>
            <a:r>
              <a:rPr lang="en-US" sz="4400" u="sng">
                <a:solidFill>
                  <a:srgbClr val="004F8A"/>
                </a:solidFill>
                <a:effectLst>
                  <a:outerShdw blurRad="38100" dist="38100" dir="2700000" algn="tl">
                    <a:srgbClr val="C0C0C0"/>
                  </a:outerShdw>
                </a:effectLst>
              </a:rPr>
              <a:t>Activity 8:</a:t>
            </a:r>
          </a:p>
          <a:p>
            <a:pPr marL="273050" indent="-273050" algn="ctr" eaLnBrk="0" hangingPunct="0">
              <a:spcBef>
                <a:spcPct val="20000"/>
              </a:spcBef>
              <a:defRPr/>
            </a:pPr>
            <a:r>
              <a:rPr lang="en-US" sz="4400">
                <a:solidFill>
                  <a:srgbClr val="004F8A"/>
                </a:solidFill>
                <a:effectLst>
                  <a:outerShdw blurRad="38100" dist="38100" dir="2700000" algn="tl">
                    <a:srgbClr val="C0C0C0"/>
                  </a:outerShdw>
                </a:effectLst>
              </a:rPr>
              <a:t>Reflection</a:t>
            </a:r>
            <a:endParaRPr lang="en-US" sz="4400">
              <a:solidFill>
                <a:schemeClr val="tx2"/>
              </a:solidFill>
              <a:effectLst>
                <a:outerShdw blurRad="38100" dist="38100" dir="2700000" algn="tl">
                  <a:srgbClr val="C0C0C0"/>
                </a:outerShdw>
              </a:effectLst>
            </a:endParaRPr>
          </a:p>
        </p:txBody>
      </p:sp>
      <p:sp>
        <p:nvSpPr>
          <p:cNvPr id="97284" name="Content Placeholder 3"/>
          <p:cNvSpPr txBox="1">
            <a:spLocks/>
          </p:cNvSpPr>
          <p:nvPr/>
        </p:nvSpPr>
        <p:spPr bwMode="auto">
          <a:xfrm>
            <a:off x="381000" y="2209800"/>
            <a:ext cx="8229600" cy="42672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pPr>
            <a:r>
              <a:rPr lang="en-US" sz="2800">
                <a:latin typeface="Constantia" pitchFamily="18" charset="0"/>
              </a:rPr>
              <a:t>In the chart, reflect on the activities completed by responding to these prompts</a:t>
            </a:r>
          </a:p>
          <a:p>
            <a:pPr marL="273050" indent="-273050" eaLnBrk="0" hangingPunct="0">
              <a:spcBef>
                <a:spcPct val="20000"/>
              </a:spcBef>
              <a:buClr>
                <a:srgbClr val="0BD0D9"/>
              </a:buClr>
              <a:buSzPct val="95000"/>
              <a:buFont typeface="Wingdings 2" pitchFamily="18" charset="2"/>
              <a:buNone/>
            </a:pPr>
            <a:endParaRPr lang="en-US" sz="1800">
              <a:latin typeface="Constantia" pitchFamily="18" charset="0"/>
            </a:endParaRPr>
          </a:p>
          <a:p>
            <a:pPr marL="273050" indent="-273050" eaLnBrk="0" hangingPunct="0">
              <a:spcBef>
                <a:spcPct val="20000"/>
              </a:spcBef>
              <a:buClr>
                <a:srgbClr val="0BD0D9"/>
              </a:buClr>
              <a:buSzPct val="95000"/>
              <a:buFont typeface="Wingdings 2" pitchFamily="18" charset="2"/>
              <a:buChar char=""/>
            </a:pPr>
            <a:r>
              <a:rPr lang="en-US" sz="2800">
                <a:latin typeface="Constantia" pitchFamily="18" charset="0"/>
              </a:rPr>
              <a:t>New things I learned about the IC Mathematics based on Practices, Content, and Miscellaneous items.</a:t>
            </a:r>
          </a:p>
          <a:p>
            <a:pPr marL="273050" indent="-273050" eaLnBrk="0" hangingPunct="0">
              <a:spcBef>
                <a:spcPct val="20000"/>
              </a:spcBef>
              <a:buClr>
                <a:srgbClr val="0BD0D9"/>
              </a:buClr>
              <a:buSzPct val="95000"/>
              <a:buFont typeface="Wingdings 2" pitchFamily="18" charset="2"/>
              <a:buChar char=""/>
            </a:pPr>
            <a:r>
              <a:rPr lang="en-US" sz="2800">
                <a:latin typeface="Constantia" pitchFamily="18" charset="0"/>
              </a:rPr>
              <a:t>Next Steps for how you will take this process back to your colleagues for investigations at your School/District.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229600" cy="914400"/>
          </a:xfrm>
          <a:prstGeom prst="rect">
            <a:avLst/>
          </a:prstGeom>
        </p:spPr>
        <p:txBody>
          <a:bodyPr/>
          <a:lstStyle/>
          <a:p>
            <a:pPr>
              <a:defRPr/>
            </a:pPr>
            <a:r>
              <a:rPr lang="en-US" sz="5000">
                <a:solidFill>
                  <a:srgbClr val="004F8A"/>
                </a:solidFill>
                <a:effectLst>
                  <a:outerShdw blurRad="38100" dist="38100" dir="2700000" algn="tl">
                    <a:srgbClr val="C0C0C0"/>
                  </a:outerShdw>
                </a:effectLst>
              </a:rPr>
              <a:t>Success Criteria:</a:t>
            </a:r>
          </a:p>
        </p:txBody>
      </p:sp>
      <p:sp>
        <p:nvSpPr>
          <p:cNvPr id="5" name="Content Placeholder 2"/>
          <p:cNvSpPr txBox="1">
            <a:spLocks/>
          </p:cNvSpPr>
          <p:nvPr/>
        </p:nvSpPr>
        <p:spPr>
          <a:xfrm>
            <a:off x="320675" y="1700213"/>
            <a:ext cx="8526463" cy="4572000"/>
          </a:xfrm>
          <a:prstGeom prst="rect">
            <a:avLst/>
          </a:prstGeom>
        </p:spPr>
        <p:txBody>
          <a:bodyPr>
            <a:normAutofit/>
          </a:bodyPr>
          <a:lstStyle/>
          <a:p>
            <a:pPr marL="514350" indent="-514350" fontAlgn="auto">
              <a:spcBef>
                <a:spcPct val="20000"/>
              </a:spcBef>
              <a:spcAft>
                <a:spcPts val="0"/>
              </a:spcAft>
              <a:buClr>
                <a:srgbClr val="004F8A"/>
              </a:buClr>
              <a:buSzPct val="95000"/>
              <a:buFont typeface="+mj-lt"/>
              <a:buAutoNum type="arabicPeriod"/>
              <a:defRPr/>
            </a:pPr>
            <a:r>
              <a:rPr lang="en-US" sz="2800" dirty="0">
                <a:latin typeface="+mj-lt"/>
                <a:ea typeface="+mn-ea"/>
                <a:cs typeface="+mn-cs"/>
              </a:rPr>
              <a:t>I can explain at least two of the standards for mathematical practice. </a:t>
            </a:r>
          </a:p>
          <a:p>
            <a:pPr marL="514350" indent="-514350" fontAlgn="auto">
              <a:spcBef>
                <a:spcPct val="20000"/>
              </a:spcBef>
              <a:spcAft>
                <a:spcPts val="0"/>
              </a:spcAft>
              <a:buClr>
                <a:srgbClr val="004F8A"/>
              </a:buClr>
              <a:buSzPct val="95000"/>
              <a:buFont typeface="+mj-lt"/>
              <a:buAutoNum type="arabicPeriod"/>
              <a:defRPr/>
            </a:pPr>
            <a:endParaRPr lang="en-US" sz="1000" dirty="0">
              <a:latin typeface="+mj-lt"/>
              <a:ea typeface="+mn-ea"/>
              <a:cs typeface="+mn-cs"/>
            </a:endParaRPr>
          </a:p>
          <a:p>
            <a:pPr marL="514350" indent="-514350" fontAlgn="auto">
              <a:spcBef>
                <a:spcPct val="20000"/>
              </a:spcBef>
              <a:spcAft>
                <a:spcPts val="0"/>
              </a:spcAft>
              <a:buClr>
                <a:srgbClr val="004F8A"/>
              </a:buClr>
              <a:buSzPct val="95000"/>
              <a:buFont typeface="+mj-lt"/>
              <a:buAutoNum type="arabicPeriod"/>
              <a:defRPr/>
            </a:pPr>
            <a:r>
              <a:rPr lang="en-US" sz="2800" dirty="0">
                <a:latin typeface="+mj-lt"/>
                <a:ea typeface="+mn-ea"/>
                <a:cs typeface="+mn-cs"/>
              </a:rPr>
              <a:t>I can describe the critical areas for my grade level.</a:t>
            </a:r>
          </a:p>
          <a:p>
            <a:pPr marL="514350" indent="-514350" fontAlgn="auto">
              <a:spcBef>
                <a:spcPct val="20000"/>
              </a:spcBef>
              <a:spcAft>
                <a:spcPts val="0"/>
              </a:spcAft>
              <a:buClr>
                <a:srgbClr val="004F8A"/>
              </a:buClr>
              <a:buSzPct val="95000"/>
              <a:buFont typeface="+mj-lt"/>
              <a:buAutoNum type="arabicPeriod"/>
              <a:defRPr/>
            </a:pPr>
            <a:endParaRPr lang="en-US" sz="1000" dirty="0">
              <a:latin typeface="+mj-lt"/>
              <a:ea typeface="+mn-ea"/>
              <a:cs typeface="+mn-cs"/>
            </a:endParaRPr>
          </a:p>
          <a:p>
            <a:pPr marL="514350" indent="-514350" fontAlgn="auto">
              <a:spcBef>
                <a:spcPct val="20000"/>
              </a:spcBef>
              <a:spcAft>
                <a:spcPts val="0"/>
              </a:spcAft>
              <a:buClr>
                <a:srgbClr val="004F8A"/>
              </a:buClr>
              <a:buSzPct val="95000"/>
              <a:buFont typeface="+mj-lt"/>
              <a:buAutoNum type="arabicPeriod"/>
              <a:defRPr/>
            </a:pPr>
            <a:r>
              <a:rPr lang="en-US" sz="2800" dirty="0">
                <a:latin typeface="+mj-lt"/>
                <a:ea typeface="+mn-ea"/>
                <a:cs typeface="+mn-cs"/>
              </a:rPr>
              <a:t>I can locate my grade level content standards and explain the differences among standards, clusters, and domains.</a:t>
            </a:r>
          </a:p>
          <a:p>
            <a:pPr marL="514350" indent="-514350" fontAlgn="auto">
              <a:spcBef>
                <a:spcPct val="20000"/>
              </a:spcBef>
              <a:spcAft>
                <a:spcPts val="0"/>
              </a:spcAft>
              <a:buClr>
                <a:srgbClr val="004F8A"/>
              </a:buClr>
              <a:buSzPct val="95000"/>
              <a:buFont typeface="+mj-lt"/>
              <a:buAutoNum type="arabicPeriod"/>
              <a:defRPr/>
            </a:pPr>
            <a:endParaRPr lang="en-US" sz="1000" dirty="0">
              <a:latin typeface="+mj-lt"/>
              <a:ea typeface="+mn-ea"/>
              <a:cs typeface="+mn-cs"/>
            </a:endParaRPr>
          </a:p>
          <a:p>
            <a:pPr marL="514350" indent="-514350" fontAlgn="auto">
              <a:spcBef>
                <a:spcPct val="20000"/>
              </a:spcBef>
              <a:spcAft>
                <a:spcPts val="0"/>
              </a:spcAft>
              <a:buClr>
                <a:srgbClr val="004F8A"/>
              </a:buClr>
              <a:buSzPct val="95000"/>
              <a:buFont typeface="+mj-lt"/>
              <a:buAutoNum type="arabicPeriod"/>
              <a:defRPr/>
            </a:pPr>
            <a:r>
              <a:rPr lang="en-US" sz="2800" dirty="0">
                <a:latin typeface="+mj-lt"/>
                <a:ea typeface="+mn-ea"/>
                <a:cs typeface="+mn-cs"/>
              </a:rPr>
              <a:t>I can describe “mathematical understanding” by giving an example and non-example.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85800" y="685800"/>
            <a:ext cx="3733800" cy="838200"/>
          </a:xfrm>
        </p:spPr>
        <p:txBody>
          <a:bodyPr/>
          <a:lstStyle/>
          <a:p>
            <a:pPr eaLnBrk="1" hangingPunct="1">
              <a:defRPr/>
            </a:pPr>
            <a:r>
              <a:rPr lang="en-US" smtClean="0">
                <a:effectLst>
                  <a:outerShdw blurRad="38100" dist="38100" dir="2700000" algn="tl">
                    <a:srgbClr val="C0C0C0"/>
                  </a:outerShdw>
                </a:effectLst>
              </a:rPr>
              <a:t>Feedback</a:t>
            </a:r>
          </a:p>
        </p:txBody>
      </p:sp>
      <p:sp>
        <p:nvSpPr>
          <p:cNvPr id="101378" name="Content Placeholder 2"/>
          <p:cNvSpPr>
            <a:spLocks noGrp="1"/>
          </p:cNvSpPr>
          <p:nvPr>
            <p:ph idx="1"/>
          </p:nvPr>
        </p:nvSpPr>
        <p:spPr/>
        <p:txBody>
          <a:bodyPr/>
          <a:lstStyle/>
          <a:p>
            <a:pPr algn="ctr" eaLnBrk="1" hangingPunct="1">
              <a:buFont typeface="Wingdings 2" pitchFamily="18" charset="2"/>
              <a:buNone/>
            </a:pPr>
            <a:r>
              <a:rPr lang="en-US" sz="4000" smtClean="0"/>
              <a:t>Please complete the </a:t>
            </a:r>
            <a:r>
              <a:rPr lang="en-US" sz="4000" b="1" u="sng" smtClean="0"/>
              <a:t>exit ticket</a:t>
            </a:r>
            <a:r>
              <a:rPr lang="en-US" sz="4000" b="1" smtClean="0"/>
              <a:t> </a:t>
            </a:r>
            <a:r>
              <a:rPr lang="en-US" sz="4000" smtClean="0"/>
              <a:t>provided.</a:t>
            </a:r>
          </a:p>
          <a:p>
            <a:pPr algn="ctr" eaLnBrk="1" hangingPunct="1">
              <a:buFont typeface="Wingdings 2" pitchFamily="18" charset="2"/>
              <a:buNone/>
            </a:pPr>
            <a:r>
              <a:rPr lang="en-US" sz="4000" smtClean="0"/>
              <a:t>Thanks so much for your participation! Best of luck!</a:t>
            </a:r>
          </a:p>
          <a:p>
            <a:pPr algn="ctr" eaLnBrk="1" hangingPunct="1">
              <a:buFont typeface="Wingdings 2" pitchFamily="18" charset="2"/>
              <a:buNone/>
            </a:pPr>
            <a:endParaRPr lang="en-US" smtClean="0"/>
          </a:p>
          <a:p>
            <a:pPr algn="ctr" eaLnBrk="1" hangingPunct="1">
              <a:buFont typeface="Wingdings 2" pitchFamily="18" charset="2"/>
              <a:buNone/>
            </a:pPr>
            <a:r>
              <a:rPr lang="en-US" smtClean="0"/>
              <a:t>Contact:</a:t>
            </a:r>
          </a:p>
          <a:p>
            <a:pPr algn="ctr" eaLnBrk="1" hangingPunct="1">
              <a:buFont typeface="Wingdings 2" pitchFamily="18" charset="2"/>
              <a:buNone/>
            </a:pPr>
            <a:r>
              <a:rPr lang="en-US" smtClean="0"/>
              <a:t>Your AEA Math Consultant</a:t>
            </a:r>
          </a:p>
        </p:txBody>
      </p:sp>
      <p:pic>
        <p:nvPicPr>
          <p:cNvPr id="101379" name="Picture 2" descr="C:\Documents and Settings\jsargent\Local Settings\Temporary Internet Files\Content.IE5\27952KPH\MP900386035[1].jpg"/>
          <p:cNvPicPr>
            <a:picLocks noChangeAspect="1" noChangeArrowheads="1"/>
          </p:cNvPicPr>
          <p:nvPr/>
        </p:nvPicPr>
        <p:blipFill>
          <a:blip r:embed="rId3" cstate="print"/>
          <a:srcRect/>
          <a:stretch>
            <a:fillRect/>
          </a:stretch>
        </p:blipFill>
        <p:spPr bwMode="auto">
          <a:xfrm>
            <a:off x="6400800" y="228600"/>
            <a:ext cx="2239963" cy="1600200"/>
          </a:xfrm>
          <a:prstGeom prst="rect">
            <a:avLst/>
          </a:prstGeom>
          <a:noFill/>
          <a:ln w="9525">
            <a:noFill/>
            <a:miter lim="800000"/>
            <a:headEnd/>
            <a:tailEnd/>
          </a:ln>
        </p:spPr>
      </p:pic>
      <p:sp>
        <p:nvSpPr>
          <p:cNvPr id="101380" name="TextBox 4"/>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t>©2011 Cooperative Educational Service Agency (CESA) 7 School Improvement Services</a:t>
            </a:r>
            <a:br>
              <a:rPr lang="en-US" sz="900"/>
            </a:br>
            <a:r>
              <a:rPr lang="en-US" sz="900"/>
              <a:t>Permission is granted to the Iowa State Department of Education for dissemination and use in any whole or part in any form within the state of Iowa region.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609600"/>
            <a:ext cx="4884738" cy="914400"/>
          </a:xfrm>
          <a:prstGeom prst="rect">
            <a:avLst/>
          </a:prstGeom>
        </p:spPr>
        <p:txBody>
          <a:bodyPr/>
          <a:lstStyle/>
          <a:p>
            <a:pPr>
              <a:defRPr/>
            </a:pPr>
            <a:r>
              <a:rPr lang="en-US" sz="5000">
                <a:solidFill>
                  <a:srgbClr val="004F8A"/>
                </a:solidFill>
                <a:effectLst>
                  <a:outerShdw blurRad="38100" dist="38100" dir="2700000" algn="tl">
                    <a:srgbClr val="C0C0C0"/>
                  </a:outerShdw>
                </a:effectLst>
              </a:rPr>
              <a:t>Success Criteria:</a:t>
            </a:r>
          </a:p>
        </p:txBody>
      </p:sp>
      <p:sp>
        <p:nvSpPr>
          <p:cNvPr id="5" name="Content Placeholder 2"/>
          <p:cNvSpPr txBox="1">
            <a:spLocks/>
          </p:cNvSpPr>
          <p:nvPr/>
        </p:nvSpPr>
        <p:spPr>
          <a:xfrm>
            <a:off x="320675" y="1700213"/>
            <a:ext cx="8526463" cy="4572000"/>
          </a:xfrm>
          <a:prstGeom prst="rect">
            <a:avLst/>
          </a:prstGeom>
        </p:spPr>
        <p:txBody>
          <a:bodyPr>
            <a:normAutofit fontScale="92500"/>
          </a:bodyPr>
          <a:lstStyle/>
          <a:p>
            <a:pPr marL="514350" indent="-514350" fontAlgn="auto">
              <a:spcBef>
                <a:spcPct val="20000"/>
              </a:spcBef>
              <a:spcAft>
                <a:spcPts val="0"/>
              </a:spcAft>
              <a:buClr>
                <a:srgbClr val="004F8A"/>
              </a:buClr>
              <a:buSzPct val="95000"/>
              <a:buFont typeface="+mj-lt"/>
              <a:buAutoNum type="arabicPeriod"/>
              <a:defRPr/>
            </a:pPr>
            <a:r>
              <a:rPr lang="en-US" sz="2800" dirty="0">
                <a:latin typeface="+mj-lt"/>
                <a:ea typeface="+mn-ea"/>
                <a:cs typeface="+mn-cs"/>
              </a:rPr>
              <a:t>I can explain at least two of the standards for mathematical practice. </a:t>
            </a:r>
          </a:p>
          <a:p>
            <a:pPr marL="514350" indent="-514350" fontAlgn="auto">
              <a:spcBef>
                <a:spcPct val="20000"/>
              </a:spcBef>
              <a:spcAft>
                <a:spcPts val="0"/>
              </a:spcAft>
              <a:buClr>
                <a:srgbClr val="004F8A"/>
              </a:buClr>
              <a:buSzPct val="95000"/>
              <a:buFont typeface="+mj-lt"/>
              <a:buAutoNum type="arabicPeriod"/>
              <a:defRPr/>
            </a:pPr>
            <a:endParaRPr lang="en-US" sz="1000" dirty="0">
              <a:latin typeface="+mj-lt"/>
              <a:ea typeface="+mn-ea"/>
              <a:cs typeface="+mn-cs"/>
            </a:endParaRPr>
          </a:p>
          <a:p>
            <a:pPr marL="514350" indent="-514350" fontAlgn="auto">
              <a:spcBef>
                <a:spcPct val="20000"/>
              </a:spcBef>
              <a:spcAft>
                <a:spcPts val="0"/>
              </a:spcAft>
              <a:buClr>
                <a:srgbClr val="004F8A"/>
              </a:buClr>
              <a:buSzPct val="95000"/>
              <a:buFont typeface="+mj-lt"/>
              <a:buAutoNum type="arabicPeriod"/>
              <a:defRPr/>
            </a:pPr>
            <a:r>
              <a:rPr lang="en-US" sz="2800" dirty="0">
                <a:latin typeface="+mj-lt"/>
                <a:ea typeface="+mn-ea"/>
                <a:cs typeface="+mn-cs"/>
              </a:rPr>
              <a:t>I can describe the critical areas for my grade level.</a:t>
            </a:r>
          </a:p>
          <a:p>
            <a:pPr marL="514350" indent="-514350" fontAlgn="auto">
              <a:spcBef>
                <a:spcPct val="20000"/>
              </a:spcBef>
              <a:spcAft>
                <a:spcPts val="0"/>
              </a:spcAft>
              <a:buClr>
                <a:srgbClr val="004F8A"/>
              </a:buClr>
              <a:buSzPct val="95000"/>
              <a:buFont typeface="+mj-lt"/>
              <a:buAutoNum type="arabicPeriod"/>
              <a:defRPr/>
            </a:pPr>
            <a:endParaRPr lang="en-US" sz="1000" dirty="0">
              <a:latin typeface="+mj-lt"/>
              <a:ea typeface="+mn-ea"/>
              <a:cs typeface="+mn-cs"/>
            </a:endParaRPr>
          </a:p>
          <a:p>
            <a:pPr marL="514350" indent="-514350" fontAlgn="auto">
              <a:spcBef>
                <a:spcPct val="20000"/>
              </a:spcBef>
              <a:spcAft>
                <a:spcPts val="0"/>
              </a:spcAft>
              <a:buClr>
                <a:srgbClr val="004F8A"/>
              </a:buClr>
              <a:buSzPct val="95000"/>
              <a:buFont typeface="+mj-lt"/>
              <a:buAutoNum type="arabicPeriod"/>
              <a:defRPr/>
            </a:pPr>
            <a:r>
              <a:rPr lang="en-US" sz="2800" dirty="0">
                <a:latin typeface="+mj-lt"/>
                <a:ea typeface="+mn-ea"/>
                <a:cs typeface="+mn-cs"/>
              </a:rPr>
              <a:t>I can locate my grade level content standards and explain the differences among standards, clusters, and domains.</a:t>
            </a:r>
          </a:p>
          <a:p>
            <a:pPr marL="514350" indent="-514350" fontAlgn="auto">
              <a:spcBef>
                <a:spcPct val="20000"/>
              </a:spcBef>
              <a:spcAft>
                <a:spcPts val="0"/>
              </a:spcAft>
              <a:buClr>
                <a:srgbClr val="004F8A"/>
              </a:buClr>
              <a:buSzPct val="95000"/>
              <a:buFont typeface="+mj-lt"/>
              <a:buAutoNum type="arabicPeriod"/>
              <a:defRPr/>
            </a:pPr>
            <a:endParaRPr lang="en-US" sz="1000" dirty="0">
              <a:latin typeface="+mj-lt"/>
              <a:ea typeface="+mn-ea"/>
              <a:cs typeface="+mn-cs"/>
            </a:endParaRPr>
          </a:p>
          <a:p>
            <a:pPr marL="514350" indent="-514350" fontAlgn="auto">
              <a:spcBef>
                <a:spcPct val="20000"/>
              </a:spcBef>
              <a:spcAft>
                <a:spcPts val="0"/>
              </a:spcAft>
              <a:buClr>
                <a:srgbClr val="004F8A"/>
              </a:buClr>
              <a:buSzPct val="95000"/>
              <a:buFont typeface="+mj-lt"/>
              <a:buAutoNum type="arabicPeriod"/>
              <a:defRPr/>
            </a:pPr>
            <a:r>
              <a:rPr lang="en-US" sz="2800" dirty="0">
                <a:latin typeface="+mj-lt"/>
                <a:ea typeface="+mn-ea"/>
                <a:cs typeface="+mn-cs"/>
              </a:rPr>
              <a:t>I can describe “mathematical understanding” by giving an example and non-example</a:t>
            </a:r>
            <a:r>
              <a:rPr lang="en-US" sz="2800" dirty="0" smtClean="0">
                <a:latin typeface="+mj-lt"/>
                <a:ea typeface="+mn-ea"/>
                <a:cs typeface="+mn-cs"/>
              </a:rPr>
              <a:t>.</a:t>
            </a:r>
            <a:endParaRPr lang="en-US" sz="2800" dirty="0">
              <a:latin typeface="+mj-lt"/>
              <a:ea typeface="+mn-ea"/>
              <a:cs typeface="+mn-cs"/>
            </a:endParaRPr>
          </a:p>
          <a:p>
            <a:pPr marL="514350" indent="-514350" fontAlgn="auto">
              <a:spcBef>
                <a:spcPct val="20000"/>
              </a:spcBef>
              <a:spcAft>
                <a:spcPts val="0"/>
              </a:spcAft>
              <a:buClr>
                <a:srgbClr val="004F8A"/>
              </a:buClr>
              <a:buSzPct val="95000"/>
              <a:buFont typeface="+mj-lt"/>
              <a:buAutoNum type="arabicPeriod"/>
              <a:defRPr/>
            </a:pPr>
            <a:r>
              <a:rPr lang="en-US" sz="2800" dirty="0" smtClean="0">
                <a:latin typeface="+mj-lt"/>
                <a:ea typeface="+mn-ea"/>
                <a:cs typeface="+mn-cs"/>
              </a:rPr>
              <a:t>I can describe how Iowa Core Mathematics provides a structure to change teaching and learning.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ICCSystemGraphicWhole 2008 08 05"/>
          <p:cNvPicPr>
            <a:picLocks noChangeAspect="1" noChangeArrowheads="1"/>
          </p:cNvPicPr>
          <p:nvPr/>
        </p:nvPicPr>
        <p:blipFill>
          <a:blip r:embed="rId3" cstate="print"/>
          <a:srcRect/>
          <a:stretch>
            <a:fillRect/>
          </a:stretch>
        </p:blipFill>
        <p:spPr bwMode="auto">
          <a:xfrm>
            <a:off x="1905000" y="1219200"/>
            <a:ext cx="5257800" cy="45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FD79EFC7-05D5-4F55-8CE4-38C5C3454C10}" type="slidenum">
              <a:rPr lang="en-US" smtClean="0"/>
              <a:pPr>
                <a:defRPr/>
              </a:pPr>
              <a:t>8</a:t>
            </a:fld>
            <a:endParaRPr lang="en-US" dirty="0"/>
          </a:p>
        </p:txBody>
      </p:sp>
      <p:graphicFrame>
        <p:nvGraphicFramePr>
          <p:cNvPr id="6" name="Diagram 5"/>
          <p:cNvGraphicFramePr/>
          <p:nvPr/>
        </p:nvGraphicFramePr>
        <p:xfrm>
          <a:off x="0" y="0"/>
          <a:ext cx="9144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0" y="0"/>
            <a:ext cx="1828800" cy="830997"/>
          </a:xfrm>
          <a:prstGeom prst="rect">
            <a:avLst/>
          </a:prstGeom>
          <a:noFill/>
        </p:spPr>
        <p:txBody>
          <a:bodyPr wrap="square" rtlCol="0">
            <a:spAutoFit/>
          </a:bodyPr>
          <a:lstStyle/>
          <a:p>
            <a:r>
              <a:rPr lang="en-US" dirty="0" smtClean="0"/>
              <a:t>Iowa Core Outcomes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6 Shifts to Iowa Core Mathematics</a:t>
            </a:r>
            <a:endParaRPr lang="en-US" dirty="0"/>
          </a:p>
        </p:txBody>
      </p:sp>
      <p:graphicFrame>
        <p:nvGraphicFramePr>
          <p:cNvPr id="15" name="Content Placeholder 14"/>
          <p:cNvGraphicFramePr>
            <a:graphicFrameLocks noGrp="1"/>
          </p:cNvGraphicFramePr>
          <p:nvPr>
            <p:ph sz="half" idx="2"/>
          </p:nvPr>
        </p:nvGraphicFramePr>
        <p:xfrm>
          <a:off x="2514600" y="1828800"/>
          <a:ext cx="4038600"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FD79EFC7-05D5-4F55-8CE4-38C5C3454C10}" type="slidenum">
              <a:rPr lang="en-US" smtClean="0"/>
              <a:pPr>
                <a:defRPr/>
              </a:pPr>
              <a:t>9</a:t>
            </a:fld>
            <a:endParaRPr lang="en-US" dirty="0"/>
          </a:p>
        </p:txBody>
      </p:sp>
      <p:sp>
        <p:nvSpPr>
          <p:cNvPr id="17" name="Right Arrow 16"/>
          <p:cNvSpPr/>
          <p:nvPr/>
        </p:nvSpPr>
        <p:spPr>
          <a:xfrm>
            <a:off x="0" y="3048000"/>
            <a:ext cx="22860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6858000" y="3048000"/>
            <a:ext cx="22860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8600" y="3348335"/>
            <a:ext cx="1676400" cy="461665"/>
          </a:xfrm>
          <a:prstGeom prst="rect">
            <a:avLst/>
          </a:prstGeom>
          <a:noFill/>
        </p:spPr>
        <p:txBody>
          <a:bodyPr wrap="square" rtlCol="0">
            <a:spAutoFit/>
          </a:bodyPr>
          <a:lstStyle/>
          <a:p>
            <a:r>
              <a:rPr lang="en-US" dirty="0" smtClean="0">
                <a:solidFill>
                  <a:schemeClr val="bg1"/>
                </a:solidFill>
              </a:rPr>
              <a:t>Focus</a:t>
            </a:r>
            <a:endParaRPr lang="en-US" dirty="0">
              <a:solidFill>
                <a:schemeClr val="bg1"/>
              </a:solidFill>
            </a:endParaRPr>
          </a:p>
        </p:txBody>
      </p:sp>
      <p:sp>
        <p:nvSpPr>
          <p:cNvPr id="20" name="TextBox 19"/>
          <p:cNvSpPr txBox="1"/>
          <p:nvPr/>
        </p:nvSpPr>
        <p:spPr>
          <a:xfrm>
            <a:off x="7467600" y="3352800"/>
            <a:ext cx="1676400" cy="461665"/>
          </a:xfrm>
          <a:prstGeom prst="rect">
            <a:avLst/>
          </a:prstGeom>
          <a:noFill/>
        </p:spPr>
        <p:txBody>
          <a:bodyPr wrap="square" rtlCol="0">
            <a:spAutoFit/>
          </a:bodyPr>
          <a:lstStyle/>
          <a:p>
            <a:r>
              <a:rPr lang="en-US" dirty="0" smtClean="0">
                <a:solidFill>
                  <a:schemeClr val="bg1"/>
                </a:solidFill>
              </a:rPr>
              <a:t>Coherence</a:t>
            </a:r>
            <a:endParaRPr lang="en-US"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28752</TotalTime>
  <Words>4185</Words>
  <Application>Microsoft Office PowerPoint</Application>
  <PresentationFormat>On-screen Show (4:3)</PresentationFormat>
  <Paragraphs>498</Paragraphs>
  <Slides>52</Slides>
  <Notes>37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Flow</vt:lpstr>
      <vt:lpstr>Slide 1</vt:lpstr>
      <vt:lpstr>Slide 2</vt:lpstr>
      <vt:lpstr>Slide 3</vt:lpstr>
      <vt:lpstr>Slide 4</vt:lpstr>
      <vt:lpstr>Slide 5</vt:lpstr>
      <vt:lpstr>Slide 6</vt:lpstr>
      <vt:lpstr>Slide 7</vt:lpstr>
      <vt:lpstr>Slide 8</vt:lpstr>
      <vt:lpstr>6 Shifts to Iowa Core Mathematics</vt:lpstr>
      <vt:lpstr>Slide 10</vt:lpstr>
      <vt:lpstr>Why are common standards good for teachers?</vt:lpstr>
      <vt:lpstr>Slide 12</vt:lpstr>
      <vt:lpstr>Slide 13</vt:lpstr>
      <vt:lpstr>Slide 14</vt:lpstr>
      <vt:lpstr>Standards for Mathematical Practice</vt:lpstr>
      <vt:lpstr>Slide 16</vt:lpstr>
      <vt:lpstr>Slide 17</vt:lpstr>
      <vt:lpstr>Success Criteria Check:</vt:lpstr>
      <vt:lpstr>Slide 19</vt:lpstr>
      <vt:lpstr>Slide 20</vt:lpstr>
      <vt:lpstr>Slide 21</vt:lpstr>
      <vt:lpstr>Slide 22</vt:lpstr>
      <vt:lpstr>Success Criteria Check:</vt:lpstr>
      <vt:lpstr>K-12 Standards for Mathematical Content</vt:lpstr>
      <vt:lpstr>Slide 25</vt:lpstr>
      <vt:lpstr>Slide 26</vt:lpstr>
      <vt:lpstr>Grade Level Standards</vt:lpstr>
      <vt:lpstr>Activity 3:  Investigating the Structure of the IC Mathematics Content</vt:lpstr>
      <vt:lpstr>Slide 29</vt:lpstr>
      <vt:lpstr>Activity 4:  Investigating Content Standards</vt:lpstr>
      <vt:lpstr>Slide 31</vt:lpstr>
      <vt:lpstr>Activity 5:  Investigating the Domains</vt:lpstr>
      <vt:lpstr>Success Criteria Check:</vt:lpstr>
      <vt:lpstr>Slide 34</vt:lpstr>
      <vt:lpstr>Slide 35</vt:lpstr>
      <vt:lpstr>Vertical Connections example Fractions, Grades 3–6</vt:lpstr>
      <vt:lpstr>Slide 37</vt:lpstr>
      <vt:lpstr>Slide 38</vt:lpstr>
      <vt:lpstr>Slide 39</vt:lpstr>
      <vt:lpstr>Watch this clip….</vt:lpstr>
      <vt:lpstr>Slide 41</vt:lpstr>
      <vt:lpstr>Slide 42</vt:lpstr>
      <vt:lpstr>Slide 43</vt:lpstr>
      <vt:lpstr>Activity 7: Investigating Mathematical  Understanding</vt:lpstr>
      <vt:lpstr>Slide 45</vt:lpstr>
      <vt:lpstr>Slide 46</vt:lpstr>
      <vt:lpstr>Success Criteria Check:</vt:lpstr>
      <vt:lpstr>Success Criteria Check:</vt:lpstr>
      <vt:lpstr>Determining Implications and Next Steps</vt:lpstr>
      <vt:lpstr>Slide 50</vt:lpstr>
      <vt:lpstr>Slide 51</vt:lpstr>
      <vt:lpstr>Feedback</vt:lpstr>
    </vt:vector>
  </TitlesOfParts>
  <Company>John Tanner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Literacy on Steroids</dc:title>
  <dc:creator>John Tanner</dc:creator>
  <cp:lastModifiedBy>Administrator</cp:lastModifiedBy>
  <cp:revision>602</cp:revision>
  <dcterms:created xsi:type="dcterms:W3CDTF">2007-08-02T18:26:18Z</dcterms:created>
  <dcterms:modified xsi:type="dcterms:W3CDTF">2012-10-22T14:30:01Z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0x010100FFDA35C05573214090F9F4460B59C365</vt:lpwstr>
  </property>
  <property fmtid="{D5CDD505-2E9C-101B-9397-08002B2CF9AE}" pid="3" name="Subject">
    <vt:lpwstr/>
  </property>
  <property fmtid="{D5CDD505-2E9C-101B-9397-08002B2CF9AE}" pid="4" name="Keywords">
    <vt:lpwstr/>
  </property>
  <property fmtid="{D5CDD505-2E9C-101B-9397-08002B2CF9AE}" pid="5" name="_Author">
    <vt:lpwstr>John Tanner</vt:lpwstr>
  </property>
  <property fmtid="{D5CDD505-2E9C-101B-9397-08002B2CF9AE}" pid="6" name="_Category">
    <vt:lpwstr/>
  </property>
  <property fmtid="{D5CDD505-2E9C-101B-9397-08002B2CF9AE}" pid="7" name="Slides">
    <vt:lpwstr>13</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ies>
</file>