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17" r:id="rId1"/>
  </p:sldMasterIdLst>
  <p:notesMasterIdLst>
    <p:notesMasterId r:id="rId8"/>
  </p:notesMasterIdLst>
  <p:handoutMasterIdLst>
    <p:handoutMasterId r:id="rId9"/>
  </p:handoutMasterIdLst>
  <p:sldIdLst>
    <p:sldId id="668" r:id="rId2"/>
    <p:sldId id="855" r:id="rId3"/>
    <p:sldId id="856" r:id="rId4"/>
    <p:sldId id="859" r:id="rId5"/>
    <p:sldId id="857" r:id="rId6"/>
    <p:sldId id="858" r:id="rId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3C5DA"/>
    <a:srgbClr val="FADBB5"/>
    <a:srgbClr val="6C2400"/>
    <a:srgbClr val="006600"/>
    <a:srgbClr val="00FFFF"/>
    <a:srgbClr val="FFFF00"/>
    <a:srgbClr val="FF0000"/>
    <a:srgbClr val="66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91211" autoAdjust="0"/>
  </p:normalViewPr>
  <p:slideViewPr>
    <p:cSldViewPr>
      <p:cViewPr>
        <p:scale>
          <a:sx n="50" d="100"/>
          <a:sy n="50" d="100"/>
        </p:scale>
        <p:origin x="-1308" y="-56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4638"/>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algn="r" defTabSz="873125" eaLnBrk="0" hangingPunct="0">
              <a:defRPr sz="11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algn="r" defTabSz="873125" eaLnBrk="0" hangingPunct="0">
              <a:defRPr sz="1100">
                <a:latin typeface="Arial" charset="0"/>
              </a:defRPr>
            </a:lvl1pPr>
          </a:lstStyle>
          <a:p>
            <a:pPr>
              <a:defRPr/>
            </a:pPr>
            <a:fld id="{7BCB0D27-86C5-4BE5-82DF-749669285742}"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23925" eaLnBrk="0" hangingPunct="0">
              <a:defRPr sz="11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23925" eaLnBrk="0" hangingPunct="0">
              <a:defRPr sz="1100">
                <a:latin typeface="Arial" charset="0"/>
              </a:defRPr>
            </a:lvl1pPr>
          </a:lstStyle>
          <a:p>
            <a:pPr>
              <a:defRPr/>
            </a:pPr>
            <a:fld id="{F5B14469-8225-408C-9C81-8105E3826A8E}"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0C92D074-7B3D-49F3-BB2E-B1A78535B9F4}" type="slidenum">
              <a:rPr lang="en-US" sz="1100">
                <a:latin typeface="Arial" charset="0"/>
              </a:rPr>
              <a:pPr algn="r" defTabSz="923925" eaLnBrk="0" hangingPunct="0"/>
              <a:t>1</a:t>
            </a:fld>
            <a:endParaRPr lang="en-US" sz="11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79159DF5-2285-4D1E-A50A-6F161A87AFA7}" type="slidenum">
              <a:rPr lang="en-US" sz="1100">
                <a:latin typeface="Arial" charset="0"/>
              </a:rPr>
              <a:pPr algn="r" defTabSz="923925" eaLnBrk="0" hangingPunct="0"/>
              <a:t>1</a:t>
            </a:fld>
            <a:endParaRPr lang="en-US" sz="1100">
              <a:latin typeface="Arial" charset="0"/>
            </a:endParaRPr>
          </a:p>
        </p:txBody>
      </p:sp>
      <p:sp>
        <p:nvSpPr>
          <p:cNvPr id="17412" name="Footer Placeholder 4"/>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17413" name="Notes Placeholder 5"/>
          <p:cNvSpPr>
            <a:spLocks noGrp="1"/>
          </p:cNvSpPr>
          <p:nvPr>
            <p:ph type="body" idx="1"/>
          </p:nvPr>
        </p:nvSpPr>
        <p:spPr>
          <a:noFill/>
          <a:ln/>
        </p:spPr>
        <p:txBody>
          <a:bodyPr/>
          <a:lstStyle/>
          <a:p>
            <a:r>
              <a:rPr lang="en-US" smtClean="0">
                <a:ea typeface="ＭＳ Ｐゴシック"/>
              </a:rPr>
              <a:t>Note how long it has been since the last meeting of this group. </a:t>
            </a:r>
          </a:p>
          <a:p>
            <a:r>
              <a:rPr lang="en-US" smtClean="0">
                <a:ea typeface="ＭＳ Ｐゴシック"/>
              </a:rPr>
              <a:t>If teachers are not with the same group of people, be sure there is an introduction of people at each table. </a:t>
            </a:r>
          </a:p>
          <a:p>
            <a:r>
              <a:rPr lang="en-US" smtClean="0">
                <a:ea typeface="ＭＳ Ｐゴシック"/>
              </a:rPr>
              <a:t>Even if they are the same group, consider a quick minute for this.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r>
              <a:rPr lang="en-US" smtClean="0">
                <a:ea typeface="ＭＳ Ｐゴシック"/>
              </a:rPr>
              <a:t>Appendix A of the Common Core State Standards lays out pathways for high school math. </a:t>
            </a:r>
          </a:p>
          <a:p>
            <a:r>
              <a:rPr lang="en-US" smtClean="0">
                <a:ea typeface="ＭＳ Ｐゴシック"/>
              </a:rPr>
              <a:t>http://www.corestandards.org/assets/CCSSI_Mathematics_Appendix_A.pdf</a:t>
            </a:r>
          </a:p>
          <a:p>
            <a:r>
              <a:rPr lang="en-US" smtClean="0">
                <a:ea typeface="ＭＳ Ｐゴシック"/>
              </a:rPr>
              <a:t>Have a discussion as a whole group on the use of this practice. </a:t>
            </a:r>
          </a:p>
          <a:p>
            <a:endParaRPr lang="en-US" smtClean="0">
              <a:ea typeface="ＭＳ Ｐゴシック"/>
            </a:endParaRPr>
          </a:p>
          <a:p>
            <a:endParaRPr lang="en-US" smtClean="0">
              <a:ea typeface="ＭＳ Ｐゴシック"/>
            </a:endParaRPr>
          </a:p>
        </p:txBody>
      </p:sp>
      <p:sp>
        <p:nvSpPr>
          <p:cNvPr id="64515" name="Footer Placeholder 3"/>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64516" name="Slide Number Placeholder 4"/>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F8BF6AFD-5B25-4315-A147-EE620824B3B0}" type="slidenum">
              <a:rPr lang="en-US" sz="1100">
                <a:latin typeface="Arial" charset="0"/>
              </a:rPr>
              <a:pPr algn="r" defTabSz="923925" eaLnBrk="0" hangingPunct="0"/>
              <a:t>2</a:t>
            </a:fld>
            <a:endParaRPr lang="en-US" sz="11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r>
              <a:rPr lang="en-US" smtClean="0">
                <a:ea typeface="ＭＳ Ｐゴシック"/>
              </a:rPr>
              <a:t>Information for MS teachers begins with this section on page 80 of the 148 page PDF file. Handout larger print copy of this. Have the participants look for the term “compacting”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r>
              <a:rPr lang="en-US" b="1" smtClean="0">
                <a:ea typeface="ＭＳ Ｐゴシック"/>
              </a:rPr>
              <a:t>Hand out Activity MSA sheet for each person to record on.  If some people are from the same district, they may want to collaborate as they do the recording of current and recommended practices.</a:t>
            </a:r>
            <a:r>
              <a:rPr lang="en-US" smtClean="0">
                <a:ea typeface="ＭＳ Ｐゴシック"/>
              </a:rPr>
              <a:t> </a:t>
            </a:r>
          </a:p>
        </p:txBody>
      </p:sp>
      <p:sp>
        <p:nvSpPr>
          <p:cNvPr id="68611" name="Footer Placeholder 3"/>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68612" name="Slide Number Placeholder 4"/>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0661F936-D027-4B7D-90F7-294652848E0B}" type="slidenum">
              <a:rPr lang="en-US" sz="1100">
                <a:latin typeface="Arial" charset="0"/>
              </a:rPr>
              <a:pPr algn="r" defTabSz="923925" eaLnBrk="0" hangingPunct="0"/>
              <a:t>5</a:t>
            </a:fld>
            <a:endParaRPr lang="en-US" sz="11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r>
              <a:rPr lang="en-US" sz="1500" smtClean="0">
                <a:ea typeface="ＭＳ Ｐゴシック"/>
              </a:rPr>
              <a:t>These questions can help you work in your home district as you realign to accommodate middle school acceleration.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913C5E0-45E8-450C-92F7-2BA21876218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66ACCB9-C311-4AA5-A62D-8D41D21364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0D60DC-54D0-4A35-8A0E-BB3AD95EB5F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C5F563A8-4498-41AF-993B-9BA7415B3551}"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AA0B9C7-D55B-483B-B06A-4A92EB1F49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48C59-AFA8-4B24-A3CD-8D52116516B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2665AA3-1DA0-4BDA-B0ED-598069B048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9A84CD3-D8F0-442A-8378-C35B61FB41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A4250C8-0A2D-4DF5-8092-B9FC94133C6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A6CC779-898F-4518-A5AD-8DEA56C3BB4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1319CEB-09B4-4D78-B14B-4BAEFF4DEC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F6FA995-76B0-4D0F-97EF-D10DFB38935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pitchFamily="34" charset="-128"/>
                <a:cs typeface="+mn-cs"/>
              </a:defRPr>
            </a:lvl1pPr>
          </a:lstStyle>
          <a:p>
            <a:pPr>
              <a:defRPr/>
            </a:pPr>
            <a:r>
              <a:rPr lang="en-US"/>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pitchFamily="34" charset="-128"/>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ＭＳ Ｐゴシック" pitchFamily="34" charset="-128"/>
                <a:cs typeface="+mn-cs"/>
              </a:defRPr>
            </a:lvl1pPr>
          </a:lstStyle>
          <a:p>
            <a:pPr>
              <a:defRPr/>
            </a:pPr>
            <a:fld id="{B013A9B7-980B-4FAB-81C1-7E972F950B7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ea typeface="ＭＳ Ｐゴシック" pitchFamily="34" charset="-128"/>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530" r:id="rId1"/>
    <p:sldLayoutId id="2147484529" r:id="rId2"/>
    <p:sldLayoutId id="2147484531" r:id="rId3"/>
    <p:sldLayoutId id="2147484528" r:id="rId4"/>
    <p:sldLayoutId id="2147484527" r:id="rId5"/>
    <p:sldLayoutId id="2147484526" r:id="rId6"/>
    <p:sldLayoutId id="2147484525" r:id="rId7"/>
    <p:sldLayoutId id="2147484524" r:id="rId8"/>
    <p:sldLayoutId id="2147484532" r:id="rId9"/>
    <p:sldLayoutId id="2147484523" r:id="rId10"/>
    <p:sldLayoutId id="2147484522" r:id="rId11"/>
    <p:sldLayoutId id="2147484533" r:id="rId12"/>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corestandards.org/assets/CCSSI_Mathematics_Appendix_A.pdf"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2209800"/>
            <a:ext cx="8534400" cy="4093428"/>
          </a:xfrm>
          <a:prstGeom prst="rect">
            <a:avLst/>
          </a:prstGeom>
          <a:noFill/>
          <a:ln w="9525">
            <a:noFill/>
            <a:miter lim="800000"/>
            <a:headEnd/>
            <a:tailEnd/>
          </a:ln>
        </p:spPr>
        <p:txBody>
          <a:bodyPr>
            <a:spAutoFit/>
          </a:bodyPr>
          <a:lstStyle/>
          <a:p>
            <a:pPr algn="ctr">
              <a:buFont typeface="Wingdings 2" pitchFamily="18" charset="2"/>
              <a:buNone/>
              <a:defRPr/>
            </a:pPr>
            <a:r>
              <a:rPr lang="en-US" sz="4000" b="1" dirty="0">
                <a:effectLst>
                  <a:outerShdw blurRad="38100" dist="38100" dir="2700000" algn="tl">
                    <a:srgbClr val="C0C0C0"/>
                  </a:outerShdw>
                </a:effectLst>
              </a:rPr>
              <a:t>Deeper Investigations of the Standards: </a:t>
            </a:r>
            <a:br>
              <a:rPr lang="en-US" sz="4000" b="1" dirty="0">
                <a:effectLst>
                  <a:outerShdw blurRad="38100" dist="38100" dir="2700000" algn="tl">
                    <a:srgbClr val="C0C0C0"/>
                  </a:outerShdw>
                </a:effectLst>
              </a:rPr>
            </a:br>
            <a:r>
              <a:rPr lang="en-US" sz="4000" b="1" dirty="0">
                <a:effectLst>
                  <a:outerShdw blurRad="38100" dist="38100" dir="2700000" algn="tl">
                    <a:srgbClr val="C0C0C0"/>
                  </a:outerShdw>
                </a:effectLst>
              </a:rPr>
              <a:t>Iowa Core Mathematics</a:t>
            </a:r>
            <a:r>
              <a:rPr lang="en-US" sz="4000" b="1" dirty="0">
                <a:solidFill>
                  <a:srgbClr val="0070C0"/>
                </a:solidFill>
                <a:effectLst>
                  <a:outerShdw blurRad="38100" dist="38100" dir="2700000" algn="tl">
                    <a:srgbClr val="C0C0C0"/>
                  </a:outerShdw>
                </a:effectLst>
              </a:rPr>
              <a:t> </a:t>
            </a:r>
          </a:p>
          <a:p>
            <a:pPr algn="ctr">
              <a:buFont typeface="Wingdings 2" pitchFamily="18" charset="2"/>
              <a:buNone/>
              <a:defRPr/>
            </a:pPr>
            <a:r>
              <a:rPr lang="en-US" sz="4000" b="1" dirty="0">
                <a:solidFill>
                  <a:srgbClr val="0070C0"/>
                </a:solidFill>
                <a:effectLst>
                  <a:outerShdw blurRad="38100" dist="38100" dir="2700000" algn="tl">
                    <a:srgbClr val="C0C0C0"/>
                  </a:outerShdw>
                </a:effectLst>
              </a:rPr>
              <a:t>Grades 6 – </a:t>
            </a:r>
            <a:r>
              <a:rPr lang="en-US" sz="4000" b="1" dirty="0" smtClean="0">
                <a:solidFill>
                  <a:srgbClr val="0070C0"/>
                </a:solidFill>
                <a:effectLst>
                  <a:outerShdw blurRad="38100" dist="38100" dir="2700000" algn="tl">
                    <a:srgbClr val="C0C0C0"/>
                  </a:outerShdw>
                </a:effectLst>
              </a:rPr>
              <a:t>8</a:t>
            </a:r>
          </a:p>
          <a:p>
            <a:pPr algn="ctr">
              <a:buFont typeface="Wingdings 2" pitchFamily="18" charset="2"/>
              <a:buNone/>
              <a:defRPr/>
            </a:pPr>
            <a:r>
              <a:rPr lang="en-US" sz="4000" b="1" dirty="0" smtClean="0">
                <a:solidFill>
                  <a:srgbClr val="0070C0"/>
                </a:solidFill>
                <a:effectLst>
                  <a:outerShdw blurRad="38100" dist="38100" dir="2700000" algn="tl">
                    <a:srgbClr val="C0C0C0"/>
                  </a:outerShdw>
                </a:effectLst>
              </a:rPr>
              <a:t>Middle School Acceleration</a:t>
            </a:r>
            <a:endParaRPr lang="en-US" sz="4000" b="1" dirty="0">
              <a:solidFill>
                <a:srgbClr val="0070C0"/>
              </a:solidFill>
              <a:effectLst>
                <a:outerShdw blurRad="38100" dist="38100" dir="2700000" algn="tl">
                  <a:srgbClr val="C0C0C0"/>
                </a:outerShdw>
              </a:effectLst>
            </a:endParaRPr>
          </a:p>
          <a:p>
            <a:pPr algn="ctr" eaLnBrk="0" hangingPunct="0">
              <a:buClr>
                <a:schemeClr val="accent1"/>
              </a:buClr>
              <a:buSzPct val="85000"/>
              <a:defRPr/>
            </a:pPr>
            <a:endParaRPr lang="en-US" sz="2800" b="1" dirty="0">
              <a:effectLst>
                <a:outerShdw blurRad="38100" dist="38100" dir="2700000" algn="tl">
                  <a:srgbClr val="C0C0C0"/>
                </a:outerShdw>
              </a:effectLst>
            </a:endParaRPr>
          </a:p>
          <a:p>
            <a:pPr algn="ctr">
              <a:defRPr/>
            </a:pPr>
            <a:r>
              <a:rPr lang="en-US" dirty="0"/>
              <a:t>Iowa Department of Education</a:t>
            </a:r>
          </a:p>
          <a:p>
            <a:pPr algn="ctr">
              <a:defRPr/>
            </a:pPr>
            <a:r>
              <a:rPr lang="en-US" dirty="0"/>
              <a:t>In Partnership with</a:t>
            </a:r>
          </a:p>
          <a:p>
            <a:pPr algn="ctr">
              <a:defRPr/>
            </a:pPr>
            <a:r>
              <a:rPr lang="en-US" dirty="0"/>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609600" y="7620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6"/>
          <p:cNvSpPr>
            <a:spLocks noGrp="1"/>
          </p:cNvSpPr>
          <p:nvPr>
            <p:ph type="title" idx="4294967295"/>
          </p:nvPr>
        </p:nvSpPr>
        <p:spPr>
          <a:xfrm>
            <a:off x="381000" y="533400"/>
            <a:ext cx="8229600" cy="1524000"/>
          </a:xfrm>
        </p:spPr>
        <p:txBody>
          <a:bodyPr/>
          <a:lstStyle/>
          <a:p>
            <a:pPr>
              <a:defRPr/>
            </a:pPr>
            <a:r>
              <a:rPr lang="en-US" smtClean="0">
                <a:effectLst>
                  <a:outerShdw blurRad="38100" dist="38100" dir="2700000" algn="tl">
                    <a:srgbClr val="C0C0C0"/>
                  </a:outerShdw>
                </a:effectLst>
              </a:rPr>
              <a:t>High School Mathematics in Middle School</a:t>
            </a:r>
          </a:p>
        </p:txBody>
      </p:sp>
      <p:sp>
        <p:nvSpPr>
          <p:cNvPr id="63490" name="Content Placeholder 7"/>
          <p:cNvSpPr>
            <a:spLocks noGrp="1"/>
          </p:cNvSpPr>
          <p:nvPr>
            <p:ph idx="4294967295"/>
          </p:nvPr>
        </p:nvSpPr>
        <p:spPr>
          <a:xfrm>
            <a:off x="457200" y="2362200"/>
            <a:ext cx="8229600" cy="4267200"/>
          </a:xfrm>
        </p:spPr>
        <p:txBody>
          <a:bodyPr/>
          <a:lstStyle/>
          <a:p>
            <a:pPr>
              <a:buFont typeface="Wingdings 2" pitchFamily="18" charset="2"/>
              <a:buNone/>
            </a:pPr>
            <a:r>
              <a:rPr lang="en-US" dirty="0" smtClean="0"/>
              <a:t>Are some or all of your students accelerated into Algebra I or Integrated Math I in your school?</a:t>
            </a:r>
          </a:p>
          <a:p>
            <a:pPr lvl="1"/>
            <a:r>
              <a:rPr lang="en-US" sz="2600" b="1" dirty="0" smtClean="0"/>
              <a:t>Why do we have this practice?</a:t>
            </a:r>
          </a:p>
        </p:txBody>
      </p:sp>
      <p:sp>
        <p:nvSpPr>
          <p:cNvPr id="2"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grpSp>
        <p:nvGrpSpPr>
          <p:cNvPr id="63493" name="Group 5"/>
          <p:cNvGrpSpPr>
            <a:grpSpLocks/>
          </p:cNvGrpSpPr>
          <p:nvPr/>
        </p:nvGrpSpPr>
        <p:grpSpPr bwMode="auto">
          <a:xfrm>
            <a:off x="7924800" y="0"/>
            <a:ext cx="1219200" cy="1047750"/>
            <a:chOff x="7086600" y="1009018"/>
            <a:chExt cx="1219200" cy="1048382"/>
          </a:xfrm>
        </p:grpSpPr>
        <p:pic>
          <p:nvPicPr>
            <p:cNvPr id="6349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6349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63494" name="Picture 8" descr="speed 1.JPG"/>
          <p:cNvPicPr>
            <a:picLocks noChangeAspect="1"/>
          </p:cNvPicPr>
          <p:nvPr/>
        </p:nvPicPr>
        <p:blipFill>
          <a:blip r:embed="rId4" cstate="print"/>
          <a:srcRect/>
          <a:stretch>
            <a:fillRect/>
          </a:stretch>
        </p:blipFill>
        <p:spPr bwMode="auto">
          <a:xfrm>
            <a:off x="1752600" y="4038600"/>
            <a:ext cx="5562600" cy="252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6"/>
          <p:cNvSpPr>
            <a:spLocks noGrp="1"/>
          </p:cNvSpPr>
          <p:nvPr>
            <p:ph type="title" idx="4294967295"/>
          </p:nvPr>
        </p:nvSpPr>
        <p:spPr>
          <a:xfrm>
            <a:off x="381000" y="304800"/>
            <a:ext cx="8305800" cy="1676400"/>
          </a:xfrm>
        </p:spPr>
        <p:txBody>
          <a:bodyPr/>
          <a:lstStyle/>
          <a:p>
            <a:pPr>
              <a:defRPr/>
            </a:pPr>
            <a:r>
              <a:rPr lang="en-US" smtClean="0">
                <a:effectLst>
                  <a:outerShdw blurRad="38100" dist="38100" dir="2700000" algn="tl">
                    <a:srgbClr val="C0C0C0"/>
                  </a:outerShdw>
                </a:effectLst>
              </a:rPr>
              <a:t>How should accelerating students work?</a:t>
            </a:r>
          </a:p>
        </p:txBody>
      </p:sp>
      <p:sp>
        <p:nvSpPr>
          <p:cNvPr id="65538" name="Content Placeholder 7"/>
          <p:cNvSpPr>
            <a:spLocks noGrp="1"/>
          </p:cNvSpPr>
          <p:nvPr>
            <p:ph sz="half" idx="4294967295"/>
          </p:nvPr>
        </p:nvSpPr>
        <p:spPr>
          <a:xfrm>
            <a:off x="0" y="2362201"/>
            <a:ext cx="5410200" cy="3124199"/>
          </a:xfrm>
        </p:spPr>
        <p:txBody>
          <a:bodyPr/>
          <a:lstStyle/>
          <a:p>
            <a:pPr>
              <a:buFont typeface="Wingdings 2" pitchFamily="18" charset="2"/>
              <a:buNone/>
            </a:pPr>
            <a:r>
              <a:rPr lang="en-US" sz="2400" dirty="0" smtClean="0"/>
              <a:t>Read “High School Mathematics in Middle School” and “Middle School Acceleration” from Appendix A of the Common Core State Standards for Mathematics</a:t>
            </a:r>
            <a:r>
              <a:rPr lang="en-US" sz="2400" dirty="0" smtClean="0"/>
              <a:t>.</a:t>
            </a:r>
          </a:p>
          <a:p>
            <a:pPr>
              <a:buFont typeface="Wingdings 2" pitchFamily="18" charset="2"/>
              <a:buNone/>
            </a:pPr>
            <a:endParaRPr lang="en-US" sz="2400" dirty="0" smtClean="0"/>
          </a:p>
          <a:p>
            <a:pPr>
              <a:buFont typeface="Wingdings 2" pitchFamily="18" charset="2"/>
              <a:buNone/>
            </a:pPr>
            <a:r>
              <a:rPr lang="en-US" sz="2400" dirty="0" smtClean="0"/>
              <a:t>Pages 80 &amp; 81 in the hard copy or online at:</a:t>
            </a:r>
          </a:p>
        </p:txBody>
      </p:sp>
      <p:pic>
        <p:nvPicPr>
          <p:cNvPr id="65539" name="Content Placeholder 9" descr="speed 2.JPG"/>
          <p:cNvPicPr>
            <a:picLocks noGrp="1" noChangeAspect="1"/>
          </p:cNvPicPr>
          <p:nvPr>
            <p:ph sz="half" idx="4294967295"/>
          </p:nvPr>
        </p:nvPicPr>
        <p:blipFill>
          <a:blip r:embed="rId3" cstate="print"/>
          <a:srcRect r="9224"/>
          <a:stretch>
            <a:fillRect/>
          </a:stretch>
        </p:blipFill>
        <p:spPr>
          <a:xfrm>
            <a:off x="5394325" y="2286000"/>
            <a:ext cx="3749675" cy="3276600"/>
          </a:xfrm>
        </p:spPr>
      </p:pic>
      <p:sp>
        <p:nvSpPr>
          <p:cNvPr id="2"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grpSp>
        <p:nvGrpSpPr>
          <p:cNvPr id="65542" name="Group 5"/>
          <p:cNvGrpSpPr>
            <a:grpSpLocks/>
          </p:cNvGrpSpPr>
          <p:nvPr/>
        </p:nvGrpSpPr>
        <p:grpSpPr bwMode="auto">
          <a:xfrm>
            <a:off x="7924800" y="0"/>
            <a:ext cx="1219200" cy="1047750"/>
            <a:chOff x="7086600" y="1009018"/>
            <a:chExt cx="1219200" cy="1048382"/>
          </a:xfrm>
        </p:grpSpPr>
        <p:pic>
          <p:nvPicPr>
            <p:cNvPr id="65544"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65545"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9" name="TextBox 8"/>
          <p:cNvSpPr txBox="1"/>
          <p:nvPr/>
        </p:nvSpPr>
        <p:spPr>
          <a:xfrm>
            <a:off x="304800" y="5581471"/>
            <a:ext cx="8610600" cy="1446550"/>
          </a:xfrm>
          <a:prstGeom prst="rect">
            <a:avLst/>
          </a:prstGeom>
          <a:noFill/>
        </p:spPr>
        <p:txBody>
          <a:bodyPr wrap="square" rtlCol="0">
            <a:spAutoFit/>
          </a:bodyPr>
          <a:lstStyle/>
          <a:p>
            <a:r>
              <a:rPr lang="en-US" sz="3200" dirty="0" smtClean="0">
                <a:hlinkClick r:id="rId5"/>
              </a:rPr>
              <a:t>http://www.corestandards.org/assets/CCSSI_Mathematics_Appendix_A.pdf</a:t>
            </a:r>
            <a:endParaRPr lang="en-US" sz="32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Discussion</a:t>
            </a:r>
            <a:endParaRPr lang="en-US" sz="4000" dirty="0"/>
          </a:p>
        </p:txBody>
      </p:sp>
      <p:sp>
        <p:nvSpPr>
          <p:cNvPr id="8" name="Text Placeholder 7"/>
          <p:cNvSpPr>
            <a:spLocks noGrp="1"/>
          </p:cNvSpPr>
          <p:nvPr>
            <p:ph type="body" idx="2"/>
          </p:nvPr>
        </p:nvSpPr>
        <p:spPr>
          <a:xfrm>
            <a:off x="685800" y="1676400"/>
            <a:ext cx="2895600" cy="4572000"/>
          </a:xfrm>
        </p:spPr>
        <p:txBody>
          <a:bodyPr/>
          <a:lstStyle/>
          <a:p>
            <a:endParaRPr lang="en-US" sz="3600" dirty="0" smtClean="0"/>
          </a:p>
          <a:p>
            <a:endParaRPr lang="en-US" sz="3600" dirty="0" smtClean="0"/>
          </a:p>
          <a:p>
            <a:r>
              <a:rPr lang="en-US" sz="3600" dirty="0" smtClean="0"/>
              <a:t>What </a:t>
            </a:r>
            <a:r>
              <a:rPr lang="en-US" sz="3600" dirty="0" smtClean="0"/>
              <a:t>is meant by “compacting”?</a:t>
            </a:r>
            <a:endParaRPr lang="en-US" sz="3600" dirty="0" smtClean="0"/>
          </a:p>
        </p:txBody>
      </p:sp>
      <p:pic>
        <p:nvPicPr>
          <p:cNvPr id="9" name="Content Placeholder 8" descr="discussion.JPG"/>
          <p:cNvPicPr>
            <a:picLocks noGrp="1" noChangeAspect="1"/>
          </p:cNvPicPr>
          <p:nvPr>
            <p:ph sz="half" idx="1"/>
          </p:nvPr>
        </p:nvPicPr>
        <p:blipFill>
          <a:blip r:embed="rId2" cstate="print"/>
          <a:stretch>
            <a:fillRect/>
          </a:stretch>
        </p:blipFill>
        <p:spPr>
          <a:xfrm>
            <a:off x="3631045" y="2209800"/>
            <a:ext cx="4849091" cy="3200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6"/>
          <p:cNvSpPr>
            <a:spLocks noGrp="1"/>
          </p:cNvSpPr>
          <p:nvPr>
            <p:ph type="title" idx="4294967295"/>
          </p:nvPr>
        </p:nvSpPr>
        <p:spPr>
          <a:xfrm>
            <a:off x="304800" y="457200"/>
            <a:ext cx="8229600" cy="1143000"/>
          </a:xfrm>
        </p:spPr>
        <p:txBody>
          <a:bodyPr/>
          <a:lstStyle/>
          <a:p>
            <a:pPr>
              <a:defRPr/>
            </a:pPr>
            <a:r>
              <a:rPr lang="en-US" smtClean="0">
                <a:effectLst>
                  <a:outerShdw blurRad="38100" dist="38100" dir="2700000" algn="tl">
                    <a:srgbClr val="C0C0C0"/>
                  </a:outerShdw>
                </a:effectLst>
              </a:rPr>
              <a:t>What are the Guidelines?</a:t>
            </a:r>
          </a:p>
        </p:txBody>
      </p:sp>
      <p:pic>
        <p:nvPicPr>
          <p:cNvPr id="67586" name="Content Placeholder 13" descr="speed 3.JPG"/>
          <p:cNvPicPr>
            <a:picLocks noGrp="1" noChangeAspect="1"/>
          </p:cNvPicPr>
          <p:nvPr>
            <p:ph sz="half" idx="4294967295"/>
          </p:nvPr>
        </p:nvPicPr>
        <p:blipFill>
          <a:blip r:embed="rId3" cstate="print"/>
          <a:srcRect l="6667" r="8333" b="-2075"/>
          <a:stretch>
            <a:fillRect/>
          </a:stretch>
        </p:blipFill>
        <p:spPr>
          <a:xfrm>
            <a:off x="228600" y="1981200"/>
            <a:ext cx="3886200" cy="3657600"/>
          </a:xfrm>
        </p:spPr>
      </p:pic>
      <p:sp>
        <p:nvSpPr>
          <p:cNvPr id="67587" name="Content Placeholder 12"/>
          <p:cNvSpPr>
            <a:spLocks noGrp="1"/>
          </p:cNvSpPr>
          <p:nvPr>
            <p:ph sz="half" idx="4294967295"/>
          </p:nvPr>
        </p:nvSpPr>
        <p:spPr>
          <a:xfrm>
            <a:off x="4343400" y="1752600"/>
            <a:ext cx="4800600" cy="4572000"/>
          </a:xfrm>
        </p:spPr>
        <p:txBody>
          <a:bodyPr/>
          <a:lstStyle/>
          <a:p>
            <a:pPr>
              <a:buFont typeface="Wingdings 2" pitchFamily="18" charset="2"/>
              <a:buNone/>
            </a:pPr>
            <a:r>
              <a:rPr lang="en-US" sz="2400" smtClean="0"/>
              <a:t>From your reading, consider the following guidelines:</a:t>
            </a:r>
          </a:p>
          <a:p>
            <a:r>
              <a:rPr lang="en-US" sz="2400" smtClean="0"/>
              <a:t>Content covered</a:t>
            </a:r>
          </a:p>
          <a:p>
            <a:r>
              <a:rPr lang="en-US" sz="2400" smtClean="0"/>
              <a:t>When students are identified</a:t>
            </a:r>
          </a:p>
          <a:p>
            <a:r>
              <a:rPr lang="en-US" sz="2400" smtClean="0"/>
              <a:t>How students are identified</a:t>
            </a:r>
          </a:p>
          <a:p>
            <a:r>
              <a:rPr lang="en-US" sz="2400" smtClean="0"/>
              <a:t>Options for math beyond the third year in high school</a:t>
            </a:r>
          </a:p>
          <a:p>
            <a:endParaRPr lang="en-US" sz="2400" smtClean="0"/>
          </a:p>
          <a:p>
            <a:pPr>
              <a:buFont typeface="Wingdings 2" pitchFamily="18" charset="2"/>
              <a:buNone/>
            </a:pPr>
            <a:r>
              <a:rPr lang="en-US" sz="2400" smtClean="0"/>
              <a:t>Record the current practice at your school in comparison to the CCSS recommendations.</a:t>
            </a:r>
          </a:p>
        </p:txBody>
      </p:sp>
      <p:sp>
        <p:nvSpPr>
          <p:cNvPr id="2"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grpSp>
        <p:nvGrpSpPr>
          <p:cNvPr id="67590" name="Group 5"/>
          <p:cNvGrpSpPr>
            <a:grpSpLocks/>
          </p:cNvGrpSpPr>
          <p:nvPr/>
        </p:nvGrpSpPr>
        <p:grpSpPr bwMode="auto">
          <a:xfrm>
            <a:off x="7924800" y="0"/>
            <a:ext cx="1219200" cy="1047750"/>
            <a:chOff x="7086600" y="1009018"/>
            <a:chExt cx="1219200" cy="1048382"/>
          </a:xfrm>
        </p:grpSpPr>
        <p:pic>
          <p:nvPicPr>
            <p:cNvPr id="67592"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67593"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a:xfrm>
            <a:off x="457200" y="0"/>
            <a:ext cx="8229600" cy="1143000"/>
          </a:xfrm>
        </p:spPr>
        <p:txBody>
          <a:bodyPr/>
          <a:lstStyle/>
          <a:p>
            <a:pPr>
              <a:defRPr/>
            </a:pPr>
            <a:r>
              <a:rPr lang="en-US" smtClean="0">
                <a:effectLst>
                  <a:outerShdw blurRad="38100" dist="38100" dir="2700000" algn="tl">
                    <a:srgbClr val="C0C0C0"/>
                  </a:outerShdw>
                </a:effectLst>
              </a:rPr>
              <a:t>I Wonder….</a:t>
            </a:r>
          </a:p>
        </p:txBody>
      </p:sp>
      <p:pic>
        <p:nvPicPr>
          <p:cNvPr id="69634" name="Picture 4"/>
          <p:cNvPicPr>
            <a:picLocks noChangeAspect="1" noChangeArrowheads="1"/>
          </p:cNvPicPr>
          <p:nvPr/>
        </p:nvPicPr>
        <p:blipFill>
          <a:blip r:embed="rId3" cstate="print"/>
          <a:srcRect r="27272"/>
          <a:stretch>
            <a:fillRect/>
          </a:stretch>
        </p:blipFill>
        <p:spPr bwMode="auto">
          <a:xfrm>
            <a:off x="0" y="1905000"/>
            <a:ext cx="2057400" cy="3810000"/>
          </a:xfrm>
          <a:prstGeom prst="rect">
            <a:avLst/>
          </a:prstGeom>
          <a:noFill/>
          <a:ln w="9525">
            <a:noFill/>
            <a:miter lim="800000"/>
            <a:headEnd/>
            <a:tailEnd/>
          </a:ln>
        </p:spPr>
      </p:pic>
      <p:sp>
        <p:nvSpPr>
          <p:cNvPr id="96259" name="Rectangle 3"/>
          <p:cNvSpPr>
            <a:spLocks noGrp="1"/>
          </p:cNvSpPr>
          <p:nvPr>
            <p:ph type="body" idx="4294967295"/>
          </p:nvPr>
        </p:nvSpPr>
        <p:spPr>
          <a:xfrm>
            <a:off x="1905000" y="1371600"/>
            <a:ext cx="6934200" cy="5257800"/>
          </a:xfrm>
        </p:spPr>
        <p:txBody>
          <a:bodyPr/>
          <a:lstStyle/>
          <a:p>
            <a:pPr algn="r">
              <a:buFont typeface="Wingdings 2" pitchFamily="18" charset="2"/>
              <a:buNone/>
              <a:defRPr/>
            </a:pPr>
            <a:r>
              <a:rPr lang="en-US" sz="3200" smtClean="0"/>
              <a:t>After your reading and discussion, what do you still wonder about acceleration within the middle school?</a:t>
            </a:r>
          </a:p>
          <a:p>
            <a:pPr algn="r">
              <a:buFont typeface="Wingdings 2" pitchFamily="18" charset="2"/>
              <a:buNone/>
              <a:defRPr/>
            </a:pPr>
            <a:endParaRPr lang="en-US" sz="1600" smtClean="0"/>
          </a:p>
          <a:p>
            <a:pPr algn="r">
              <a:buFont typeface="Wingdings 2" pitchFamily="18" charset="2"/>
              <a:buNone/>
              <a:defRPr/>
            </a:pPr>
            <a:r>
              <a:rPr lang="en-US" sz="3200" smtClean="0"/>
              <a:t>Write down 3 </a:t>
            </a:r>
            <a:r>
              <a:rPr lang="en-US" sz="3200" smtClean="0">
                <a:solidFill>
                  <a:srgbClr val="FF0000"/>
                </a:solidFill>
                <a:effectLst>
                  <a:outerShdw blurRad="38100" dist="38100" dir="2700000" algn="tl">
                    <a:srgbClr val="C0C0C0"/>
                  </a:outerShdw>
                </a:effectLst>
              </a:rPr>
              <a:t>“I wonder”</a:t>
            </a:r>
            <a:r>
              <a:rPr lang="en-US" sz="3200" smtClean="0"/>
              <a:t> questions in your journal.  Share them with your group.  These questions can help you work in your home district as you realign to accommodate middle school acceleration.</a:t>
            </a:r>
          </a:p>
        </p:txBody>
      </p:sp>
      <p:grpSp>
        <p:nvGrpSpPr>
          <p:cNvPr id="69636" name="Group 5"/>
          <p:cNvGrpSpPr>
            <a:grpSpLocks/>
          </p:cNvGrpSpPr>
          <p:nvPr/>
        </p:nvGrpSpPr>
        <p:grpSpPr bwMode="auto">
          <a:xfrm>
            <a:off x="7924800" y="0"/>
            <a:ext cx="1219200" cy="1047750"/>
            <a:chOff x="7086600" y="1009018"/>
            <a:chExt cx="1219200" cy="1048382"/>
          </a:xfrm>
        </p:grpSpPr>
        <p:pic>
          <p:nvPicPr>
            <p:cNvPr id="69638"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6963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31255</TotalTime>
  <Words>380</Words>
  <Application>Microsoft Office PowerPoint</Application>
  <PresentationFormat>On-screen Show (4:3)</PresentationFormat>
  <Paragraphs>44</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Flow</vt:lpstr>
      <vt:lpstr>Slide 1</vt:lpstr>
      <vt:lpstr>High School Mathematics in Middle School</vt:lpstr>
      <vt:lpstr>How should accelerating students work?</vt:lpstr>
      <vt:lpstr>Discussion</vt:lpstr>
      <vt:lpstr>What are the Guidelines?</vt:lpstr>
      <vt:lpstr>I Wonder….</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647</cp:revision>
  <dcterms:created xsi:type="dcterms:W3CDTF">2007-08-02T18:26:18Z</dcterms:created>
  <dcterms:modified xsi:type="dcterms:W3CDTF">2012-11-26T16:33:06Z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