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32" autoAdjust="0"/>
  </p:normalViewPr>
  <p:slideViewPr>
    <p:cSldViewPr>
      <p:cViewPr>
        <p:scale>
          <a:sx n="75" d="100"/>
          <a:sy n="75" d="100"/>
        </p:scale>
        <p:origin x="-36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A7CD9-D0D8-4E0A-97C6-7DEC50A4FFF1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00F6C-BC50-498C-8AE0-2154A2D2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5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 to list, share with whole group</a:t>
            </a:r>
          </a:p>
          <a:p>
            <a:r>
              <a:rPr lang="en-US" dirty="0" smtClean="0"/>
              <a:t>1 minute to tell all you know about each in turn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0F6C-BC50-498C-8AE0-2154A2D21B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the chart is up </a:t>
            </a:r>
          </a:p>
          <a:p>
            <a:r>
              <a:rPr lang="en-US" dirty="0" smtClean="0"/>
              <a:t>Ask</a:t>
            </a:r>
            <a:r>
              <a:rPr lang="en-US" baseline="0" dirty="0" smtClean="0"/>
              <a:t> if there are any challenges that will not be met by using the 5 practices and how those can be handled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Pull out the teaching math practices and compare this to the five practices and discuss how the 5 practices encompass all the practices teachers should have in their </a:t>
            </a:r>
            <a:r>
              <a:rPr lang="en-US" baseline="0" dirty="0" smtClean="0"/>
              <a:t>repertoire.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0F6C-BC50-498C-8AE0-2154A2D21B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6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a lesson that you have coming up in the first few weeks of school	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the learning goal so that the mathematical idea that you want students to learn is explicit.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How does writing a goal that is explicit influence the way in which you plan or teach the lesson?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How does writing a goal that pushes for student understanding versus students skill development  affect the choice of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0F6C-BC50-498C-8AE0-2154A2D21B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7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00F6C-BC50-498C-8AE0-2154A2D21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0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D98EBE-5D4C-4E59-9A52-8902D27C4688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5ADBEE-4629-43BC-9320-BED1C10676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Orchestrating Mathematically Productive Discussions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1905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August 5 and August 6</a:t>
            </a:r>
          </a:p>
          <a:p>
            <a:r>
              <a:rPr lang="en-US" sz="2000" b="1" dirty="0" smtClean="0"/>
              <a:t>8:30 am to </a:t>
            </a:r>
            <a:r>
              <a:rPr lang="en-US" sz="2000" b="1" dirty="0" smtClean="0"/>
              <a:t>3:30 pm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(and a remote meeting to </a:t>
            </a:r>
            <a:endParaRPr lang="en-US" sz="2000" b="1" dirty="0" smtClean="0"/>
          </a:p>
          <a:p>
            <a:r>
              <a:rPr lang="en-US" sz="2000" b="1" dirty="0" smtClean="0"/>
              <a:t>be </a:t>
            </a:r>
            <a:r>
              <a:rPr lang="en-US" sz="2000" b="1" dirty="0" smtClean="0"/>
              <a:t>determined) </a:t>
            </a:r>
          </a:p>
        </p:txBody>
      </p:sp>
    </p:spTree>
    <p:extLst>
      <p:ext uri="{BB962C8B-B14F-4D97-AF65-F5344CB8AC3E}">
        <p14:creationId xmlns:p14="http://schemas.microsoft.com/office/powerpoint/2010/main" val="240679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question types on the top of page 63.</a:t>
            </a:r>
          </a:p>
          <a:p>
            <a:r>
              <a:rPr lang="en-US" dirty="0" smtClean="0"/>
              <a:t>Why do you think 3, 4, &amp; 5 are highlighted?</a:t>
            </a:r>
          </a:p>
          <a:p>
            <a:endParaRPr lang="en-US" dirty="0" smtClean="0"/>
          </a:p>
          <a:p>
            <a:r>
              <a:rPr lang="en-US" dirty="0" smtClean="0"/>
              <a:t>What types of questions is Regina Quigley using in her classroom? Classify them as they are read.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0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kinds of questions are used to encourage these behaviors:</a:t>
            </a:r>
          </a:p>
          <a:p>
            <a:pPr lvl="1"/>
            <a:r>
              <a:rPr lang="en-US" dirty="0" smtClean="0"/>
              <a:t>Re-voicing</a:t>
            </a:r>
          </a:p>
          <a:p>
            <a:pPr lvl="1"/>
            <a:r>
              <a:rPr lang="en-US" dirty="0" smtClean="0"/>
              <a:t>Students restating other’s ideas</a:t>
            </a:r>
          </a:p>
          <a:p>
            <a:pPr lvl="1"/>
            <a:r>
              <a:rPr lang="en-US" dirty="0" smtClean="0"/>
              <a:t>Apply your reasoning to another’s reasoning</a:t>
            </a:r>
          </a:p>
          <a:p>
            <a:pPr lvl="1"/>
            <a:r>
              <a:rPr lang="en-US" dirty="0" smtClean="0"/>
              <a:t>Prompting for further participation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Complete these stems:</a:t>
            </a:r>
          </a:p>
          <a:p>
            <a:pPr lvl="1"/>
            <a:r>
              <a:rPr lang="en-US" dirty="0" smtClean="0"/>
              <a:t>If questions are used like </a:t>
            </a:r>
            <a:r>
              <a:rPr lang="en-US" dirty="0" err="1" smtClean="0"/>
              <a:t>ping-pong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If questions are used like volleyball…</a:t>
            </a:r>
          </a:p>
          <a:p>
            <a:pPr lvl="1"/>
            <a:r>
              <a:rPr lang="en-US" dirty="0" smtClean="0"/>
              <a:t>If students ask other students questions, what is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41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TTLP on page 79</a:t>
            </a:r>
          </a:p>
          <a:p>
            <a:r>
              <a:rPr lang="en-US" dirty="0" smtClean="0"/>
              <a:t>How is this planning protocol different than how you typically plan?</a:t>
            </a:r>
          </a:p>
          <a:p>
            <a:r>
              <a:rPr lang="en-US" dirty="0" smtClean="0"/>
              <a:t>Why do you think this is the suggest way to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1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classroom culture, routines or expectations will be needed?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does a teacher support this type of classroom?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0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924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“5 Practices for Orchestrating Productive Mathematics Discussions”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2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your table, </a:t>
            </a:r>
          </a:p>
          <a:p>
            <a:r>
              <a:rPr lang="en-US" dirty="0" smtClean="0"/>
              <a:t>List the five practices and </a:t>
            </a:r>
          </a:p>
          <a:p>
            <a:r>
              <a:rPr lang="en-US" dirty="0" smtClean="0"/>
              <a:t>Discuss your understandings of those 5 practices</a:t>
            </a:r>
          </a:p>
          <a:p>
            <a:r>
              <a:rPr lang="en-US" dirty="0" smtClean="0"/>
              <a:t>Discuss each one at a time and each person should contribute at least one idea</a:t>
            </a:r>
          </a:p>
          <a:p>
            <a:r>
              <a:rPr lang="en-US" dirty="0" smtClean="0"/>
              <a:t>Include in your discussion any questions, concerns or roadblocks to any of these practices and put those thoughts on poster paper.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Five </a:t>
            </a:r>
            <a:r>
              <a:rPr lang="en-US" dirty="0"/>
              <a:t>P</a:t>
            </a:r>
            <a:r>
              <a:rPr lang="en-US" dirty="0" smtClean="0"/>
              <a:t>ractices </a:t>
            </a:r>
            <a:r>
              <a:rPr lang="en-US" dirty="0"/>
              <a:t>C</a:t>
            </a:r>
            <a:r>
              <a:rPr lang="en-US" dirty="0" smtClean="0"/>
              <a:t>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Two Column  Chart</a:t>
            </a:r>
          </a:p>
          <a:p>
            <a:pPr lvl="1"/>
            <a:r>
              <a:rPr lang="en-US" dirty="0" smtClean="0"/>
              <a:t>First Column:</a:t>
            </a:r>
          </a:p>
          <a:p>
            <a:pPr lvl="2"/>
            <a:r>
              <a:rPr lang="en-US" dirty="0" smtClean="0"/>
              <a:t>advantages to using the 5 practices to enhance the learning of the goals in the classroom</a:t>
            </a:r>
          </a:p>
          <a:p>
            <a:pPr lvl="1"/>
            <a:r>
              <a:rPr lang="en-US" dirty="0" smtClean="0"/>
              <a:t>Second Column:</a:t>
            </a:r>
          </a:p>
          <a:p>
            <a:pPr lvl="2"/>
            <a:r>
              <a:rPr lang="en-US" dirty="0" smtClean="0"/>
              <a:t>What are current, typical challenges that teachers have when trying to have math discussions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1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Compare the following goals:</a:t>
            </a:r>
          </a:p>
          <a:p>
            <a:r>
              <a:rPr lang="en-US" dirty="0" smtClean="0"/>
              <a:t>The learner will write using exponential notation</a:t>
            </a:r>
          </a:p>
          <a:p>
            <a:r>
              <a:rPr lang="en-US" dirty="0"/>
              <a:t>Exponential notation is a way to express repeated products of the same number.  Specifically, powers of 10 express very large and very small numbers in an economical manner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How does the second goal push a teacher to find a task that addresses student </a:t>
            </a:r>
            <a:r>
              <a:rPr lang="en-US" dirty="0" smtClean="0"/>
              <a:t>understanding?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5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Looking at page 16:</a:t>
            </a:r>
          </a:p>
          <a:p>
            <a:r>
              <a:rPr lang="en-US" dirty="0"/>
              <a:t>What percent of your textbook problems are in each of the demand areas?  </a:t>
            </a:r>
          </a:p>
          <a:p>
            <a:r>
              <a:rPr lang="en-US" dirty="0"/>
              <a:t>What percent of your </a:t>
            </a:r>
            <a:r>
              <a:rPr lang="en-US" dirty="0" smtClean="0"/>
              <a:t>students’ time is spent engaging </a:t>
            </a:r>
            <a:r>
              <a:rPr lang="en-US" dirty="0"/>
              <a:t>in high level tasks?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do you think is the optimal mix of the 4 demand areas?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9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page 29, the author </a:t>
            </a:r>
            <a:r>
              <a:rPr lang="en-US" dirty="0" smtClean="0"/>
              <a:t>asks </a:t>
            </a:r>
            <a:r>
              <a:rPr lang="en-US" dirty="0"/>
              <a:t>if Darcy Dunn’s use of the practices contributed to the student learning.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What do you think and justify your thinking using the 5 practices within your justification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8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2954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Follow the directions on page 42 with the following task</a:t>
            </a:r>
            <a:r>
              <a:rPr lang="en-US" sz="3800" dirty="0" smtClean="0"/>
              <a:t>.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dirty="0"/>
              <a:t>You are the host (or hostess) at a restaurant.  The restaurant has square tables in which one diner can sit on each side.  For larger parties, they push two tables together</a:t>
            </a:r>
            <a:r>
              <a:rPr lang="en-US" sz="3800" dirty="0" smtClean="0"/>
              <a:t>.</a:t>
            </a:r>
          </a:p>
          <a:p>
            <a:pPr marL="0" indent="0">
              <a:buNone/>
            </a:pPr>
            <a:r>
              <a:rPr lang="en-US" sz="3800" dirty="0"/>
              <a:t> </a:t>
            </a:r>
            <a:endParaRPr lang="en-US" sz="3800" dirty="0" smtClean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lvl="0" indent="0">
              <a:buNone/>
            </a:pPr>
            <a:r>
              <a:rPr lang="en-US" sz="3800" dirty="0"/>
              <a:t>A party of 17 comes in the door.  What is the least number of tables needed to seat them together?</a:t>
            </a:r>
            <a:endParaRPr lang="en-US" sz="3800" dirty="0" smtClean="0">
              <a:effectLst/>
            </a:endParaRPr>
          </a:p>
          <a:p>
            <a:pPr marL="0" lvl="0" indent="0">
              <a:buNone/>
            </a:pPr>
            <a:r>
              <a:rPr lang="en-US" sz="3800" dirty="0"/>
              <a:t>What is the maximum of diners who can be seated together at 10 tables?</a:t>
            </a:r>
            <a:endParaRPr lang="en-US" sz="3800" dirty="0" smtClean="0">
              <a:effectLst/>
            </a:endParaRPr>
          </a:p>
          <a:p>
            <a:pPr marL="0" lvl="0" indent="0">
              <a:buNone/>
            </a:pPr>
            <a:r>
              <a:rPr lang="en-US" sz="3800" dirty="0"/>
              <a:t>If we used 6 tables, what is the </a:t>
            </a:r>
            <a:r>
              <a:rPr lang="en-US" sz="3800" b="1" i="1" dirty="0"/>
              <a:t>least</a:t>
            </a:r>
            <a:r>
              <a:rPr lang="en-US" sz="3800" dirty="0"/>
              <a:t> number of diners that would be seated?</a:t>
            </a:r>
            <a:endParaRPr lang="en-US" sz="3800" dirty="0" smtClean="0">
              <a:effectLst/>
            </a:endParaRPr>
          </a:p>
          <a:p>
            <a:pPr marL="0" lvl="0" indent="0">
              <a:buNone/>
            </a:pPr>
            <a:r>
              <a:rPr lang="en-US" sz="3800" dirty="0"/>
              <a:t>Come up with a general rule for this situation.  </a:t>
            </a:r>
            <a:endParaRPr lang="en-US" sz="3800" dirty="0" smtClean="0"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971800"/>
            <a:ext cx="3667637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1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will be selecting and sequencing a lesson today.  What do you need to be aware of in order to select and sequence in order to maximize the learning for the lesson</a:t>
            </a:r>
            <a:r>
              <a:rPr lang="en-US" dirty="0" smtClean="0"/>
              <a:t>.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Discuss at your table so that all members are comfortable with completing this as a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62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123</TotalTime>
  <Words>627</Words>
  <Application>Microsoft Office PowerPoint</Application>
  <PresentationFormat>On-screen Show (4:3)</PresentationFormat>
  <Paragraphs>89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Orchestrating Mathematically Productive Discussions</vt:lpstr>
      <vt:lpstr>“5 Practices for Orchestrating Productive Mathematics Discussions”  Discussion</vt:lpstr>
      <vt:lpstr>Chapter 1 Overview</vt:lpstr>
      <vt:lpstr>Overview of the Five Practices Continued</vt:lpstr>
      <vt:lpstr>Chapter 2</vt:lpstr>
      <vt:lpstr>Chapter 2 Continued</vt:lpstr>
      <vt:lpstr>Chapter 3</vt:lpstr>
      <vt:lpstr>Chapter 4</vt:lpstr>
      <vt:lpstr>Chapter 5</vt:lpstr>
      <vt:lpstr>Chapter 6</vt:lpstr>
      <vt:lpstr>Chapter 6</vt:lpstr>
      <vt:lpstr>Chapter 7</vt:lpstr>
      <vt:lpstr>Chapter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Orchestrating Mathematically Productive Discussions</dc:title>
  <dc:creator>Windows User</dc:creator>
  <cp:lastModifiedBy>Windows User</cp:lastModifiedBy>
  <cp:revision>10</cp:revision>
  <dcterms:created xsi:type="dcterms:W3CDTF">2014-08-04T17:56:23Z</dcterms:created>
  <dcterms:modified xsi:type="dcterms:W3CDTF">2014-08-04T20:10:19Z</dcterms:modified>
</cp:coreProperties>
</file>