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4" r:id="rId1"/>
  </p:sldMasterIdLst>
  <p:notesMasterIdLst>
    <p:notesMasterId r:id="rId92"/>
  </p:notesMasterIdLst>
  <p:handoutMasterIdLst>
    <p:handoutMasterId r:id="rId93"/>
  </p:handoutMasterIdLst>
  <p:sldIdLst>
    <p:sldId id="1036" r:id="rId2"/>
    <p:sldId id="1037" r:id="rId3"/>
    <p:sldId id="1038" r:id="rId4"/>
    <p:sldId id="1039" r:id="rId5"/>
    <p:sldId id="1040" r:id="rId6"/>
    <p:sldId id="1041" r:id="rId7"/>
    <p:sldId id="1042" r:id="rId8"/>
    <p:sldId id="1043" r:id="rId9"/>
    <p:sldId id="1044" r:id="rId10"/>
    <p:sldId id="1045" r:id="rId11"/>
    <p:sldId id="1046" r:id="rId12"/>
    <p:sldId id="1047" r:id="rId13"/>
    <p:sldId id="1048" r:id="rId14"/>
    <p:sldId id="1049" r:id="rId15"/>
    <p:sldId id="1050" r:id="rId16"/>
    <p:sldId id="1051" r:id="rId17"/>
    <p:sldId id="1052" r:id="rId18"/>
    <p:sldId id="1053" r:id="rId19"/>
    <p:sldId id="1054" r:id="rId20"/>
    <p:sldId id="1055" r:id="rId21"/>
    <p:sldId id="1056" r:id="rId22"/>
    <p:sldId id="1060" r:id="rId23"/>
    <p:sldId id="1061" r:id="rId24"/>
    <p:sldId id="1058" r:id="rId25"/>
    <p:sldId id="1015" r:id="rId26"/>
    <p:sldId id="1031" r:id="rId27"/>
    <p:sldId id="1057" r:id="rId28"/>
    <p:sldId id="983" r:id="rId29"/>
    <p:sldId id="984" r:id="rId30"/>
    <p:sldId id="985" r:id="rId31"/>
    <p:sldId id="979" r:id="rId32"/>
    <p:sldId id="980" r:id="rId33"/>
    <p:sldId id="981" r:id="rId34"/>
    <p:sldId id="982" r:id="rId35"/>
    <p:sldId id="978" r:id="rId36"/>
    <p:sldId id="986" r:id="rId37"/>
    <p:sldId id="987" r:id="rId38"/>
    <p:sldId id="988" r:id="rId39"/>
    <p:sldId id="995" r:id="rId40"/>
    <p:sldId id="989" r:id="rId41"/>
    <p:sldId id="990" r:id="rId42"/>
    <p:sldId id="991" r:id="rId43"/>
    <p:sldId id="992" r:id="rId44"/>
    <p:sldId id="993" r:id="rId45"/>
    <p:sldId id="994" r:id="rId46"/>
    <p:sldId id="996" r:id="rId47"/>
    <p:sldId id="997" r:id="rId48"/>
    <p:sldId id="1059" r:id="rId49"/>
    <p:sldId id="998" r:id="rId50"/>
    <p:sldId id="999" r:id="rId51"/>
    <p:sldId id="1000" r:id="rId52"/>
    <p:sldId id="1001" r:id="rId53"/>
    <p:sldId id="1002" r:id="rId54"/>
    <p:sldId id="1003" r:id="rId55"/>
    <p:sldId id="1004" r:id="rId56"/>
    <p:sldId id="1005" r:id="rId57"/>
    <p:sldId id="1006" r:id="rId58"/>
    <p:sldId id="1007" r:id="rId59"/>
    <p:sldId id="1008" r:id="rId60"/>
    <p:sldId id="1009" r:id="rId61"/>
    <p:sldId id="1010" r:id="rId62"/>
    <p:sldId id="1011" r:id="rId63"/>
    <p:sldId id="1012" r:id="rId64"/>
    <p:sldId id="1013" r:id="rId65"/>
    <p:sldId id="1033" r:id="rId66"/>
    <p:sldId id="1034" r:id="rId67"/>
    <p:sldId id="1014" r:id="rId68"/>
    <p:sldId id="1032" r:id="rId69"/>
    <p:sldId id="1017" r:id="rId70"/>
    <p:sldId id="1018" r:id="rId71"/>
    <p:sldId id="1020" r:id="rId72"/>
    <p:sldId id="1021" r:id="rId73"/>
    <p:sldId id="1022" r:id="rId74"/>
    <p:sldId id="1023" r:id="rId75"/>
    <p:sldId id="1024" r:id="rId76"/>
    <p:sldId id="1025" r:id="rId77"/>
    <p:sldId id="1026" r:id="rId78"/>
    <p:sldId id="1027" r:id="rId79"/>
    <p:sldId id="1028" r:id="rId80"/>
    <p:sldId id="1029" r:id="rId81"/>
    <p:sldId id="1030" r:id="rId82"/>
    <p:sldId id="1035" r:id="rId83"/>
    <p:sldId id="935" r:id="rId84"/>
    <p:sldId id="957" r:id="rId85"/>
    <p:sldId id="958" r:id="rId86"/>
    <p:sldId id="747" r:id="rId87"/>
    <p:sldId id="749" r:id="rId88"/>
    <p:sldId id="975" r:id="rId89"/>
    <p:sldId id="883" r:id="rId90"/>
    <p:sldId id="850" r:id="rId9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FF"/>
    <a:srgbClr val="FF0000"/>
    <a:srgbClr val="00FFFF"/>
    <a:srgbClr val="B3C5DA"/>
    <a:srgbClr val="FADBB5"/>
    <a:srgbClr val="6C2400"/>
    <a:srgbClr val="006600"/>
    <a:srgbClr val="FFFF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33" autoAdjust="0"/>
    <p:restoredTop sz="83218" autoAdjust="0"/>
  </p:normalViewPr>
  <p:slideViewPr>
    <p:cSldViewPr>
      <p:cViewPr>
        <p:scale>
          <a:sx n="40" d="100"/>
          <a:sy n="40" d="100"/>
        </p:scale>
        <p:origin x="-1404" y="-408"/>
      </p:cViewPr>
      <p:guideLst>
        <p:guide orient="horz" pos="2160"/>
        <p:guide pos="2880"/>
      </p:guideLst>
    </p:cSldViewPr>
  </p:slideViewPr>
  <p:outlineViewPr>
    <p:cViewPr>
      <p:scale>
        <a:sx n="33" d="100"/>
        <a:sy n="33" d="100"/>
      </p:scale>
      <p:origin x="30" y="0"/>
    </p:cViewPr>
  </p:outlineViewPr>
  <p:notesTextViewPr>
    <p:cViewPr>
      <p:scale>
        <a:sx n="75" d="100"/>
        <a:sy n="75" d="100"/>
      </p:scale>
      <p:origin x="0" y="0"/>
    </p:cViewPr>
  </p:notesTextViewPr>
  <p:sorterViewPr>
    <p:cViewPr>
      <p:scale>
        <a:sx n="66" d="100"/>
        <a:sy n="66" d="100"/>
      </p:scale>
      <p:origin x="0" y="18066"/>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hyperlink" Target="http://www.youtube.com/watch?v=3MlNP9LTvYM" TargetMode="External"/><Relationship Id="rId2" Type="http://schemas.openxmlformats.org/officeDocument/2006/relationships/hyperlink" Target="http://www.youtube.com/watch?v=SlyL1SEiCLQ" TargetMode="External"/><Relationship Id="rId1" Type="http://schemas.openxmlformats.org/officeDocument/2006/relationships/hyperlink" Target="http://www.ctl.ua.edu/math103/voting/approval.htm" TargetMode="External"/><Relationship Id="rId4" Type="http://schemas.openxmlformats.org/officeDocument/2006/relationships/hyperlink" Target="http://www.youtube.com/watch?v=5RtOCvFqIKk"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youtube.com/watch?v=3MlNP9LTvYM" TargetMode="External"/><Relationship Id="rId2" Type="http://schemas.openxmlformats.org/officeDocument/2006/relationships/hyperlink" Target="http://www.youtube.com/watch?v=SlyL1SEiCLQ" TargetMode="External"/><Relationship Id="rId1" Type="http://schemas.openxmlformats.org/officeDocument/2006/relationships/hyperlink" Target="http://www.ctl.ua.edu/math103/voting/approval.htm" TargetMode="External"/><Relationship Id="rId4" Type="http://schemas.openxmlformats.org/officeDocument/2006/relationships/hyperlink" Target="http://www.youtube.com/watch?v=5RtOCvFqIKk" TargetMode="Externa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a:solidFill>
          <a:schemeClr val="accent1">
            <a:lumMod val="20000"/>
            <a:lumOff val="80000"/>
          </a:schemeClr>
        </a:solidFill>
      </dgm:spPr>
      <dgm:t>
        <a:bodyPr/>
        <a:lstStyle/>
        <a:p>
          <a:r>
            <a:rPr lang="en-US" sz="1200" dirty="0" smtClean="0"/>
            <a:t>Grade K</a:t>
          </a:r>
          <a:endParaRPr lang="en-US" sz="12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a:solidFill>
          <a:schemeClr val="accent1">
            <a:lumMod val="40000"/>
            <a:lumOff val="60000"/>
          </a:schemeClr>
        </a:solidFill>
      </dgm:spPr>
      <dgm:t>
        <a:bodyPr/>
        <a:lstStyle/>
        <a:p>
          <a:r>
            <a:rPr lang="en-US" sz="1200" dirty="0" smtClean="0"/>
            <a:t>Grade 1</a:t>
          </a:r>
          <a:endParaRPr lang="en-US" sz="12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a:solidFill>
          <a:schemeClr val="accent1">
            <a:lumMod val="60000"/>
            <a:lumOff val="40000"/>
          </a:schemeClr>
        </a:solidFill>
      </dgm:spPr>
      <dgm:t>
        <a:bodyPr/>
        <a:lstStyle/>
        <a:p>
          <a:r>
            <a:rPr lang="en-US" sz="1200" dirty="0" smtClean="0"/>
            <a:t>Grade 2</a:t>
          </a:r>
          <a:endParaRPr lang="en-US" sz="12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custT="1"/>
      <dgm:spPr>
        <a:solidFill>
          <a:schemeClr val="accent1">
            <a:lumMod val="75000"/>
          </a:schemeClr>
        </a:solidFill>
      </dgm:spPr>
      <dgm:t>
        <a:bodyPr/>
        <a:lstStyle/>
        <a:p>
          <a:r>
            <a:rPr lang="en-US" sz="1200" dirty="0" smtClean="0"/>
            <a:t>Grade 3</a:t>
          </a:r>
          <a:endParaRPr lang="en-US" sz="1200"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custT="1"/>
      <dgm:spPr>
        <a:solidFill>
          <a:schemeClr val="accent3">
            <a:lumMod val="75000"/>
          </a:schemeClr>
        </a:solidFill>
      </dgm:spPr>
      <dgm:t>
        <a:bodyPr/>
        <a:lstStyle/>
        <a:p>
          <a:r>
            <a:rPr lang="en-US" sz="1200" dirty="0" smtClean="0"/>
            <a:t>Grade 4</a:t>
          </a:r>
          <a:endParaRPr lang="en-US" sz="1200"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custT="1"/>
      <dgm:spPr>
        <a:solidFill>
          <a:schemeClr val="accent6">
            <a:lumMod val="40000"/>
            <a:lumOff val="60000"/>
          </a:schemeClr>
        </a:solidFill>
      </dgm:spPr>
      <dgm:t>
        <a:bodyPr/>
        <a:lstStyle/>
        <a:p>
          <a:r>
            <a:rPr lang="en-US" sz="1200" dirty="0" smtClean="0"/>
            <a:t>Grade 8</a:t>
          </a:r>
          <a:endParaRPr lang="en-US" sz="1200"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custT="1"/>
      <dgm:spPr>
        <a:solidFill>
          <a:schemeClr val="accent3">
            <a:lumMod val="60000"/>
            <a:lumOff val="40000"/>
          </a:schemeClr>
        </a:solidFill>
      </dgm:spPr>
      <dgm:t>
        <a:bodyPr/>
        <a:lstStyle/>
        <a:p>
          <a:r>
            <a:rPr lang="en-US" sz="1200" dirty="0" smtClean="0"/>
            <a:t>Grade 5</a:t>
          </a:r>
          <a:endParaRPr lang="en-US" sz="1200"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custT="1"/>
      <dgm:spPr>
        <a:solidFill>
          <a:schemeClr val="accent3">
            <a:lumMod val="40000"/>
            <a:lumOff val="60000"/>
          </a:schemeClr>
        </a:solidFill>
      </dgm:spPr>
      <dgm:t>
        <a:bodyPr/>
        <a:lstStyle/>
        <a:p>
          <a:r>
            <a:rPr lang="en-US" sz="1200" dirty="0" smtClean="0"/>
            <a:t>Grade 6</a:t>
          </a:r>
          <a:endParaRPr lang="en-US" sz="1200"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custT="1"/>
      <dgm:spPr>
        <a:solidFill>
          <a:schemeClr val="accent3">
            <a:lumMod val="20000"/>
            <a:lumOff val="80000"/>
          </a:schemeClr>
        </a:solidFill>
      </dgm:spPr>
      <dgm:t>
        <a:bodyPr/>
        <a:lstStyle/>
        <a:p>
          <a:r>
            <a:rPr lang="en-US" sz="1200" dirty="0" smtClean="0"/>
            <a:t>Grade 7</a:t>
          </a:r>
          <a:endParaRPr lang="en-US" sz="1200"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235418DE-B370-4FF2-B593-A3DBE796C3AF}">
      <dgm:prSet phldrT="[Text]" custT="1"/>
      <dgm:spPr>
        <a:solidFill>
          <a:schemeClr val="accent5">
            <a:lumMod val="60000"/>
            <a:lumOff val="40000"/>
          </a:schemeClr>
        </a:solidFill>
      </dgm:spPr>
      <dgm:t>
        <a:bodyPr/>
        <a:lstStyle/>
        <a:p>
          <a:r>
            <a:rPr lang="en-US" sz="1200" dirty="0" smtClean="0"/>
            <a:t>Grade 9-12</a:t>
          </a:r>
          <a:endParaRPr lang="en-US" sz="1200" dirty="0"/>
        </a:p>
      </dgm:t>
    </dgm:pt>
    <dgm:pt modelId="{177C394F-15D1-4678-A4FB-34EA78388167}" type="parTrans" cxnId="{A56CFF48-F1C7-405B-BC92-237A452ABA49}">
      <dgm:prSet/>
      <dgm:spPr/>
      <dgm:t>
        <a:bodyPr/>
        <a:lstStyle/>
        <a:p>
          <a:endParaRPr lang="en-US"/>
        </a:p>
      </dgm:t>
    </dgm:pt>
    <dgm:pt modelId="{A9BA2FD0-0A00-4860-A3C1-34550B22CA5C}" type="sibTrans" cxnId="{A56CFF48-F1C7-405B-BC92-237A452ABA49}">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10" custScaleX="57014"/>
      <dgm:spPr/>
      <dgm:t>
        <a:bodyPr/>
        <a:lstStyle/>
        <a:p>
          <a:endParaRPr lang="en-US"/>
        </a:p>
      </dgm:t>
    </dgm:pt>
    <dgm:pt modelId="{27DD8152-A277-4378-B341-12B8063B223B}" type="pres">
      <dgm:prSet presAssocID="{E00B34B4-8474-49FC-AC76-51B5D2971A4B}" presName="textNode" presStyleLbl="bgShp" presStyleIdx="0" presStyleCnt="10"/>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10" custScaleX="57923" custLinFactNeighborX="-5842"/>
      <dgm:spPr/>
      <dgm:t>
        <a:bodyPr/>
        <a:lstStyle/>
        <a:p>
          <a:endParaRPr lang="en-US"/>
        </a:p>
      </dgm:t>
    </dgm:pt>
    <dgm:pt modelId="{27361871-07C3-47F0-B6F1-32B5C7337ADF}" type="pres">
      <dgm:prSet presAssocID="{086DDE12-2265-481A-82D1-43604E2D5284}" presName="textNode" presStyleLbl="bgShp" presStyleIdx="1" presStyleCnt="10"/>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10" custScaleX="65101" custLinFactNeighborX="-12312"/>
      <dgm:spPr/>
      <dgm:t>
        <a:bodyPr/>
        <a:lstStyle/>
        <a:p>
          <a:endParaRPr lang="en-US"/>
        </a:p>
      </dgm:t>
    </dgm:pt>
    <dgm:pt modelId="{3DF0633A-B59D-4747-9845-A78D28D9C1ED}" type="pres">
      <dgm:prSet presAssocID="{985F63AC-3ED9-44F1-84C3-1E1DC24083AC}" presName="textNode" presStyleLbl="bgShp" presStyleIdx="2" presStyleCnt="10"/>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10" custScaleX="51762" custLinFactNeighborX="-14171"/>
      <dgm:spPr/>
      <dgm:t>
        <a:bodyPr/>
        <a:lstStyle/>
        <a:p>
          <a:endParaRPr lang="en-US"/>
        </a:p>
      </dgm:t>
    </dgm:pt>
    <dgm:pt modelId="{D0E52157-581D-40A9-B5C8-FD402E704541}" type="pres">
      <dgm:prSet presAssocID="{0B0E3068-E814-4921-80AB-EA6334EC6FBD}" presName="textNode" presStyleLbl="bgShp" presStyleIdx="3" presStyleCnt="10"/>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10" custScaleX="58553" custLinFactNeighborX="-20376"/>
      <dgm:spPr/>
      <dgm:t>
        <a:bodyPr/>
        <a:lstStyle/>
        <a:p>
          <a:endParaRPr lang="en-US"/>
        </a:p>
      </dgm:t>
    </dgm:pt>
    <dgm:pt modelId="{94BC720D-6343-4251-96D9-CA6C2EFBCB0D}" type="pres">
      <dgm:prSet presAssocID="{9350FF2B-E1DE-4C23-8030-DFD76E62491D}" presName="textNode" presStyleLbl="bgShp" presStyleIdx="4" presStyleCnt="10"/>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10" custScaleX="56514" custLinFactNeighborX="-21581" custLinFactNeighborY="-1266"/>
      <dgm:spPr/>
      <dgm:t>
        <a:bodyPr/>
        <a:lstStyle/>
        <a:p>
          <a:endParaRPr lang="en-US"/>
        </a:p>
      </dgm:t>
    </dgm:pt>
    <dgm:pt modelId="{966C8242-18BE-4417-A224-DD0B1123FFFF}" type="pres">
      <dgm:prSet presAssocID="{1F96E629-A6D2-40FA-A8D0-9FD93855262D}" presName="textNode" presStyleLbl="bgShp" presStyleIdx="5" presStyleCnt="10"/>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10" custScaleX="57641" custLinFactNeighborX="-25168"/>
      <dgm:spPr/>
      <dgm:t>
        <a:bodyPr/>
        <a:lstStyle/>
        <a:p>
          <a:endParaRPr lang="en-US"/>
        </a:p>
      </dgm:t>
    </dgm:pt>
    <dgm:pt modelId="{79C1E922-0985-4981-B6CF-4109BE2925DC}" type="pres">
      <dgm:prSet presAssocID="{74E117CB-0544-4D55-877F-2C34C3E9E938}" presName="textNode" presStyleLbl="bgShp" presStyleIdx="6" presStyleCnt="10"/>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10" custScaleX="61643" custLinFactNeighborX="-26236"/>
      <dgm:spPr/>
      <dgm:t>
        <a:bodyPr/>
        <a:lstStyle/>
        <a:p>
          <a:endParaRPr lang="en-US"/>
        </a:p>
      </dgm:t>
    </dgm:pt>
    <dgm:pt modelId="{E94FACD5-D940-4BE8-B559-5B10D48E366A}" type="pres">
      <dgm:prSet presAssocID="{3B54FFE2-5E34-41A1-99EC-323FF1087395}" presName="textNode" presStyleLbl="bgShp" presStyleIdx="7" presStyleCnt="10"/>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10" custScaleX="59066" custLinFactNeighborX="-27415"/>
      <dgm:spPr/>
      <dgm:t>
        <a:bodyPr/>
        <a:lstStyle/>
        <a:p>
          <a:endParaRPr lang="en-US"/>
        </a:p>
      </dgm:t>
    </dgm:pt>
    <dgm:pt modelId="{502BB165-E538-4035-9C69-B240E69C57BB}" type="pres">
      <dgm:prSet presAssocID="{56CFD8BE-F2B2-45FD-B6EF-C605F6777524}" presName="textNode" presStyleLbl="bgShp" presStyleIdx="8" presStyleCnt="10"/>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 modelId="{7F80AD85-1068-4749-8FBD-395F6E54F90C}" type="pres">
      <dgm:prSet presAssocID="{56CFD8BE-F2B2-45FD-B6EF-C605F6777524}" presName="aSpace" presStyleCnt="0"/>
      <dgm:spPr/>
    </dgm:pt>
    <dgm:pt modelId="{179E1FF6-D704-4760-9B8D-7378DA0CB0A0}" type="pres">
      <dgm:prSet presAssocID="{235418DE-B370-4FF2-B593-A3DBE796C3AF}" presName="compNode" presStyleCnt="0"/>
      <dgm:spPr/>
    </dgm:pt>
    <dgm:pt modelId="{017BB4AD-6123-410B-9E09-C62B157311E0}" type="pres">
      <dgm:prSet presAssocID="{235418DE-B370-4FF2-B593-A3DBE796C3AF}" presName="aNode" presStyleLbl="bgShp" presStyleIdx="9" presStyleCnt="10" custScaleX="212201" custLinFactNeighborX="-26839"/>
      <dgm:spPr/>
      <dgm:t>
        <a:bodyPr/>
        <a:lstStyle/>
        <a:p>
          <a:endParaRPr lang="en-US"/>
        </a:p>
      </dgm:t>
    </dgm:pt>
    <dgm:pt modelId="{EC8FA1C2-291D-4A17-8A8D-10023D34906B}" type="pres">
      <dgm:prSet presAssocID="{235418DE-B370-4FF2-B593-A3DBE796C3AF}" presName="textNode" presStyleLbl="bgShp" presStyleIdx="9" presStyleCnt="10"/>
      <dgm:spPr/>
      <dgm:t>
        <a:bodyPr/>
        <a:lstStyle/>
        <a:p>
          <a:endParaRPr lang="en-US"/>
        </a:p>
      </dgm:t>
    </dgm:pt>
    <dgm:pt modelId="{1B3498BA-9843-428A-B636-B381071FDE67}" type="pres">
      <dgm:prSet presAssocID="{235418DE-B370-4FF2-B593-A3DBE796C3AF}" presName="compChildNode" presStyleCnt="0"/>
      <dgm:spPr/>
    </dgm:pt>
    <dgm:pt modelId="{7A576A1B-15B8-434E-BE53-5660FE4D4EAA}" type="pres">
      <dgm:prSet presAssocID="{235418DE-B370-4FF2-B593-A3DBE796C3AF}" presName="theInnerList" presStyleCnt="0"/>
      <dgm:spPr/>
    </dgm:pt>
  </dgm:ptLst>
  <dgm:cxnLst>
    <dgm:cxn modelId="{95C7EE91-C1EA-4910-A3F9-6935C29A8FB2}" type="presOf" srcId="{0B0E3068-E814-4921-80AB-EA6334EC6FBD}" destId="{B6230618-E5F9-491D-BEB2-BF14D8AF0D9C}" srcOrd="0" destOrd="0" presId="urn:microsoft.com/office/officeart/2005/8/layout/lProcess2"/>
    <dgm:cxn modelId="{607FA86D-FA48-4CB4-ADB7-11C7E868B88F}" type="presOf" srcId="{3B54FFE2-5E34-41A1-99EC-323FF1087395}" destId="{E94FACD5-D940-4BE8-B559-5B10D48E366A}" srcOrd="1" destOrd="0" presId="urn:microsoft.com/office/officeart/2005/8/layout/lProcess2"/>
    <dgm:cxn modelId="{765EA541-D0CA-4218-A5CB-858F6BDA9B2B}" type="presOf" srcId="{235418DE-B370-4FF2-B593-A3DBE796C3AF}" destId="{EC8FA1C2-291D-4A17-8A8D-10023D34906B}" srcOrd="1" destOrd="0" presId="urn:microsoft.com/office/officeart/2005/8/layout/lProcess2"/>
    <dgm:cxn modelId="{8098B35E-79F4-45D5-A8DC-21E5A4F5EA8C}" type="presOf" srcId="{56CFD8BE-F2B2-45FD-B6EF-C605F6777524}" destId="{502BB165-E538-4035-9C69-B240E69C57BB}" srcOrd="1" destOrd="0" presId="urn:microsoft.com/office/officeart/2005/8/layout/lProcess2"/>
    <dgm:cxn modelId="{385BDFD0-5BDB-45EB-8E63-FA6D172ED09B}" type="presOf" srcId="{235418DE-B370-4FF2-B593-A3DBE796C3AF}" destId="{017BB4AD-6123-410B-9E09-C62B157311E0}" srcOrd="0"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31138732-EB3A-4A84-AF27-CC920B4D9D41}" type="presOf" srcId="{086DDE12-2265-481A-82D1-43604E2D5284}" destId="{27361871-07C3-47F0-B6F1-32B5C7337ADF}" srcOrd="1"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AEE7A1DC-9316-40FA-97D2-0E8633E06498}" type="presOf" srcId="{92C668B9-6D9A-47AB-975F-5F34323CE1C3}" destId="{6E66AEEE-762E-48CD-8F29-1BB735F596EF}" srcOrd="0" destOrd="0" presId="urn:microsoft.com/office/officeart/2005/8/layout/lProcess2"/>
    <dgm:cxn modelId="{5A3ACBBC-7577-4081-8F74-2F008F877315}" type="presOf" srcId="{74E117CB-0544-4D55-877F-2C34C3E9E938}" destId="{79C1E922-0985-4981-B6CF-4109BE2925DC}" srcOrd="1" destOrd="0" presId="urn:microsoft.com/office/officeart/2005/8/layout/lProcess2"/>
    <dgm:cxn modelId="{87D70894-1376-4D13-B037-5224B14677E8}" type="presOf" srcId="{9350FF2B-E1DE-4C23-8030-DFD76E62491D}" destId="{7E7F8760-FAA7-461C-9BC0-54C669FAA397}" srcOrd="0"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736D4F34-844E-44C0-AF56-866E3A0AFFA1}" type="presOf" srcId="{E00B34B4-8474-49FC-AC76-51B5D2971A4B}" destId="{02D9B559-8A57-41C8-9395-ADCC25B50038}" srcOrd="0" destOrd="0" presId="urn:microsoft.com/office/officeart/2005/8/layout/lProcess2"/>
    <dgm:cxn modelId="{5AF643A7-AA3D-4723-9A38-F578CB0D3D8E}" srcId="{92C668B9-6D9A-47AB-975F-5F34323CE1C3}" destId="{9350FF2B-E1DE-4C23-8030-DFD76E62491D}" srcOrd="4" destOrd="0" parTransId="{F0F728DB-F429-4C3B-8979-6247B5C884F7}" sibTransId="{0217A4FD-EC55-44E3-BD55-E412C9BC8F82}"/>
    <dgm:cxn modelId="{B1768DD7-95DB-427B-ACEC-DCDAF18E29AC}" type="presOf" srcId="{086DDE12-2265-481A-82D1-43604E2D5284}" destId="{1FF402B9-0FC6-4C51-A6D4-77377377729F}" srcOrd="0" destOrd="0" presId="urn:microsoft.com/office/officeart/2005/8/layout/lProcess2"/>
    <dgm:cxn modelId="{A56CFF48-F1C7-405B-BC92-237A452ABA49}" srcId="{92C668B9-6D9A-47AB-975F-5F34323CE1C3}" destId="{235418DE-B370-4FF2-B593-A3DBE796C3AF}" srcOrd="9" destOrd="0" parTransId="{177C394F-15D1-4678-A4FB-34EA78388167}" sibTransId="{A9BA2FD0-0A00-4860-A3C1-34550B22CA5C}"/>
    <dgm:cxn modelId="{5FDDD074-04C0-4113-A063-422F20365561}" type="presOf" srcId="{985F63AC-3ED9-44F1-84C3-1E1DC24083AC}" destId="{D759C0C8-B552-492D-B779-7E9624979ADF}" srcOrd="0" destOrd="0" presId="urn:microsoft.com/office/officeart/2005/8/layout/lProcess2"/>
    <dgm:cxn modelId="{FB8EC314-8485-41E0-A904-A5E21032555B}" type="presOf" srcId="{74E117CB-0544-4D55-877F-2C34C3E9E938}" destId="{55F158A7-982F-4F07-B891-9B48D5F3560C}" srcOrd="0" destOrd="0" presId="urn:microsoft.com/office/officeart/2005/8/layout/lProcess2"/>
    <dgm:cxn modelId="{44D7B307-96FE-45F9-AB77-BF9718B9E17E}" type="presOf" srcId="{56CFD8BE-F2B2-45FD-B6EF-C605F6777524}" destId="{86348904-89C6-4DFC-834A-A75930561BA2}" srcOrd="0" destOrd="0" presId="urn:microsoft.com/office/officeart/2005/8/layout/lProcess2"/>
    <dgm:cxn modelId="{CDCF6939-4B44-4ABA-9AA1-5B71346D23EC}" type="presOf" srcId="{0B0E3068-E814-4921-80AB-EA6334EC6FBD}" destId="{D0E52157-581D-40A9-B5C8-FD402E704541}" srcOrd="1" destOrd="0" presId="urn:microsoft.com/office/officeart/2005/8/layout/lProcess2"/>
    <dgm:cxn modelId="{C99A4E8D-9365-434F-806D-C2DAA57BE2F5}" type="presOf" srcId="{985F63AC-3ED9-44F1-84C3-1E1DC24083AC}" destId="{3DF0633A-B59D-4747-9845-A78D28D9C1ED}" srcOrd="1" destOrd="0" presId="urn:microsoft.com/office/officeart/2005/8/layout/lProcess2"/>
    <dgm:cxn modelId="{F1DF2120-7C9B-49A7-982F-A43569BCFC16}" type="presOf" srcId="{1F96E629-A6D2-40FA-A8D0-9FD93855262D}" destId="{4A903E5A-9B99-4EFF-BB71-9B6528988FDF}" srcOrd="0" destOrd="0" presId="urn:microsoft.com/office/officeart/2005/8/layout/lProcess2"/>
    <dgm:cxn modelId="{EA66C75F-A327-4A66-8866-6D1458ACAD46}" type="presOf" srcId="{9350FF2B-E1DE-4C23-8030-DFD76E62491D}" destId="{94BC720D-6343-4251-96D9-CA6C2EFBCB0D}" srcOrd="1"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B15EB4B3-D8B8-48CB-9109-A156503B4338}" type="presOf" srcId="{3B54FFE2-5E34-41A1-99EC-323FF1087395}" destId="{A5E06FD9-DCB2-4A88-8F99-C928D88098A9}" srcOrd="0" destOrd="0" presId="urn:microsoft.com/office/officeart/2005/8/layout/lProcess2"/>
    <dgm:cxn modelId="{B1186B88-07CB-4926-9FA5-6EAE227C01E3}" type="presOf" srcId="{1F96E629-A6D2-40FA-A8D0-9FD93855262D}" destId="{966C8242-18BE-4417-A224-DD0B1123FFFF}" srcOrd="1"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B897782E-7542-4152-AD1C-E21592DAAD0A}" srcId="{92C668B9-6D9A-47AB-975F-5F34323CE1C3}" destId="{086DDE12-2265-481A-82D1-43604E2D5284}" srcOrd="1" destOrd="0" parTransId="{4E352451-D4A5-4E7A-8250-E0BAB261972E}" sibTransId="{963CEC52-BA99-4AA9-9EC8-D10BC481AF53}"/>
    <dgm:cxn modelId="{C0B6EA98-6400-4430-A435-AE0800E4DC76}" srcId="{92C668B9-6D9A-47AB-975F-5F34323CE1C3}" destId="{1F96E629-A6D2-40FA-A8D0-9FD93855262D}" srcOrd="5" destOrd="0" parTransId="{F75216FE-5F2C-4378-A3B7-C1D49F4ECAA6}" sibTransId="{58B961BF-10B0-4FEA-8706-6784DB888B15}"/>
    <dgm:cxn modelId="{5B4BA0DC-CA01-458C-9A59-B8D655C7EF68}" type="presOf" srcId="{E00B34B4-8474-49FC-AC76-51B5D2971A4B}" destId="{27DD8152-A277-4378-B341-12B8063B223B}" srcOrd="1" destOrd="0" presId="urn:microsoft.com/office/officeart/2005/8/layout/lProcess2"/>
    <dgm:cxn modelId="{54479129-3280-4FAF-82D7-97B946EA88D8}" srcId="{92C668B9-6D9A-47AB-975F-5F34323CE1C3}" destId="{985F63AC-3ED9-44F1-84C3-1E1DC24083AC}" srcOrd="2" destOrd="0" parTransId="{68F1A48C-3911-415D-8936-98D13140D8A8}" sibTransId="{C186ACD5-60D9-4FD4-A267-CDB9B69556AF}"/>
    <dgm:cxn modelId="{ABA3D3AF-7448-4A4E-ABCB-A04F57CFE740}" type="presParOf" srcId="{6E66AEEE-762E-48CD-8F29-1BB735F596EF}" destId="{226E7B82-FA4A-4555-8A96-86BEB1F27B60}" srcOrd="0" destOrd="0" presId="urn:microsoft.com/office/officeart/2005/8/layout/lProcess2"/>
    <dgm:cxn modelId="{220E9AEF-3126-461C-AD1B-53C5539CF5A0}" type="presParOf" srcId="{226E7B82-FA4A-4555-8A96-86BEB1F27B60}" destId="{02D9B559-8A57-41C8-9395-ADCC25B50038}" srcOrd="0" destOrd="0" presId="urn:microsoft.com/office/officeart/2005/8/layout/lProcess2"/>
    <dgm:cxn modelId="{0D319246-04AB-40C5-A103-49B9D5DEBDF2}" type="presParOf" srcId="{226E7B82-FA4A-4555-8A96-86BEB1F27B60}" destId="{27DD8152-A277-4378-B341-12B8063B223B}" srcOrd="1" destOrd="0" presId="urn:microsoft.com/office/officeart/2005/8/layout/lProcess2"/>
    <dgm:cxn modelId="{3D90E6C9-9340-4D31-8A73-DE631C669E8A}" type="presParOf" srcId="{226E7B82-FA4A-4555-8A96-86BEB1F27B60}" destId="{306927F8-2C12-4DAD-8CC6-AEB27E5FBE4C}" srcOrd="2" destOrd="0" presId="urn:microsoft.com/office/officeart/2005/8/layout/lProcess2"/>
    <dgm:cxn modelId="{E9CB995B-F834-4062-8106-160C6FBB5020}" type="presParOf" srcId="{306927F8-2C12-4DAD-8CC6-AEB27E5FBE4C}" destId="{44976DCD-6002-4BA3-9118-0B3688FA4E06}" srcOrd="0" destOrd="0" presId="urn:microsoft.com/office/officeart/2005/8/layout/lProcess2"/>
    <dgm:cxn modelId="{4584ED3B-A0AC-421F-9424-6117B9EACD46}" type="presParOf" srcId="{6E66AEEE-762E-48CD-8F29-1BB735F596EF}" destId="{D7A64486-6295-4562-93D0-76D4629EA118}" srcOrd="1" destOrd="0" presId="urn:microsoft.com/office/officeart/2005/8/layout/lProcess2"/>
    <dgm:cxn modelId="{093B2383-7004-4DF9-813F-EBA695EF1CE7}" type="presParOf" srcId="{6E66AEEE-762E-48CD-8F29-1BB735F596EF}" destId="{DCA36CE8-46AC-4C9C-800D-E433083753E9}" srcOrd="2" destOrd="0" presId="urn:microsoft.com/office/officeart/2005/8/layout/lProcess2"/>
    <dgm:cxn modelId="{9DB7435E-B9FA-45CD-9B79-9D7DFBBCBA37}" type="presParOf" srcId="{DCA36CE8-46AC-4C9C-800D-E433083753E9}" destId="{1FF402B9-0FC6-4C51-A6D4-77377377729F}" srcOrd="0" destOrd="0" presId="urn:microsoft.com/office/officeart/2005/8/layout/lProcess2"/>
    <dgm:cxn modelId="{FD2C927D-C043-450F-B80E-83E573475B5D}" type="presParOf" srcId="{DCA36CE8-46AC-4C9C-800D-E433083753E9}" destId="{27361871-07C3-47F0-B6F1-32B5C7337ADF}" srcOrd="1" destOrd="0" presId="urn:microsoft.com/office/officeart/2005/8/layout/lProcess2"/>
    <dgm:cxn modelId="{E7267E52-B88E-43A7-A345-904E8B14806D}" type="presParOf" srcId="{DCA36CE8-46AC-4C9C-800D-E433083753E9}" destId="{21A5E27D-678D-47F8-80FC-9F6D679BE2D5}" srcOrd="2" destOrd="0" presId="urn:microsoft.com/office/officeart/2005/8/layout/lProcess2"/>
    <dgm:cxn modelId="{6D1975C7-D218-434B-9393-7CBE850E7062}" type="presParOf" srcId="{21A5E27D-678D-47F8-80FC-9F6D679BE2D5}" destId="{3028EF1E-679F-4E3E-BF75-28A3BBEC9887}" srcOrd="0" destOrd="0" presId="urn:microsoft.com/office/officeart/2005/8/layout/lProcess2"/>
    <dgm:cxn modelId="{E96C3B62-304E-44BD-9F26-BC0F038768F3}" type="presParOf" srcId="{6E66AEEE-762E-48CD-8F29-1BB735F596EF}" destId="{3992A181-4327-4F0E-8D60-40DD52494FC8}" srcOrd="3" destOrd="0" presId="urn:microsoft.com/office/officeart/2005/8/layout/lProcess2"/>
    <dgm:cxn modelId="{111C62E9-AE72-421C-B6D8-CF0F733F12C8}" type="presParOf" srcId="{6E66AEEE-762E-48CD-8F29-1BB735F596EF}" destId="{297336E7-ECFE-43D7-A93D-55FF53B8B5DC}" srcOrd="4" destOrd="0" presId="urn:microsoft.com/office/officeart/2005/8/layout/lProcess2"/>
    <dgm:cxn modelId="{5F1F9C53-1287-4811-B350-FBF2BCB79928}" type="presParOf" srcId="{297336E7-ECFE-43D7-A93D-55FF53B8B5DC}" destId="{D759C0C8-B552-492D-B779-7E9624979ADF}" srcOrd="0" destOrd="0" presId="urn:microsoft.com/office/officeart/2005/8/layout/lProcess2"/>
    <dgm:cxn modelId="{C97E20B0-9B71-40D0-90A3-E2F645BC1CD7}" type="presParOf" srcId="{297336E7-ECFE-43D7-A93D-55FF53B8B5DC}" destId="{3DF0633A-B59D-4747-9845-A78D28D9C1ED}" srcOrd="1" destOrd="0" presId="urn:microsoft.com/office/officeart/2005/8/layout/lProcess2"/>
    <dgm:cxn modelId="{ADC5D191-F686-4AB3-A26A-63B6C9B9963A}" type="presParOf" srcId="{297336E7-ECFE-43D7-A93D-55FF53B8B5DC}" destId="{831F7E57-D3C0-4F80-BA6E-38AA111AADF6}" srcOrd="2" destOrd="0" presId="urn:microsoft.com/office/officeart/2005/8/layout/lProcess2"/>
    <dgm:cxn modelId="{360EE81D-E62E-4D2A-8F9E-69776067A54A}" type="presParOf" srcId="{831F7E57-D3C0-4F80-BA6E-38AA111AADF6}" destId="{E73869FC-AC15-4063-AAFA-3DAC3FD19B2A}" srcOrd="0" destOrd="0" presId="urn:microsoft.com/office/officeart/2005/8/layout/lProcess2"/>
    <dgm:cxn modelId="{225E0148-DA09-49C1-B18D-DE6604A51FD4}" type="presParOf" srcId="{6E66AEEE-762E-48CD-8F29-1BB735F596EF}" destId="{FD96B74C-D7CC-4A61-B351-A10C6A6E620B}" srcOrd="5" destOrd="0" presId="urn:microsoft.com/office/officeart/2005/8/layout/lProcess2"/>
    <dgm:cxn modelId="{711C22B8-F0B4-4E46-83D8-97BB5BA019AA}" type="presParOf" srcId="{6E66AEEE-762E-48CD-8F29-1BB735F596EF}" destId="{B35E98FA-5EA5-43B3-BC8D-997FC5F49224}" srcOrd="6" destOrd="0" presId="urn:microsoft.com/office/officeart/2005/8/layout/lProcess2"/>
    <dgm:cxn modelId="{2AB34C73-FBA0-4339-AE0B-D6338BFB68A8}" type="presParOf" srcId="{B35E98FA-5EA5-43B3-BC8D-997FC5F49224}" destId="{B6230618-E5F9-491D-BEB2-BF14D8AF0D9C}" srcOrd="0" destOrd="0" presId="urn:microsoft.com/office/officeart/2005/8/layout/lProcess2"/>
    <dgm:cxn modelId="{88BB63E5-93EE-4408-90F9-4EE00004A09B}" type="presParOf" srcId="{B35E98FA-5EA5-43B3-BC8D-997FC5F49224}" destId="{D0E52157-581D-40A9-B5C8-FD402E704541}" srcOrd="1" destOrd="0" presId="urn:microsoft.com/office/officeart/2005/8/layout/lProcess2"/>
    <dgm:cxn modelId="{E26B3C08-772C-48C3-B83B-FA08D21D9397}" type="presParOf" srcId="{B35E98FA-5EA5-43B3-BC8D-997FC5F49224}" destId="{64E119C7-6B7C-42D4-B424-23AC7506CB84}" srcOrd="2" destOrd="0" presId="urn:microsoft.com/office/officeart/2005/8/layout/lProcess2"/>
    <dgm:cxn modelId="{DD8183A5-238D-4AF1-ACB7-D9E73B1CE000}" type="presParOf" srcId="{64E119C7-6B7C-42D4-B424-23AC7506CB84}" destId="{3F237DF3-13EB-4F0E-9A99-DFADBFFA61AF}" srcOrd="0" destOrd="0" presId="urn:microsoft.com/office/officeart/2005/8/layout/lProcess2"/>
    <dgm:cxn modelId="{FF6558A8-0F02-4FF4-95BA-68506A54F027}" type="presParOf" srcId="{6E66AEEE-762E-48CD-8F29-1BB735F596EF}" destId="{5F5F406E-8317-4AE5-8F41-4AD9F9C63B0D}" srcOrd="7" destOrd="0" presId="urn:microsoft.com/office/officeart/2005/8/layout/lProcess2"/>
    <dgm:cxn modelId="{1D0B40AE-0C86-4BBC-B14C-1C153C695B9F}" type="presParOf" srcId="{6E66AEEE-762E-48CD-8F29-1BB735F596EF}" destId="{24F864D0-6712-4902-8BE2-9FFFDA334EA8}" srcOrd="8" destOrd="0" presId="urn:microsoft.com/office/officeart/2005/8/layout/lProcess2"/>
    <dgm:cxn modelId="{4E03215F-D664-419A-996D-4F97348AB207}" type="presParOf" srcId="{24F864D0-6712-4902-8BE2-9FFFDA334EA8}" destId="{7E7F8760-FAA7-461C-9BC0-54C669FAA397}" srcOrd="0" destOrd="0" presId="urn:microsoft.com/office/officeart/2005/8/layout/lProcess2"/>
    <dgm:cxn modelId="{F4619891-5E96-42AA-8D3B-A13DD8607914}" type="presParOf" srcId="{24F864D0-6712-4902-8BE2-9FFFDA334EA8}" destId="{94BC720D-6343-4251-96D9-CA6C2EFBCB0D}" srcOrd="1" destOrd="0" presId="urn:microsoft.com/office/officeart/2005/8/layout/lProcess2"/>
    <dgm:cxn modelId="{C2C86BE6-22D5-402F-9ACF-701FFDC27872}" type="presParOf" srcId="{24F864D0-6712-4902-8BE2-9FFFDA334EA8}" destId="{C0719DBA-8A62-432E-AD5E-E3476BCDD2F3}" srcOrd="2" destOrd="0" presId="urn:microsoft.com/office/officeart/2005/8/layout/lProcess2"/>
    <dgm:cxn modelId="{11748F21-EA8D-4834-AF49-9E7FAAD7E8A1}" type="presParOf" srcId="{C0719DBA-8A62-432E-AD5E-E3476BCDD2F3}" destId="{5F8E68DF-2076-45DD-8EE8-5781CEDE8CE4}" srcOrd="0" destOrd="0" presId="urn:microsoft.com/office/officeart/2005/8/layout/lProcess2"/>
    <dgm:cxn modelId="{402E5957-06B4-4205-8FA5-50EA4DE6D62C}" type="presParOf" srcId="{6E66AEEE-762E-48CD-8F29-1BB735F596EF}" destId="{B6BBA19F-A4DD-4733-9A00-1E988623801B}" srcOrd="9" destOrd="0" presId="urn:microsoft.com/office/officeart/2005/8/layout/lProcess2"/>
    <dgm:cxn modelId="{660DC548-E81E-4DD3-81E2-A7725710CEEA}" type="presParOf" srcId="{6E66AEEE-762E-48CD-8F29-1BB735F596EF}" destId="{8E7B8C76-AEA7-42A7-B8C3-80F28B9F6E49}" srcOrd="10" destOrd="0" presId="urn:microsoft.com/office/officeart/2005/8/layout/lProcess2"/>
    <dgm:cxn modelId="{47B728DE-0C3B-4E0A-A037-52E8624C6F0F}" type="presParOf" srcId="{8E7B8C76-AEA7-42A7-B8C3-80F28B9F6E49}" destId="{4A903E5A-9B99-4EFF-BB71-9B6528988FDF}" srcOrd="0" destOrd="0" presId="urn:microsoft.com/office/officeart/2005/8/layout/lProcess2"/>
    <dgm:cxn modelId="{54B24B8B-CC64-4EBA-B655-EFAC342B58C2}" type="presParOf" srcId="{8E7B8C76-AEA7-42A7-B8C3-80F28B9F6E49}" destId="{966C8242-18BE-4417-A224-DD0B1123FFFF}" srcOrd="1" destOrd="0" presId="urn:microsoft.com/office/officeart/2005/8/layout/lProcess2"/>
    <dgm:cxn modelId="{20C5A175-5F01-4C49-81BD-E3EE18E30907}" type="presParOf" srcId="{8E7B8C76-AEA7-42A7-B8C3-80F28B9F6E49}" destId="{BEF9AB84-43AE-4B2D-886E-7C0D42F6FBB8}" srcOrd="2" destOrd="0" presId="urn:microsoft.com/office/officeart/2005/8/layout/lProcess2"/>
    <dgm:cxn modelId="{EB8072D3-A645-40FE-9968-C05DA319F54D}" type="presParOf" srcId="{BEF9AB84-43AE-4B2D-886E-7C0D42F6FBB8}" destId="{BA594AB5-752C-437B-909E-D97D6C487149}" srcOrd="0" destOrd="0" presId="urn:microsoft.com/office/officeart/2005/8/layout/lProcess2"/>
    <dgm:cxn modelId="{138B6758-1467-411A-9FED-00EBF7640053}" type="presParOf" srcId="{6E66AEEE-762E-48CD-8F29-1BB735F596EF}" destId="{6302B830-496B-47B6-9EF6-0D952DF76512}" srcOrd="11" destOrd="0" presId="urn:microsoft.com/office/officeart/2005/8/layout/lProcess2"/>
    <dgm:cxn modelId="{42BA9704-0B0E-4639-BEDB-B9CCF4A92250}" type="presParOf" srcId="{6E66AEEE-762E-48CD-8F29-1BB735F596EF}" destId="{A024AD74-9B57-4594-861E-8919C6500B47}" srcOrd="12" destOrd="0" presId="urn:microsoft.com/office/officeart/2005/8/layout/lProcess2"/>
    <dgm:cxn modelId="{AF27A952-F612-4902-AFA7-8A3EE3666EF9}" type="presParOf" srcId="{A024AD74-9B57-4594-861E-8919C6500B47}" destId="{55F158A7-982F-4F07-B891-9B48D5F3560C}" srcOrd="0" destOrd="0" presId="urn:microsoft.com/office/officeart/2005/8/layout/lProcess2"/>
    <dgm:cxn modelId="{64885A2C-D6D9-4DE9-82E2-5FD057145D29}" type="presParOf" srcId="{A024AD74-9B57-4594-861E-8919C6500B47}" destId="{79C1E922-0985-4981-B6CF-4109BE2925DC}" srcOrd="1" destOrd="0" presId="urn:microsoft.com/office/officeart/2005/8/layout/lProcess2"/>
    <dgm:cxn modelId="{27B3696D-8425-4745-BBE2-44E4639FCB33}" type="presParOf" srcId="{A024AD74-9B57-4594-861E-8919C6500B47}" destId="{96C1195B-567A-4C30-BE55-C105CCC8787A}" srcOrd="2" destOrd="0" presId="urn:microsoft.com/office/officeart/2005/8/layout/lProcess2"/>
    <dgm:cxn modelId="{08809E98-1D27-400D-8D14-827E90BB9851}" type="presParOf" srcId="{96C1195B-567A-4C30-BE55-C105CCC8787A}" destId="{B9507EE4-84B1-482C-9AFB-67C4797B0A20}" srcOrd="0" destOrd="0" presId="urn:microsoft.com/office/officeart/2005/8/layout/lProcess2"/>
    <dgm:cxn modelId="{67331EF7-4600-485D-AB9E-E6D57B597A40}" type="presParOf" srcId="{6E66AEEE-762E-48CD-8F29-1BB735F596EF}" destId="{988BF007-F687-4A03-A770-89A433C7090A}" srcOrd="13" destOrd="0" presId="urn:microsoft.com/office/officeart/2005/8/layout/lProcess2"/>
    <dgm:cxn modelId="{B7549EB5-A8CD-40BD-A7FD-7E6110BC35D3}" type="presParOf" srcId="{6E66AEEE-762E-48CD-8F29-1BB735F596EF}" destId="{A771F44E-2932-45F0-A082-9C63B1B2EC7E}" srcOrd="14" destOrd="0" presId="urn:microsoft.com/office/officeart/2005/8/layout/lProcess2"/>
    <dgm:cxn modelId="{E62BB460-AE5C-4D00-AB1F-E1F1CFEE34C8}" type="presParOf" srcId="{A771F44E-2932-45F0-A082-9C63B1B2EC7E}" destId="{A5E06FD9-DCB2-4A88-8F99-C928D88098A9}" srcOrd="0" destOrd="0" presId="urn:microsoft.com/office/officeart/2005/8/layout/lProcess2"/>
    <dgm:cxn modelId="{415B1527-7EF9-470C-889E-472FED4E2B59}" type="presParOf" srcId="{A771F44E-2932-45F0-A082-9C63B1B2EC7E}" destId="{E94FACD5-D940-4BE8-B559-5B10D48E366A}" srcOrd="1" destOrd="0" presId="urn:microsoft.com/office/officeart/2005/8/layout/lProcess2"/>
    <dgm:cxn modelId="{2CFC93B8-D66C-41C5-BDFE-569A84528BBF}" type="presParOf" srcId="{A771F44E-2932-45F0-A082-9C63B1B2EC7E}" destId="{AB1B8518-18D1-4340-A5AB-1136A49A75CE}" srcOrd="2" destOrd="0" presId="urn:microsoft.com/office/officeart/2005/8/layout/lProcess2"/>
    <dgm:cxn modelId="{BBA77AF6-0ABC-4C4E-A704-A9E630DA4EA4}" type="presParOf" srcId="{AB1B8518-18D1-4340-A5AB-1136A49A75CE}" destId="{B7159115-AD8A-4767-9394-84655D9CCE55}" srcOrd="0" destOrd="0" presId="urn:microsoft.com/office/officeart/2005/8/layout/lProcess2"/>
    <dgm:cxn modelId="{48ED7DA4-2F91-4458-B92E-AE2EF664C967}" type="presParOf" srcId="{6E66AEEE-762E-48CD-8F29-1BB735F596EF}" destId="{20B9171D-495C-45FF-99B8-73F0BE46CE0D}" srcOrd="15" destOrd="0" presId="urn:microsoft.com/office/officeart/2005/8/layout/lProcess2"/>
    <dgm:cxn modelId="{B99480A0-4E67-419E-B0FA-280AA96617CA}" type="presParOf" srcId="{6E66AEEE-762E-48CD-8F29-1BB735F596EF}" destId="{24E7ABF5-01C6-418F-90C5-55D3CA84ECB6}" srcOrd="16" destOrd="0" presId="urn:microsoft.com/office/officeart/2005/8/layout/lProcess2"/>
    <dgm:cxn modelId="{7E39AB3A-E992-4824-A9C7-FB4137D718D6}" type="presParOf" srcId="{24E7ABF5-01C6-418F-90C5-55D3CA84ECB6}" destId="{86348904-89C6-4DFC-834A-A75930561BA2}" srcOrd="0" destOrd="0" presId="urn:microsoft.com/office/officeart/2005/8/layout/lProcess2"/>
    <dgm:cxn modelId="{1299B0AF-A7B1-4DD8-A2EE-B703AF7F9F59}" type="presParOf" srcId="{24E7ABF5-01C6-418F-90C5-55D3CA84ECB6}" destId="{502BB165-E538-4035-9C69-B240E69C57BB}" srcOrd="1" destOrd="0" presId="urn:microsoft.com/office/officeart/2005/8/layout/lProcess2"/>
    <dgm:cxn modelId="{D8E337FC-7CC7-4ADB-8854-900CEE298DB9}" type="presParOf" srcId="{24E7ABF5-01C6-418F-90C5-55D3CA84ECB6}" destId="{54964BE6-94F0-45DC-8D5F-148D99BE038A}" srcOrd="2" destOrd="0" presId="urn:microsoft.com/office/officeart/2005/8/layout/lProcess2"/>
    <dgm:cxn modelId="{F143EE56-56B6-4B7E-A6F4-4BDAE9287532}" type="presParOf" srcId="{54964BE6-94F0-45DC-8D5F-148D99BE038A}" destId="{DDB518F1-6E9F-4880-A8BB-B8772B5B99C9}" srcOrd="0" destOrd="0" presId="urn:microsoft.com/office/officeart/2005/8/layout/lProcess2"/>
    <dgm:cxn modelId="{9DA41FE1-9088-4FF8-947E-DD1ADE179216}" type="presParOf" srcId="{6E66AEEE-762E-48CD-8F29-1BB735F596EF}" destId="{7F80AD85-1068-4749-8FBD-395F6E54F90C}" srcOrd="17" destOrd="0" presId="urn:microsoft.com/office/officeart/2005/8/layout/lProcess2"/>
    <dgm:cxn modelId="{7C72BBAF-DD5C-4A2A-A788-DB6A4991BEEF}" type="presParOf" srcId="{6E66AEEE-762E-48CD-8F29-1BB735F596EF}" destId="{179E1FF6-D704-4760-9B8D-7378DA0CB0A0}" srcOrd="18" destOrd="0" presId="urn:microsoft.com/office/officeart/2005/8/layout/lProcess2"/>
    <dgm:cxn modelId="{CDE23F24-0EC5-4692-9CD0-50CCFCAF4447}" type="presParOf" srcId="{179E1FF6-D704-4760-9B8D-7378DA0CB0A0}" destId="{017BB4AD-6123-410B-9E09-C62B157311E0}" srcOrd="0" destOrd="0" presId="urn:microsoft.com/office/officeart/2005/8/layout/lProcess2"/>
    <dgm:cxn modelId="{718308B8-59AA-4885-914D-4B6CF1ECF614}" type="presParOf" srcId="{179E1FF6-D704-4760-9B8D-7378DA0CB0A0}" destId="{EC8FA1C2-291D-4A17-8A8D-10023D34906B}" srcOrd="1" destOrd="0" presId="urn:microsoft.com/office/officeart/2005/8/layout/lProcess2"/>
    <dgm:cxn modelId="{D1CCB684-FABD-4A0A-8B34-33C542B1CBDE}" type="presParOf" srcId="{179E1FF6-D704-4760-9B8D-7378DA0CB0A0}" destId="{1B3498BA-9843-428A-B636-B381071FDE67}" srcOrd="2" destOrd="0" presId="urn:microsoft.com/office/officeart/2005/8/layout/lProcess2"/>
    <dgm:cxn modelId="{9F40908C-A8E7-4147-8305-9AE32404C70A}" type="presParOf" srcId="{1B3498BA-9843-428A-B636-B381071FDE67}" destId="{7A576A1B-15B8-434E-BE53-5660FE4D4EAA}" srcOrd="0"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4E2BD-31E5-420B-B793-0DDAC81F500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0F75773-606C-4097-9819-3B3033F774C7}">
      <dgm:prSet phldrT="[Text]"/>
      <dgm:spPr/>
      <dgm:t>
        <a:bodyPr/>
        <a:lstStyle/>
        <a:p>
          <a:r>
            <a:rPr lang="en-US" dirty="0" smtClean="0"/>
            <a:t>The Real Number System</a:t>
          </a:r>
          <a:endParaRPr lang="en-US" dirty="0"/>
        </a:p>
      </dgm:t>
    </dgm:pt>
    <dgm:pt modelId="{4EDCA4C9-B926-4C1A-9693-84BAE8A46B22}" type="parTrans" cxnId="{52FED713-F9CF-48AF-A96A-4E507E8D7490}">
      <dgm:prSet/>
      <dgm:spPr/>
      <dgm:t>
        <a:bodyPr/>
        <a:lstStyle/>
        <a:p>
          <a:endParaRPr lang="en-US"/>
        </a:p>
      </dgm:t>
    </dgm:pt>
    <dgm:pt modelId="{0ACF1AB1-D36D-487F-A5B7-2B4E7221BD02}" type="sibTrans" cxnId="{52FED713-F9CF-48AF-A96A-4E507E8D7490}">
      <dgm:prSet/>
      <dgm:spPr/>
      <dgm:t>
        <a:bodyPr/>
        <a:lstStyle/>
        <a:p>
          <a:endParaRPr lang="en-US"/>
        </a:p>
      </dgm:t>
    </dgm:pt>
    <dgm:pt modelId="{94CF5218-3655-43DC-A7A4-AB8BE9937340}">
      <dgm:prSet phldrT="[Text]"/>
      <dgm:spPr/>
      <dgm:t>
        <a:bodyPr/>
        <a:lstStyle/>
        <a:p>
          <a:r>
            <a:rPr lang="en-US" dirty="0" smtClean="0"/>
            <a:t>Rational Exponents</a:t>
          </a:r>
          <a:endParaRPr lang="en-US" dirty="0"/>
        </a:p>
      </dgm:t>
    </dgm:pt>
    <dgm:pt modelId="{0597A6C9-7EE3-4207-B0E9-5DF290A1654A}" type="parTrans" cxnId="{87C70BFA-35AE-48B8-9807-DF62233876F6}">
      <dgm:prSet/>
      <dgm:spPr/>
      <dgm:t>
        <a:bodyPr/>
        <a:lstStyle/>
        <a:p>
          <a:endParaRPr lang="en-US"/>
        </a:p>
      </dgm:t>
    </dgm:pt>
    <dgm:pt modelId="{0800E310-A890-4F3B-84C4-6AB0189C8E80}" type="sibTrans" cxnId="{87C70BFA-35AE-48B8-9807-DF62233876F6}">
      <dgm:prSet/>
      <dgm:spPr/>
      <dgm:t>
        <a:bodyPr/>
        <a:lstStyle/>
        <a:p>
          <a:endParaRPr lang="en-US"/>
        </a:p>
      </dgm:t>
    </dgm:pt>
    <dgm:pt modelId="{21DA00C5-C0E2-4D46-8F99-FDDF4BDBA184}">
      <dgm:prSet phldrT="[Text]"/>
      <dgm:spPr/>
      <dgm:t>
        <a:bodyPr/>
        <a:lstStyle/>
        <a:p>
          <a:r>
            <a:rPr lang="en-US" dirty="0" smtClean="0"/>
            <a:t>Rational and Irrational</a:t>
          </a:r>
          <a:endParaRPr lang="en-US" dirty="0"/>
        </a:p>
      </dgm:t>
    </dgm:pt>
    <dgm:pt modelId="{350F2EEE-99A9-4CC3-8F79-5319896B0C51}" type="parTrans" cxnId="{25795FAB-DFCD-4398-AD9E-7C4890788059}">
      <dgm:prSet/>
      <dgm:spPr/>
      <dgm:t>
        <a:bodyPr/>
        <a:lstStyle/>
        <a:p>
          <a:endParaRPr lang="en-US"/>
        </a:p>
      </dgm:t>
    </dgm:pt>
    <dgm:pt modelId="{D06E555F-27AA-4339-8846-30037C82B12C}" type="sibTrans" cxnId="{25795FAB-DFCD-4398-AD9E-7C4890788059}">
      <dgm:prSet/>
      <dgm:spPr/>
      <dgm:t>
        <a:bodyPr/>
        <a:lstStyle/>
        <a:p>
          <a:endParaRPr lang="en-US"/>
        </a:p>
      </dgm:t>
    </dgm:pt>
    <dgm:pt modelId="{C54294CD-7AB5-40D6-B663-A8B79697FC2A}">
      <dgm:prSet phldrT="[Text]"/>
      <dgm:spPr/>
      <dgm:t>
        <a:bodyPr/>
        <a:lstStyle/>
        <a:p>
          <a:r>
            <a:rPr lang="en-US" dirty="0" smtClean="0"/>
            <a:t>Quantities</a:t>
          </a:r>
          <a:endParaRPr lang="en-US" dirty="0"/>
        </a:p>
      </dgm:t>
    </dgm:pt>
    <dgm:pt modelId="{AD836E43-2139-4195-B32D-7D834D988013}" type="parTrans" cxnId="{EF601CD5-41E9-44EA-81F3-76B083A81513}">
      <dgm:prSet/>
      <dgm:spPr/>
      <dgm:t>
        <a:bodyPr/>
        <a:lstStyle/>
        <a:p>
          <a:endParaRPr lang="en-US"/>
        </a:p>
      </dgm:t>
    </dgm:pt>
    <dgm:pt modelId="{9C86C6DD-6A69-43A4-99E2-4E643306178F}" type="sibTrans" cxnId="{EF601CD5-41E9-44EA-81F3-76B083A81513}">
      <dgm:prSet/>
      <dgm:spPr/>
      <dgm:t>
        <a:bodyPr/>
        <a:lstStyle/>
        <a:p>
          <a:endParaRPr lang="en-US"/>
        </a:p>
      </dgm:t>
    </dgm:pt>
    <dgm:pt modelId="{0501CC2C-6952-4E59-B7AB-B4D8929609C1}">
      <dgm:prSet phldrT="[Text]"/>
      <dgm:spPr/>
      <dgm:t>
        <a:bodyPr/>
        <a:lstStyle/>
        <a:p>
          <a:r>
            <a:rPr lang="en-US" dirty="0" smtClean="0"/>
            <a:t>Reason</a:t>
          </a:r>
          <a:endParaRPr lang="en-US" dirty="0"/>
        </a:p>
      </dgm:t>
    </dgm:pt>
    <dgm:pt modelId="{B3F4214B-0D18-416C-BB92-753617E81C7F}" type="parTrans" cxnId="{21D35391-A1F3-42F9-B9BB-B444A697B5FD}">
      <dgm:prSet/>
      <dgm:spPr/>
      <dgm:t>
        <a:bodyPr/>
        <a:lstStyle/>
        <a:p>
          <a:endParaRPr lang="en-US"/>
        </a:p>
      </dgm:t>
    </dgm:pt>
    <dgm:pt modelId="{DB10FCF8-E54A-4016-956D-947D45CD8BE3}" type="sibTrans" cxnId="{21D35391-A1F3-42F9-B9BB-B444A697B5FD}">
      <dgm:prSet/>
      <dgm:spPr/>
      <dgm:t>
        <a:bodyPr/>
        <a:lstStyle/>
        <a:p>
          <a:endParaRPr lang="en-US"/>
        </a:p>
      </dgm:t>
    </dgm:pt>
    <dgm:pt modelId="{20D14FBF-C613-4243-A554-82F9115F9DEF}">
      <dgm:prSet phldrT="[Text]"/>
      <dgm:spPr/>
      <dgm:t>
        <a:bodyPr/>
        <a:lstStyle/>
        <a:p>
          <a:r>
            <a:rPr lang="en-US" b="1" dirty="0" smtClean="0"/>
            <a:t>Voting  </a:t>
          </a:r>
          <a:endParaRPr lang="en-US" b="1" dirty="0"/>
        </a:p>
      </dgm:t>
    </dgm:pt>
    <dgm:pt modelId="{D91CC6BA-0C53-4FED-8715-F2A5976A16ED}" type="parTrans" cxnId="{4FB26A97-AE54-4A86-A593-FB30A17953C4}">
      <dgm:prSet/>
      <dgm:spPr/>
      <dgm:t>
        <a:bodyPr/>
        <a:lstStyle/>
        <a:p>
          <a:endParaRPr lang="en-US"/>
        </a:p>
      </dgm:t>
    </dgm:pt>
    <dgm:pt modelId="{7A1D2D12-C125-4829-8C96-D3D657170913}" type="sibTrans" cxnId="{4FB26A97-AE54-4A86-A593-FB30A17953C4}">
      <dgm:prSet/>
      <dgm:spPr/>
      <dgm:t>
        <a:bodyPr/>
        <a:lstStyle/>
        <a:p>
          <a:endParaRPr lang="en-US"/>
        </a:p>
      </dgm:t>
    </dgm:pt>
    <dgm:pt modelId="{3CC91DF7-4296-45B0-A2FC-0942449FD563}">
      <dgm:prSet phldrT="[Text]"/>
      <dgm:spPr/>
      <dgm:t>
        <a:bodyPr/>
        <a:lstStyle/>
        <a:p>
          <a:r>
            <a:rPr lang="en-US" b="1" dirty="0" smtClean="0"/>
            <a:t>Information Processing</a:t>
          </a:r>
          <a:endParaRPr lang="en-US" b="1" dirty="0"/>
        </a:p>
      </dgm:t>
    </dgm:pt>
    <dgm:pt modelId="{5CAF9003-532B-4EDC-B1EB-0B5B23515670}" type="parTrans" cxnId="{9B14F71F-C8C2-4303-A1EA-367B32A0247D}">
      <dgm:prSet/>
      <dgm:spPr/>
    </dgm:pt>
    <dgm:pt modelId="{8F567BDB-2EBF-4E54-AD31-472BB1B90A02}" type="sibTrans" cxnId="{9B14F71F-C8C2-4303-A1EA-367B32A0247D}">
      <dgm:prSet/>
      <dgm:spPr/>
    </dgm:pt>
    <dgm:pt modelId="{AFA0D520-6461-4106-8C17-7EA11354D9B6}" type="pres">
      <dgm:prSet presAssocID="{7924E2BD-31E5-420B-B793-0DDAC81F5005}" presName="Name0" presStyleCnt="0">
        <dgm:presLayoutVars>
          <dgm:dir/>
          <dgm:animLvl val="lvl"/>
          <dgm:resizeHandles/>
        </dgm:presLayoutVars>
      </dgm:prSet>
      <dgm:spPr/>
      <dgm:t>
        <a:bodyPr/>
        <a:lstStyle/>
        <a:p>
          <a:endParaRPr lang="en-US"/>
        </a:p>
      </dgm:t>
    </dgm:pt>
    <dgm:pt modelId="{D58D613F-0AD8-4722-9C74-3821102AAFA5}" type="pres">
      <dgm:prSet presAssocID="{C0F75773-606C-4097-9819-3B3033F774C7}" presName="linNode" presStyleCnt="0"/>
      <dgm:spPr/>
    </dgm:pt>
    <dgm:pt modelId="{2788C236-B1D4-44AB-9330-FD2B21AF666F}" type="pres">
      <dgm:prSet presAssocID="{C0F75773-606C-4097-9819-3B3033F774C7}" presName="parentShp" presStyleLbl="node1" presStyleIdx="0" presStyleCnt="2">
        <dgm:presLayoutVars>
          <dgm:bulletEnabled val="1"/>
        </dgm:presLayoutVars>
      </dgm:prSet>
      <dgm:spPr/>
      <dgm:t>
        <a:bodyPr/>
        <a:lstStyle/>
        <a:p>
          <a:endParaRPr lang="en-US"/>
        </a:p>
      </dgm:t>
    </dgm:pt>
    <dgm:pt modelId="{2AEA9FCC-8A7D-4D9E-A77A-051E0D7DACF4}" type="pres">
      <dgm:prSet presAssocID="{C0F75773-606C-4097-9819-3B3033F774C7}" presName="childShp" presStyleLbl="bgAccFollowNode1" presStyleIdx="0" presStyleCnt="2">
        <dgm:presLayoutVars>
          <dgm:bulletEnabled val="1"/>
        </dgm:presLayoutVars>
      </dgm:prSet>
      <dgm:spPr/>
      <dgm:t>
        <a:bodyPr/>
        <a:lstStyle/>
        <a:p>
          <a:endParaRPr lang="en-US"/>
        </a:p>
      </dgm:t>
    </dgm:pt>
    <dgm:pt modelId="{A2CCAB4D-271A-44A1-B87D-25FFBBB0FE20}" type="pres">
      <dgm:prSet presAssocID="{0ACF1AB1-D36D-487F-A5B7-2B4E7221BD02}" presName="spacing" presStyleCnt="0"/>
      <dgm:spPr/>
    </dgm:pt>
    <dgm:pt modelId="{813406FB-D65E-40AA-9934-B3F79A9AE72D}" type="pres">
      <dgm:prSet presAssocID="{C54294CD-7AB5-40D6-B663-A8B79697FC2A}" presName="linNode" presStyleCnt="0"/>
      <dgm:spPr/>
    </dgm:pt>
    <dgm:pt modelId="{BE3CB13E-66D7-4690-9928-8FF2AC5B7915}" type="pres">
      <dgm:prSet presAssocID="{C54294CD-7AB5-40D6-B663-A8B79697FC2A}" presName="parentShp" presStyleLbl="node1" presStyleIdx="1" presStyleCnt="2">
        <dgm:presLayoutVars>
          <dgm:bulletEnabled val="1"/>
        </dgm:presLayoutVars>
      </dgm:prSet>
      <dgm:spPr/>
      <dgm:t>
        <a:bodyPr/>
        <a:lstStyle/>
        <a:p>
          <a:endParaRPr lang="en-US"/>
        </a:p>
      </dgm:t>
    </dgm:pt>
    <dgm:pt modelId="{02B0F6CA-B2EA-4AB2-BFCB-0022AF5A08EF}" type="pres">
      <dgm:prSet presAssocID="{C54294CD-7AB5-40D6-B663-A8B79697FC2A}" presName="childShp" presStyleLbl="bgAccFollowNode1" presStyleIdx="1" presStyleCnt="2">
        <dgm:presLayoutVars>
          <dgm:bulletEnabled val="1"/>
        </dgm:presLayoutVars>
      </dgm:prSet>
      <dgm:spPr/>
      <dgm:t>
        <a:bodyPr/>
        <a:lstStyle/>
        <a:p>
          <a:endParaRPr lang="en-US"/>
        </a:p>
      </dgm:t>
    </dgm:pt>
  </dgm:ptLst>
  <dgm:cxnLst>
    <dgm:cxn modelId="{EF601CD5-41E9-44EA-81F3-76B083A81513}" srcId="{7924E2BD-31E5-420B-B793-0DDAC81F5005}" destId="{C54294CD-7AB5-40D6-B663-A8B79697FC2A}" srcOrd="1" destOrd="0" parTransId="{AD836E43-2139-4195-B32D-7D834D988013}" sibTransId="{9C86C6DD-6A69-43A4-99E2-4E643306178F}"/>
    <dgm:cxn modelId="{57592539-405E-4074-B13F-1DC6C4564667}" type="presOf" srcId="{C0F75773-606C-4097-9819-3B3033F774C7}" destId="{2788C236-B1D4-44AB-9330-FD2B21AF666F}" srcOrd="0" destOrd="0" presId="urn:microsoft.com/office/officeart/2005/8/layout/vList6"/>
    <dgm:cxn modelId="{9B14F71F-C8C2-4303-A1EA-367B32A0247D}" srcId="{C54294CD-7AB5-40D6-B663-A8B79697FC2A}" destId="{3CC91DF7-4296-45B0-A2FC-0942449FD563}" srcOrd="2" destOrd="0" parTransId="{5CAF9003-532B-4EDC-B1EB-0B5B23515670}" sibTransId="{8F567BDB-2EBF-4E54-AD31-472BB1B90A02}"/>
    <dgm:cxn modelId="{21D35391-A1F3-42F9-B9BB-B444A697B5FD}" srcId="{C54294CD-7AB5-40D6-B663-A8B79697FC2A}" destId="{0501CC2C-6952-4E59-B7AB-B4D8929609C1}" srcOrd="0" destOrd="0" parTransId="{B3F4214B-0D18-416C-BB92-753617E81C7F}" sibTransId="{DB10FCF8-E54A-4016-956D-947D45CD8BE3}"/>
    <dgm:cxn modelId="{B0AE5A2F-86BE-4984-9E1E-CEBD6B6005C4}" type="presOf" srcId="{3CC91DF7-4296-45B0-A2FC-0942449FD563}" destId="{02B0F6CA-B2EA-4AB2-BFCB-0022AF5A08EF}" srcOrd="0" destOrd="2" presId="urn:microsoft.com/office/officeart/2005/8/layout/vList6"/>
    <dgm:cxn modelId="{45EE980C-AC26-45D9-AFDE-37CDC82F60BE}" type="presOf" srcId="{7924E2BD-31E5-420B-B793-0DDAC81F5005}" destId="{AFA0D520-6461-4106-8C17-7EA11354D9B6}" srcOrd="0" destOrd="0" presId="urn:microsoft.com/office/officeart/2005/8/layout/vList6"/>
    <dgm:cxn modelId="{52FED713-F9CF-48AF-A96A-4E507E8D7490}" srcId="{7924E2BD-31E5-420B-B793-0DDAC81F5005}" destId="{C0F75773-606C-4097-9819-3B3033F774C7}" srcOrd="0" destOrd="0" parTransId="{4EDCA4C9-B926-4C1A-9693-84BAE8A46B22}" sibTransId="{0ACF1AB1-D36D-487F-A5B7-2B4E7221BD02}"/>
    <dgm:cxn modelId="{25795FAB-DFCD-4398-AD9E-7C4890788059}" srcId="{C0F75773-606C-4097-9819-3B3033F774C7}" destId="{21DA00C5-C0E2-4D46-8F99-FDDF4BDBA184}" srcOrd="1" destOrd="0" parTransId="{350F2EEE-99A9-4CC3-8F79-5319896B0C51}" sibTransId="{D06E555F-27AA-4339-8846-30037C82B12C}"/>
    <dgm:cxn modelId="{87C70BFA-35AE-48B8-9807-DF62233876F6}" srcId="{C0F75773-606C-4097-9819-3B3033F774C7}" destId="{94CF5218-3655-43DC-A7A4-AB8BE9937340}" srcOrd="0" destOrd="0" parTransId="{0597A6C9-7EE3-4207-B0E9-5DF290A1654A}" sibTransId="{0800E310-A890-4F3B-84C4-6AB0189C8E80}"/>
    <dgm:cxn modelId="{0241B02C-9E65-429F-94C7-3F23DE6C5545}" type="presOf" srcId="{94CF5218-3655-43DC-A7A4-AB8BE9937340}" destId="{2AEA9FCC-8A7D-4D9E-A77A-051E0D7DACF4}" srcOrd="0" destOrd="0" presId="urn:microsoft.com/office/officeart/2005/8/layout/vList6"/>
    <dgm:cxn modelId="{89C02A34-3B3D-45FD-B66C-72167F3C537F}" type="presOf" srcId="{20D14FBF-C613-4243-A554-82F9115F9DEF}" destId="{02B0F6CA-B2EA-4AB2-BFCB-0022AF5A08EF}" srcOrd="0" destOrd="1" presId="urn:microsoft.com/office/officeart/2005/8/layout/vList6"/>
    <dgm:cxn modelId="{8887966C-A52B-4AC3-915B-075B47D5359A}" type="presOf" srcId="{0501CC2C-6952-4E59-B7AB-B4D8929609C1}" destId="{02B0F6CA-B2EA-4AB2-BFCB-0022AF5A08EF}" srcOrd="0" destOrd="0" presId="urn:microsoft.com/office/officeart/2005/8/layout/vList6"/>
    <dgm:cxn modelId="{4FB26A97-AE54-4A86-A593-FB30A17953C4}" srcId="{C54294CD-7AB5-40D6-B663-A8B79697FC2A}" destId="{20D14FBF-C613-4243-A554-82F9115F9DEF}" srcOrd="1" destOrd="0" parTransId="{D91CC6BA-0C53-4FED-8715-F2A5976A16ED}" sibTransId="{7A1D2D12-C125-4829-8C96-D3D657170913}"/>
    <dgm:cxn modelId="{ECC9F7CD-266B-463A-99E6-62AD48210FCA}" type="presOf" srcId="{C54294CD-7AB5-40D6-B663-A8B79697FC2A}" destId="{BE3CB13E-66D7-4690-9928-8FF2AC5B7915}" srcOrd="0" destOrd="0" presId="urn:microsoft.com/office/officeart/2005/8/layout/vList6"/>
    <dgm:cxn modelId="{75BAF28D-BF8C-462C-8A8D-75C77B3E05BC}" type="presOf" srcId="{21DA00C5-C0E2-4D46-8F99-FDDF4BDBA184}" destId="{2AEA9FCC-8A7D-4D9E-A77A-051E0D7DACF4}" srcOrd="0" destOrd="1" presId="urn:microsoft.com/office/officeart/2005/8/layout/vList6"/>
    <dgm:cxn modelId="{B473000C-A53A-4919-B9B2-A0B6F185EDE8}" type="presParOf" srcId="{AFA0D520-6461-4106-8C17-7EA11354D9B6}" destId="{D58D613F-0AD8-4722-9C74-3821102AAFA5}" srcOrd="0" destOrd="0" presId="urn:microsoft.com/office/officeart/2005/8/layout/vList6"/>
    <dgm:cxn modelId="{F2FC8291-FC50-4F89-BBAC-AA8ADA9A7727}" type="presParOf" srcId="{D58D613F-0AD8-4722-9C74-3821102AAFA5}" destId="{2788C236-B1D4-44AB-9330-FD2B21AF666F}" srcOrd="0" destOrd="0" presId="urn:microsoft.com/office/officeart/2005/8/layout/vList6"/>
    <dgm:cxn modelId="{90FD4407-2F50-4E04-9E57-4B152F00B18E}" type="presParOf" srcId="{D58D613F-0AD8-4722-9C74-3821102AAFA5}" destId="{2AEA9FCC-8A7D-4D9E-A77A-051E0D7DACF4}" srcOrd="1" destOrd="0" presId="urn:microsoft.com/office/officeart/2005/8/layout/vList6"/>
    <dgm:cxn modelId="{5992FD27-D972-46F8-99F7-CAA0C9CD28B1}" type="presParOf" srcId="{AFA0D520-6461-4106-8C17-7EA11354D9B6}" destId="{A2CCAB4D-271A-44A1-B87D-25FFBBB0FE20}" srcOrd="1" destOrd="0" presId="urn:microsoft.com/office/officeart/2005/8/layout/vList6"/>
    <dgm:cxn modelId="{EF27DCB5-CCCA-4107-B0F9-8477186A2283}" type="presParOf" srcId="{AFA0D520-6461-4106-8C17-7EA11354D9B6}" destId="{813406FB-D65E-40AA-9934-B3F79A9AE72D}" srcOrd="2" destOrd="0" presId="urn:microsoft.com/office/officeart/2005/8/layout/vList6"/>
    <dgm:cxn modelId="{933CFB34-8C74-4CE9-82DB-B9FA75CEA20B}" type="presParOf" srcId="{813406FB-D65E-40AA-9934-B3F79A9AE72D}" destId="{BE3CB13E-66D7-4690-9928-8FF2AC5B7915}" srcOrd="0" destOrd="0" presId="urn:microsoft.com/office/officeart/2005/8/layout/vList6"/>
    <dgm:cxn modelId="{AED1590F-4D57-446F-82DB-210D8A2DBEE0}" type="presParOf" srcId="{813406FB-D65E-40AA-9934-B3F79A9AE72D}" destId="{02B0F6CA-B2EA-4AB2-BFCB-0022AF5A08E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BAA8E-1B12-4245-809A-2668EF8F5DF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129A4E5-3DD0-4F85-A303-184F99D0ED35}">
      <dgm:prSet phldrT="[Text]" custT="1"/>
      <dgm:spPr/>
      <dgm:t>
        <a:bodyPr/>
        <a:lstStyle/>
        <a:p>
          <a:r>
            <a:rPr lang="en-US" sz="2400" dirty="0" smtClean="0"/>
            <a:t>Understand and apply the math of voting</a:t>
          </a:r>
          <a:endParaRPr lang="en-US" sz="2400" dirty="0"/>
        </a:p>
      </dgm:t>
    </dgm:pt>
    <dgm:pt modelId="{9D4C25FC-1891-43A3-ABE1-AD673A61AAEF}" type="parTrans" cxnId="{03AD7E3E-FC39-4A96-BD29-D3795DE6258C}">
      <dgm:prSet/>
      <dgm:spPr/>
      <dgm:t>
        <a:bodyPr/>
        <a:lstStyle/>
        <a:p>
          <a:endParaRPr lang="en-US"/>
        </a:p>
      </dgm:t>
    </dgm:pt>
    <dgm:pt modelId="{B06E32D4-293A-470A-947D-AE93CD4224AC}" type="sibTrans" cxnId="{03AD7E3E-FC39-4A96-BD29-D3795DE6258C}">
      <dgm:prSet/>
      <dgm:spPr/>
      <dgm:t>
        <a:bodyPr/>
        <a:lstStyle/>
        <a:p>
          <a:endParaRPr lang="en-US"/>
        </a:p>
      </dgm:t>
    </dgm:pt>
    <dgm:pt modelId="{27317DB0-5366-423F-925D-09AB835D6A91}">
      <dgm:prSet phldrT="[Text]" custT="1"/>
      <dgm:spPr>
        <a:solidFill>
          <a:srgbClr val="00B050"/>
        </a:solidFill>
      </dgm:spPr>
      <dgm:t>
        <a:bodyPr/>
        <a:lstStyle/>
        <a:p>
          <a:r>
            <a:rPr lang="en-US" sz="2400" dirty="0" smtClean="0"/>
            <a:t>Common Voting Methods and Analysis</a:t>
          </a:r>
          <a:endParaRPr lang="en-US" sz="2400" dirty="0"/>
        </a:p>
      </dgm:t>
    </dgm:pt>
    <dgm:pt modelId="{93B52619-0249-418C-B931-221121B0BB7A}" type="parTrans" cxnId="{809177EA-9DE5-4DA5-A19E-6D3F74AE4D2B}">
      <dgm:prSet/>
      <dgm:spPr>
        <a:solidFill>
          <a:srgbClr val="00B050"/>
        </a:solidFill>
      </dgm:spPr>
      <dgm:t>
        <a:bodyPr/>
        <a:lstStyle/>
        <a:p>
          <a:endParaRPr lang="en-US"/>
        </a:p>
      </dgm:t>
    </dgm:pt>
    <dgm:pt modelId="{DCDDA439-3610-4F36-A40E-60A6BDF9D5D3}" type="sibTrans" cxnId="{809177EA-9DE5-4DA5-A19E-6D3F74AE4D2B}">
      <dgm:prSet/>
      <dgm:spPr/>
      <dgm:t>
        <a:bodyPr/>
        <a:lstStyle/>
        <a:p>
          <a:endParaRPr lang="en-US"/>
        </a:p>
      </dgm:t>
    </dgm:pt>
    <dgm:pt modelId="{E028362F-00FA-4C37-853D-EE5E028AA311}">
      <dgm:prSet phldrT="[Text]" custT="1"/>
      <dgm:spPr>
        <a:solidFill>
          <a:srgbClr val="00B050"/>
        </a:solidFill>
      </dgm:spPr>
      <dgm:t>
        <a:bodyPr/>
        <a:lstStyle/>
        <a:p>
          <a:r>
            <a:rPr lang="en-US" sz="2400" dirty="0" smtClean="0"/>
            <a:t>Majority and Plurality</a:t>
          </a:r>
          <a:endParaRPr lang="en-US" sz="2400" dirty="0"/>
        </a:p>
      </dgm:t>
    </dgm:pt>
    <dgm:pt modelId="{4784B98D-380F-437E-B544-37B0492FA235}" type="parTrans" cxnId="{E2690580-8E6C-40DA-8433-1C45083F6051}">
      <dgm:prSet/>
      <dgm:spPr>
        <a:solidFill>
          <a:srgbClr val="00B050"/>
        </a:solidFill>
      </dgm:spPr>
      <dgm:t>
        <a:bodyPr/>
        <a:lstStyle/>
        <a:p>
          <a:endParaRPr lang="en-US"/>
        </a:p>
      </dgm:t>
    </dgm:pt>
    <dgm:pt modelId="{2962426A-D3F9-4C41-9DE3-2130652FCEE3}" type="sibTrans" cxnId="{E2690580-8E6C-40DA-8433-1C45083F6051}">
      <dgm:prSet/>
      <dgm:spPr/>
      <dgm:t>
        <a:bodyPr/>
        <a:lstStyle/>
        <a:p>
          <a:endParaRPr lang="en-US"/>
        </a:p>
      </dgm:t>
    </dgm:pt>
    <dgm:pt modelId="{0BF89F8A-B9BC-46A1-95FC-18A068470753}">
      <dgm:prSet phldrT="[Text]" custT="1"/>
      <dgm:spPr>
        <a:solidFill>
          <a:srgbClr val="FFFF66"/>
        </a:solidFill>
      </dgm:spPr>
      <dgm:t>
        <a:bodyPr/>
        <a:lstStyle/>
        <a:p>
          <a:r>
            <a:rPr lang="en-US" sz="2400" u="none" dirty="0" smtClean="0">
              <a:solidFill>
                <a:schemeClr val="tx1"/>
              </a:solidFill>
            </a:rPr>
            <a:t>Run-off</a:t>
          </a:r>
          <a:endParaRPr lang="en-US" sz="2400" u="none" dirty="0">
            <a:solidFill>
              <a:schemeClr val="tx1"/>
            </a:solidFill>
          </a:endParaRPr>
        </a:p>
      </dgm:t>
    </dgm:pt>
    <dgm:pt modelId="{94CF71E9-790C-4DFD-97D0-1A61C9BA5FF0}" type="parTrans" cxnId="{146DDACA-0EFA-4E54-8111-9C5542BD9AF6}">
      <dgm:prSet/>
      <dgm:spPr>
        <a:solidFill>
          <a:srgbClr val="00B050"/>
        </a:solidFill>
      </dgm:spPr>
      <dgm:t>
        <a:bodyPr/>
        <a:lstStyle/>
        <a:p>
          <a:endParaRPr lang="en-US"/>
        </a:p>
      </dgm:t>
    </dgm:pt>
    <dgm:pt modelId="{A1A051DF-2F90-4B34-8FCD-74B33524C719}" type="sibTrans" cxnId="{146DDACA-0EFA-4E54-8111-9C5542BD9AF6}">
      <dgm:prSet/>
      <dgm:spPr/>
      <dgm:t>
        <a:bodyPr/>
        <a:lstStyle/>
        <a:p>
          <a:endParaRPr lang="en-US"/>
        </a:p>
      </dgm:t>
    </dgm:pt>
    <dgm:pt modelId="{D3BE17A7-EC12-4209-B65B-F43492DFE194}">
      <dgm:prSet phldrT="[Text]" custT="1"/>
      <dgm:spPr>
        <a:solidFill>
          <a:srgbClr val="FFFF66"/>
        </a:solidFill>
      </dgm:spPr>
      <dgm:t>
        <a:bodyPr/>
        <a:lstStyle/>
        <a:p>
          <a:r>
            <a:rPr lang="en-US" sz="2400" dirty="0" smtClean="0">
              <a:solidFill>
                <a:schemeClr val="tx1"/>
              </a:solidFill>
              <a:hlinkClick xmlns:r="http://schemas.openxmlformats.org/officeDocument/2006/relationships" r:id="rId1"/>
            </a:rPr>
            <a:t>Approval</a:t>
          </a:r>
          <a:endParaRPr lang="en-US" sz="2400" dirty="0">
            <a:solidFill>
              <a:schemeClr val="tx1"/>
            </a:solidFill>
          </a:endParaRPr>
        </a:p>
      </dgm:t>
    </dgm:pt>
    <dgm:pt modelId="{E99E36C6-7AAE-4781-BB80-F7C665ED05B8}" type="parTrans" cxnId="{5EDAD67B-1025-411B-98E7-B8FF655D08D5}">
      <dgm:prSet/>
      <dgm:spPr>
        <a:solidFill>
          <a:srgbClr val="00B050"/>
        </a:solidFill>
      </dgm:spPr>
      <dgm:t>
        <a:bodyPr/>
        <a:lstStyle/>
        <a:p>
          <a:endParaRPr lang="en-US"/>
        </a:p>
      </dgm:t>
    </dgm:pt>
    <dgm:pt modelId="{0B194D14-C268-4CE1-8FD0-310A12800CC5}" type="sibTrans" cxnId="{5EDAD67B-1025-411B-98E7-B8FF655D08D5}">
      <dgm:prSet/>
      <dgm:spPr/>
      <dgm:t>
        <a:bodyPr/>
        <a:lstStyle/>
        <a:p>
          <a:endParaRPr lang="en-US"/>
        </a:p>
      </dgm:t>
    </dgm:pt>
    <dgm:pt modelId="{4345032F-E228-40DC-97C2-CD3A0A3682C9}">
      <dgm:prSet phldrT="[Text]" custT="1"/>
      <dgm:spPr>
        <a:solidFill>
          <a:srgbClr val="FFFF66"/>
        </a:solidFill>
      </dgm:spPr>
      <dgm:t>
        <a:bodyPr/>
        <a:lstStyle/>
        <a:p>
          <a:r>
            <a:rPr lang="en-US" sz="2400" dirty="0" smtClean="0">
              <a:solidFill>
                <a:schemeClr val="tx1"/>
              </a:solidFill>
              <a:hlinkClick xmlns:r="http://schemas.openxmlformats.org/officeDocument/2006/relationships" r:id="rId2"/>
            </a:rPr>
            <a:t>So-Called Instant-Runoff (IRV)</a:t>
          </a:r>
          <a:r>
            <a:rPr lang="en-US" sz="2400" dirty="0" smtClean="0">
              <a:solidFill>
                <a:schemeClr val="tx1"/>
              </a:solidFill>
            </a:rPr>
            <a:t> </a:t>
          </a:r>
          <a:endParaRPr lang="en-US" sz="2400" dirty="0">
            <a:solidFill>
              <a:schemeClr val="tx1"/>
            </a:solidFill>
          </a:endParaRPr>
        </a:p>
      </dgm:t>
    </dgm:pt>
    <dgm:pt modelId="{B9BEE536-4E7B-467B-AFE7-066E319488A6}" type="parTrans" cxnId="{8EB66991-745A-46B8-9AB7-1799D00828D0}">
      <dgm:prSet/>
      <dgm:spPr>
        <a:solidFill>
          <a:srgbClr val="00B050"/>
        </a:solidFill>
      </dgm:spPr>
      <dgm:t>
        <a:bodyPr/>
        <a:lstStyle/>
        <a:p>
          <a:endParaRPr lang="en-US"/>
        </a:p>
      </dgm:t>
    </dgm:pt>
    <dgm:pt modelId="{8061CE4D-57A5-4740-891F-1DBC8ED120E3}" type="sibTrans" cxnId="{8EB66991-745A-46B8-9AB7-1799D00828D0}">
      <dgm:prSet/>
      <dgm:spPr/>
      <dgm:t>
        <a:bodyPr/>
        <a:lstStyle/>
        <a:p>
          <a:endParaRPr lang="en-US"/>
        </a:p>
      </dgm:t>
    </dgm:pt>
    <dgm:pt modelId="{BE435D61-963C-49D7-8A0E-5BDA1293F396}">
      <dgm:prSet phldrT="[Text]" custT="1"/>
      <dgm:spPr>
        <a:solidFill>
          <a:srgbClr val="FFFF66"/>
        </a:solidFill>
      </dgm:spPr>
      <dgm:t>
        <a:bodyPr/>
        <a:lstStyle/>
        <a:p>
          <a:r>
            <a:rPr lang="en-US" sz="2400" dirty="0" err="1" smtClean="0">
              <a:solidFill>
                <a:schemeClr val="tx1"/>
              </a:solidFill>
              <a:hlinkClick xmlns:r="http://schemas.openxmlformats.org/officeDocument/2006/relationships" r:id="rId3"/>
            </a:rPr>
            <a:t>Borda</a:t>
          </a:r>
          <a:r>
            <a:rPr lang="en-US" sz="2400" dirty="0" smtClean="0">
              <a:solidFill>
                <a:schemeClr val="tx1"/>
              </a:solidFill>
              <a:hlinkClick xmlns:r="http://schemas.openxmlformats.org/officeDocument/2006/relationships" r:id="rId3"/>
            </a:rPr>
            <a:t> </a:t>
          </a:r>
          <a:endParaRPr lang="en-US" sz="2400" dirty="0">
            <a:solidFill>
              <a:schemeClr val="tx1"/>
            </a:solidFill>
          </a:endParaRPr>
        </a:p>
      </dgm:t>
    </dgm:pt>
    <dgm:pt modelId="{B23BB9A9-8729-4097-9DCE-0FFF39D8B35D}" type="parTrans" cxnId="{2D386599-54BA-4754-9ED2-D94A32A56D29}">
      <dgm:prSet/>
      <dgm:spPr>
        <a:solidFill>
          <a:srgbClr val="00B050"/>
        </a:solidFill>
      </dgm:spPr>
      <dgm:t>
        <a:bodyPr/>
        <a:lstStyle/>
        <a:p>
          <a:endParaRPr lang="en-US"/>
        </a:p>
      </dgm:t>
    </dgm:pt>
    <dgm:pt modelId="{1951AA8F-B18F-40F0-AF6F-229B072F77E0}" type="sibTrans" cxnId="{2D386599-54BA-4754-9ED2-D94A32A56D29}">
      <dgm:prSet/>
      <dgm:spPr/>
      <dgm:t>
        <a:bodyPr/>
        <a:lstStyle/>
        <a:p>
          <a:endParaRPr lang="en-US"/>
        </a:p>
      </dgm:t>
    </dgm:pt>
    <dgm:pt modelId="{B1DFD98D-B0B5-4DD0-BED6-3F4460FADB40}">
      <dgm:prSet phldrT="[Text]" custT="1"/>
      <dgm:spPr>
        <a:solidFill>
          <a:srgbClr val="FFFF66"/>
        </a:solidFill>
      </dgm:spPr>
      <dgm:t>
        <a:bodyPr/>
        <a:lstStyle/>
        <a:p>
          <a:r>
            <a:rPr lang="en-US" sz="2400" dirty="0" smtClean="0">
              <a:solidFill>
                <a:schemeClr val="tx1"/>
              </a:solidFill>
              <a:hlinkClick xmlns:r="http://schemas.openxmlformats.org/officeDocument/2006/relationships" r:id="rId4"/>
            </a:rPr>
            <a:t>Condorcet</a:t>
          </a:r>
          <a:endParaRPr lang="en-US" sz="2400" dirty="0">
            <a:solidFill>
              <a:schemeClr val="tx1"/>
            </a:solidFill>
          </a:endParaRPr>
        </a:p>
      </dgm:t>
    </dgm:pt>
    <dgm:pt modelId="{CB9417B8-7BFC-4346-A481-E6919257CB9B}" type="parTrans" cxnId="{4DC76AF0-A647-462D-8956-1BCD6008D778}">
      <dgm:prSet/>
      <dgm:spPr>
        <a:solidFill>
          <a:srgbClr val="00B050"/>
        </a:solidFill>
      </dgm:spPr>
      <dgm:t>
        <a:bodyPr/>
        <a:lstStyle/>
        <a:p>
          <a:endParaRPr lang="en-US"/>
        </a:p>
      </dgm:t>
    </dgm:pt>
    <dgm:pt modelId="{AB9A4E77-2A2B-4D8C-BE62-B3A30CE77D75}" type="sibTrans" cxnId="{4DC76AF0-A647-462D-8956-1BCD6008D778}">
      <dgm:prSet/>
      <dgm:spPr/>
      <dgm:t>
        <a:bodyPr/>
        <a:lstStyle/>
        <a:p>
          <a:endParaRPr lang="en-US"/>
        </a:p>
      </dgm:t>
    </dgm:pt>
    <dgm:pt modelId="{CDA13FCB-AC21-4902-AE9B-738FC49A0DD1}">
      <dgm:prSet phldrT="[Text]" custT="1"/>
      <dgm:spPr>
        <a:solidFill>
          <a:srgbClr val="FFFF66"/>
        </a:solidFill>
      </dgm:spPr>
      <dgm:t>
        <a:bodyPr/>
        <a:lstStyle/>
        <a:p>
          <a:r>
            <a:rPr lang="en-US" sz="1400" dirty="0" smtClean="0">
              <a:solidFill>
                <a:schemeClr val="tx1"/>
              </a:solidFill>
              <a:hlinkClick xmlns:r="http://schemas.openxmlformats.org/officeDocument/2006/relationships" r:id=""/>
            </a:rPr>
            <a:t>Quick and easy analysis</a:t>
          </a:r>
          <a:endParaRPr lang="en-US" sz="1400" dirty="0">
            <a:solidFill>
              <a:schemeClr val="tx1"/>
            </a:solidFill>
          </a:endParaRPr>
        </a:p>
      </dgm:t>
    </dgm:pt>
    <dgm:pt modelId="{4DDFA4D1-7063-40DA-911D-F7BDBC726CB2}" type="parTrans" cxnId="{0850D599-9E86-4DB0-8CEB-EE28B9BBD6B2}">
      <dgm:prSet/>
      <dgm:spPr/>
      <dgm:t>
        <a:bodyPr/>
        <a:lstStyle/>
        <a:p>
          <a:endParaRPr lang="en-US"/>
        </a:p>
      </dgm:t>
    </dgm:pt>
    <dgm:pt modelId="{8B65BB8F-C4CF-485A-A7B3-8925DB73CEF1}" type="sibTrans" cxnId="{0850D599-9E86-4DB0-8CEB-EE28B9BBD6B2}">
      <dgm:prSet/>
      <dgm:spPr/>
      <dgm:t>
        <a:bodyPr/>
        <a:lstStyle/>
        <a:p>
          <a:endParaRPr lang="en-US"/>
        </a:p>
      </dgm:t>
    </dgm:pt>
    <dgm:pt modelId="{21D2235D-CA9E-47B6-A9E3-3345DADA8D5E}" type="pres">
      <dgm:prSet presAssocID="{E4EBAA8E-1B12-4245-809A-2668EF8F5DF4}" presName="diagram" presStyleCnt="0">
        <dgm:presLayoutVars>
          <dgm:chPref val="1"/>
          <dgm:dir/>
          <dgm:animOne val="branch"/>
          <dgm:animLvl val="lvl"/>
          <dgm:resizeHandles val="exact"/>
        </dgm:presLayoutVars>
      </dgm:prSet>
      <dgm:spPr/>
      <dgm:t>
        <a:bodyPr/>
        <a:lstStyle/>
        <a:p>
          <a:endParaRPr lang="en-US"/>
        </a:p>
      </dgm:t>
    </dgm:pt>
    <dgm:pt modelId="{E9923A61-6649-4D67-8F83-11DD0FDF7235}" type="pres">
      <dgm:prSet presAssocID="{B129A4E5-3DD0-4F85-A303-184F99D0ED35}" presName="root1" presStyleCnt="0"/>
      <dgm:spPr/>
    </dgm:pt>
    <dgm:pt modelId="{AF9A3F92-A6BF-4D42-A00F-89DBE2817A65}" type="pres">
      <dgm:prSet presAssocID="{B129A4E5-3DD0-4F85-A303-184F99D0ED35}" presName="LevelOneTextNode" presStyleLbl="node0" presStyleIdx="0" presStyleCnt="1" custScaleX="153637" custScaleY="425655" custLinFactX="-52695" custLinFactNeighborX="-100000" custLinFactNeighborY="4971">
        <dgm:presLayoutVars>
          <dgm:chPref val="3"/>
        </dgm:presLayoutVars>
      </dgm:prSet>
      <dgm:spPr/>
      <dgm:t>
        <a:bodyPr/>
        <a:lstStyle/>
        <a:p>
          <a:endParaRPr lang="en-US"/>
        </a:p>
      </dgm:t>
    </dgm:pt>
    <dgm:pt modelId="{EEA1F285-C2B3-4EE2-A381-980862790210}" type="pres">
      <dgm:prSet presAssocID="{B129A4E5-3DD0-4F85-A303-184F99D0ED35}" presName="level2hierChild" presStyleCnt="0"/>
      <dgm:spPr/>
    </dgm:pt>
    <dgm:pt modelId="{0E275325-5216-461B-A83D-C51BA65D28C5}" type="pres">
      <dgm:prSet presAssocID="{93B52619-0249-418C-B931-221121B0BB7A}" presName="conn2-1" presStyleLbl="parChTrans1D2" presStyleIdx="0" presStyleCnt="2"/>
      <dgm:spPr/>
      <dgm:t>
        <a:bodyPr/>
        <a:lstStyle/>
        <a:p>
          <a:endParaRPr lang="en-US"/>
        </a:p>
      </dgm:t>
    </dgm:pt>
    <dgm:pt modelId="{75D2DD16-E1D4-4BDC-AD7D-6E6E8C59915E}" type="pres">
      <dgm:prSet presAssocID="{93B52619-0249-418C-B931-221121B0BB7A}" presName="connTx" presStyleLbl="parChTrans1D2" presStyleIdx="0" presStyleCnt="2"/>
      <dgm:spPr/>
      <dgm:t>
        <a:bodyPr/>
        <a:lstStyle/>
        <a:p>
          <a:endParaRPr lang="en-US"/>
        </a:p>
      </dgm:t>
    </dgm:pt>
    <dgm:pt modelId="{CB94B832-884C-4F6D-947B-09665B016B43}" type="pres">
      <dgm:prSet presAssocID="{27317DB0-5366-423F-925D-09AB835D6A91}" presName="root2" presStyleCnt="0"/>
      <dgm:spPr/>
    </dgm:pt>
    <dgm:pt modelId="{4FFAEF7A-8B2A-45F4-8792-BE9D31F20F1E}" type="pres">
      <dgm:prSet presAssocID="{27317DB0-5366-423F-925D-09AB835D6A91}" presName="LevelTwoTextNode" presStyleLbl="node2" presStyleIdx="0" presStyleCnt="2" custScaleX="169880" custScaleY="425607" custLinFactNeighborX="-43839" custLinFactNeighborY="12263">
        <dgm:presLayoutVars>
          <dgm:chPref val="3"/>
        </dgm:presLayoutVars>
      </dgm:prSet>
      <dgm:spPr/>
      <dgm:t>
        <a:bodyPr/>
        <a:lstStyle/>
        <a:p>
          <a:endParaRPr lang="en-US"/>
        </a:p>
      </dgm:t>
    </dgm:pt>
    <dgm:pt modelId="{DE4438D7-3D7B-4FF0-BF58-D7414A3E528F}" type="pres">
      <dgm:prSet presAssocID="{27317DB0-5366-423F-925D-09AB835D6A91}" presName="level3hierChild" presStyleCnt="0"/>
      <dgm:spPr/>
    </dgm:pt>
    <dgm:pt modelId="{076B764C-743F-4156-982D-8B967BDCC276}" type="pres">
      <dgm:prSet presAssocID="{4784B98D-380F-437E-B544-37B0492FA235}" presName="conn2-1" presStyleLbl="parChTrans1D2" presStyleIdx="1" presStyleCnt="2"/>
      <dgm:spPr/>
      <dgm:t>
        <a:bodyPr/>
        <a:lstStyle/>
        <a:p>
          <a:endParaRPr lang="en-US"/>
        </a:p>
      </dgm:t>
    </dgm:pt>
    <dgm:pt modelId="{9B11BE2C-168D-43EB-BB56-AD4C08B13EFD}" type="pres">
      <dgm:prSet presAssocID="{4784B98D-380F-437E-B544-37B0492FA235}" presName="connTx" presStyleLbl="parChTrans1D2" presStyleIdx="1" presStyleCnt="2"/>
      <dgm:spPr/>
      <dgm:t>
        <a:bodyPr/>
        <a:lstStyle/>
        <a:p>
          <a:endParaRPr lang="en-US"/>
        </a:p>
      </dgm:t>
    </dgm:pt>
    <dgm:pt modelId="{F1B61395-07ED-4B8B-8973-9B0302DDF076}" type="pres">
      <dgm:prSet presAssocID="{E028362F-00FA-4C37-853D-EE5E028AA311}" presName="root2" presStyleCnt="0"/>
      <dgm:spPr/>
    </dgm:pt>
    <dgm:pt modelId="{9E61D976-2426-459B-98EF-4353A06D84DC}" type="pres">
      <dgm:prSet presAssocID="{E028362F-00FA-4C37-853D-EE5E028AA311}" presName="LevelTwoTextNode" presStyleLbl="node2" presStyleIdx="1" presStyleCnt="2" custScaleX="156642" custScaleY="328623" custLinFactY="67897" custLinFactNeighborX="-37363" custLinFactNeighborY="100000">
        <dgm:presLayoutVars>
          <dgm:chPref val="3"/>
        </dgm:presLayoutVars>
      </dgm:prSet>
      <dgm:spPr/>
      <dgm:t>
        <a:bodyPr/>
        <a:lstStyle/>
        <a:p>
          <a:endParaRPr lang="en-US"/>
        </a:p>
      </dgm:t>
    </dgm:pt>
    <dgm:pt modelId="{2258147E-7B62-4CA0-9372-44B0762AEB1F}" type="pres">
      <dgm:prSet presAssocID="{E028362F-00FA-4C37-853D-EE5E028AA311}" presName="level3hierChild" presStyleCnt="0"/>
      <dgm:spPr/>
    </dgm:pt>
    <dgm:pt modelId="{998C77B5-5560-4591-B86F-9C8B1EDB1FE4}" type="pres">
      <dgm:prSet presAssocID="{94CF71E9-790C-4DFD-97D0-1A61C9BA5FF0}" presName="conn2-1" presStyleLbl="parChTrans1D3" presStyleIdx="0" presStyleCnt="5"/>
      <dgm:spPr/>
      <dgm:t>
        <a:bodyPr/>
        <a:lstStyle/>
        <a:p>
          <a:endParaRPr lang="en-US"/>
        </a:p>
      </dgm:t>
    </dgm:pt>
    <dgm:pt modelId="{11169DE6-BFE3-4717-8F75-E57926EAA11B}" type="pres">
      <dgm:prSet presAssocID="{94CF71E9-790C-4DFD-97D0-1A61C9BA5FF0}" presName="connTx" presStyleLbl="parChTrans1D3" presStyleIdx="0" presStyleCnt="5"/>
      <dgm:spPr/>
      <dgm:t>
        <a:bodyPr/>
        <a:lstStyle/>
        <a:p>
          <a:endParaRPr lang="en-US"/>
        </a:p>
      </dgm:t>
    </dgm:pt>
    <dgm:pt modelId="{9A56D8AF-6292-4D4E-AE60-945852F1D0E5}" type="pres">
      <dgm:prSet presAssocID="{0BF89F8A-B9BC-46A1-95FC-18A068470753}" presName="root2" presStyleCnt="0"/>
      <dgm:spPr/>
    </dgm:pt>
    <dgm:pt modelId="{B3C3EAB5-C42C-4309-997F-23F1A873E4C9}" type="pres">
      <dgm:prSet presAssocID="{0BF89F8A-B9BC-46A1-95FC-18A068470753}" presName="LevelTwoTextNode" presStyleLbl="node3" presStyleIdx="0" presStyleCnt="5" custScaleX="121000" custScaleY="121000" custLinFactY="-100000" custLinFactNeighborX="50749" custLinFactNeighborY="-101834">
        <dgm:presLayoutVars>
          <dgm:chPref val="3"/>
        </dgm:presLayoutVars>
      </dgm:prSet>
      <dgm:spPr/>
      <dgm:t>
        <a:bodyPr/>
        <a:lstStyle/>
        <a:p>
          <a:endParaRPr lang="en-US"/>
        </a:p>
      </dgm:t>
    </dgm:pt>
    <dgm:pt modelId="{01C30FB8-C73D-4531-8D30-456E6B7F1EC0}" type="pres">
      <dgm:prSet presAssocID="{0BF89F8A-B9BC-46A1-95FC-18A068470753}" presName="level3hierChild" presStyleCnt="0"/>
      <dgm:spPr/>
    </dgm:pt>
    <dgm:pt modelId="{1DA45203-A79E-465A-822A-84D73A4F98C6}" type="pres">
      <dgm:prSet presAssocID="{E99E36C6-7AAE-4781-BB80-F7C665ED05B8}" presName="conn2-1" presStyleLbl="parChTrans1D3" presStyleIdx="1" presStyleCnt="5"/>
      <dgm:spPr/>
      <dgm:t>
        <a:bodyPr/>
        <a:lstStyle/>
        <a:p>
          <a:endParaRPr lang="en-US"/>
        </a:p>
      </dgm:t>
    </dgm:pt>
    <dgm:pt modelId="{7182BD7C-C3EB-48DB-8A45-325DB0A2A197}" type="pres">
      <dgm:prSet presAssocID="{E99E36C6-7AAE-4781-BB80-F7C665ED05B8}" presName="connTx" presStyleLbl="parChTrans1D3" presStyleIdx="1" presStyleCnt="5"/>
      <dgm:spPr/>
      <dgm:t>
        <a:bodyPr/>
        <a:lstStyle/>
        <a:p>
          <a:endParaRPr lang="en-US"/>
        </a:p>
      </dgm:t>
    </dgm:pt>
    <dgm:pt modelId="{E7AEC720-DC63-4805-BD1A-CBFEA0132304}" type="pres">
      <dgm:prSet presAssocID="{D3BE17A7-EC12-4209-B65B-F43492DFE194}" presName="root2" presStyleCnt="0"/>
      <dgm:spPr/>
    </dgm:pt>
    <dgm:pt modelId="{1333BA5B-75D8-4746-9B1E-F6B65834F7F3}" type="pres">
      <dgm:prSet presAssocID="{D3BE17A7-EC12-4209-B65B-F43492DFE194}" presName="LevelTwoTextNode" presStyleLbl="node3" presStyleIdx="1" presStyleCnt="5" custScaleX="121000" custScaleY="121000" custLinFactX="86980" custLinFactY="-100000" custLinFactNeighborX="100000" custLinFactNeighborY="-159054">
        <dgm:presLayoutVars>
          <dgm:chPref val="3"/>
        </dgm:presLayoutVars>
      </dgm:prSet>
      <dgm:spPr/>
      <dgm:t>
        <a:bodyPr/>
        <a:lstStyle/>
        <a:p>
          <a:endParaRPr lang="en-US"/>
        </a:p>
      </dgm:t>
    </dgm:pt>
    <dgm:pt modelId="{DB56C383-38C1-4EDD-97D0-0437EA3D68D1}" type="pres">
      <dgm:prSet presAssocID="{D3BE17A7-EC12-4209-B65B-F43492DFE194}" presName="level3hierChild" presStyleCnt="0"/>
      <dgm:spPr/>
    </dgm:pt>
    <dgm:pt modelId="{26655725-5B66-4CBB-B88F-5AD2552F72D8}" type="pres">
      <dgm:prSet presAssocID="{B9BEE536-4E7B-467B-AFE7-066E319488A6}" presName="conn2-1" presStyleLbl="parChTrans1D3" presStyleIdx="2" presStyleCnt="5"/>
      <dgm:spPr/>
      <dgm:t>
        <a:bodyPr/>
        <a:lstStyle/>
        <a:p>
          <a:endParaRPr lang="en-US"/>
        </a:p>
      </dgm:t>
    </dgm:pt>
    <dgm:pt modelId="{B33BDF5C-9F4B-4FC2-AA0F-0EE81A97362A}" type="pres">
      <dgm:prSet presAssocID="{B9BEE536-4E7B-467B-AFE7-066E319488A6}" presName="connTx" presStyleLbl="parChTrans1D3" presStyleIdx="2" presStyleCnt="5"/>
      <dgm:spPr/>
      <dgm:t>
        <a:bodyPr/>
        <a:lstStyle/>
        <a:p>
          <a:endParaRPr lang="en-US"/>
        </a:p>
      </dgm:t>
    </dgm:pt>
    <dgm:pt modelId="{4D6FFA24-FE25-4825-B55B-CCA5750D8022}" type="pres">
      <dgm:prSet presAssocID="{4345032F-E228-40DC-97C2-CD3A0A3682C9}" presName="root2" presStyleCnt="0"/>
      <dgm:spPr/>
    </dgm:pt>
    <dgm:pt modelId="{E4AFFC61-26A5-4766-A9F3-3834FF00A96B}" type="pres">
      <dgm:prSet presAssocID="{4345032F-E228-40DC-97C2-CD3A0A3682C9}" presName="LevelTwoTextNode" presStyleLbl="node3" presStyleIdx="2" presStyleCnt="5" custScaleX="144964" custScaleY="238992" custLinFactX="41990" custLinFactY="-100000" custLinFactNeighborX="100000" custLinFactNeighborY="-130524">
        <dgm:presLayoutVars>
          <dgm:chPref val="3"/>
        </dgm:presLayoutVars>
      </dgm:prSet>
      <dgm:spPr/>
      <dgm:t>
        <a:bodyPr/>
        <a:lstStyle/>
        <a:p>
          <a:endParaRPr lang="en-US"/>
        </a:p>
      </dgm:t>
    </dgm:pt>
    <dgm:pt modelId="{71D85224-1586-47DA-B89D-F90BD52E09E0}" type="pres">
      <dgm:prSet presAssocID="{4345032F-E228-40DC-97C2-CD3A0A3682C9}" presName="level3hierChild" presStyleCnt="0"/>
      <dgm:spPr/>
    </dgm:pt>
    <dgm:pt modelId="{C0D8973A-0CDB-45D4-926A-CCBC77686B3A}" type="pres">
      <dgm:prSet presAssocID="{4DDFA4D1-7063-40DA-911D-F7BDBC726CB2}" presName="conn2-1" presStyleLbl="parChTrans1D4" presStyleIdx="0" presStyleCnt="1"/>
      <dgm:spPr/>
      <dgm:t>
        <a:bodyPr/>
        <a:lstStyle/>
        <a:p>
          <a:endParaRPr lang="en-US"/>
        </a:p>
      </dgm:t>
    </dgm:pt>
    <dgm:pt modelId="{14291E1E-1635-4061-A76A-15AAE9A8A405}" type="pres">
      <dgm:prSet presAssocID="{4DDFA4D1-7063-40DA-911D-F7BDBC726CB2}" presName="connTx" presStyleLbl="parChTrans1D4" presStyleIdx="0" presStyleCnt="1"/>
      <dgm:spPr/>
      <dgm:t>
        <a:bodyPr/>
        <a:lstStyle/>
        <a:p>
          <a:endParaRPr lang="en-US"/>
        </a:p>
      </dgm:t>
    </dgm:pt>
    <dgm:pt modelId="{61F41E3D-F27F-4C3D-A213-143080AEEF3D}" type="pres">
      <dgm:prSet presAssocID="{CDA13FCB-AC21-4902-AE9B-738FC49A0DD1}" presName="root2" presStyleCnt="0"/>
      <dgm:spPr/>
    </dgm:pt>
    <dgm:pt modelId="{1B8BF036-3703-4D93-834B-C2CF9055BC43}" type="pres">
      <dgm:prSet presAssocID="{CDA13FCB-AC21-4902-AE9B-738FC49A0DD1}" presName="LevelTwoTextNode" presStyleLbl="node4" presStyleIdx="0" presStyleCnt="1" custLinFactNeighborX="27342" custLinFactNeighborY="-20215">
        <dgm:presLayoutVars>
          <dgm:chPref val="3"/>
        </dgm:presLayoutVars>
      </dgm:prSet>
      <dgm:spPr/>
      <dgm:t>
        <a:bodyPr/>
        <a:lstStyle/>
        <a:p>
          <a:endParaRPr lang="en-US"/>
        </a:p>
      </dgm:t>
    </dgm:pt>
    <dgm:pt modelId="{FF94C6DC-50BB-41DF-9F72-CFF09A1A60B2}" type="pres">
      <dgm:prSet presAssocID="{CDA13FCB-AC21-4902-AE9B-738FC49A0DD1}" presName="level3hierChild" presStyleCnt="0"/>
      <dgm:spPr/>
    </dgm:pt>
    <dgm:pt modelId="{628F3434-C739-485D-8D66-67F3546B768C}" type="pres">
      <dgm:prSet presAssocID="{B23BB9A9-8729-4097-9DCE-0FFF39D8B35D}" presName="conn2-1" presStyleLbl="parChTrans1D3" presStyleIdx="3" presStyleCnt="5"/>
      <dgm:spPr/>
      <dgm:t>
        <a:bodyPr/>
        <a:lstStyle/>
        <a:p>
          <a:endParaRPr lang="en-US"/>
        </a:p>
      </dgm:t>
    </dgm:pt>
    <dgm:pt modelId="{40270DE2-6B38-46C7-9737-39A196D61D1B}" type="pres">
      <dgm:prSet presAssocID="{B23BB9A9-8729-4097-9DCE-0FFF39D8B35D}" presName="connTx" presStyleLbl="parChTrans1D3" presStyleIdx="3" presStyleCnt="5"/>
      <dgm:spPr/>
      <dgm:t>
        <a:bodyPr/>
        <a:lstStyle/>
        <a:p>
          <a:endParaRPr lang="en-US"/>
        </a:p>
      </dgm:t>
    </dgm:pt>
    <dgm:pt modelId="{7A645580-34CC-4DA8-86BD-36D6C4470A9C}" type="pres">
      <dgm:prSet presAssocID="{BE435D61-963C-49D7-8A0E-5BDA1293F396}" presName="root2" presStyleCnt="0"/>
      <dgm:spPr/>
    </dgm:pt>
    <dgm:pt modelId="{1B2BFAEA-B295-43A1-A81E-41A78CDFBE9D}" type="pres">
      <dgm:prSet presAssocID="{BE435D61-963C-49D7-8A0E-5BDA1293F396}" presName="LevelTwoTextNode" presStyleLbl="node3" presStyleIdx="3" presStyleCnt="5" custScaleX="121000" custScaleY="121000" custLinFactX="93457" custLinFactNeighborX="100000" custLinFactNeighborY="-66144">
        <dgm:presLayoutVars>
          <dgm:chPref val="3"/>
        </dgm:presLayoutVars>
      </dgm:prSet>
      <dgm:spPr/>
      <dgm:t>
        <a:bodyPr/>
        <a:lstStyle/>
        <a:p>
          <a:endParaRPr lang="en-US"/>
        </a:p>
      </dgm:t>
    </dgm:pt>
    <dgm:pt modelId="{DBC18E85-3D3D-43A0-95D5-F05EF43266AA}" type="pres">
      <dgm:prSet presAssocID="{BE435D61-963C-49D7-8A0E-5BDA1293F396}" presName="level3hierChild" presStyleCnt="0"/>
      <dgm:spPr/>
    </dgm:pt>
    <dgm:pt modelId="{F0BCA551-8309-42E2-B925-689689146C4B}" type="pres">
      <dgm:prSet presAssocID="{CB9417B8-7BFC-4346-A481-E6919257CB9B}" presName="conn2-1" presStyleLbl="parChTrans1D3" presStyleIdx="4" presStyleCnt="5"/>
      <dgm:spPr/>
      <dgm:t>
        <a:bodyPr/>
        <a:lstStyle/>
        <a:p>
          <a:endParaRPr lang="en-US"/>
        </a:p>
      </dgm:t>
    </dgm:pt>
    <dgm:pt modelId="{C56E6A3C-8413-401F-934A-3842A0ECA90A}" type="pres">
      <dgm:prSet presAssocID="{CB9417B8-7BFC-4346-A481-E6919257CB9B}" presName="connTx" presStyleLbl="parChTrans1D3" presStyleIdx="4" presStyleCnt="5"/>
      <dgm:spPr/>
      <dgm:t>
        <a:bodyPr/>
        <a:lstStyle/>
        <a:p>
          <a:endParaRPr lang="en-US"/>
        </a:p>
      </dgm:t>
    </dgm:pt>
    <dgm:pt modelId="{351A6C1F-CD42-439F-BA56-9103A164A366}" type="pres">
      <dgm:prSet presAssocID="{B1DFD98D-B0B5-4DD0-BED6-3F4460FADB40}" presName="root2" presStyleCnt="0"/>
      <dgm:spPr/>
    </dgm:pt>
    <dgm:pt modelId="{4733352E-4155-4BD2-95A0-C05C02704E9F}" type="pres">
      <dgm:prSet presAssocID="{B1DFD98D-B0B5-4DD0-BED6-3F4460FADB40}" presName="LevelTwoTextNode" presStyleLbl="node3" presStyleIdx="4" presStyleCnt="5" custScaleX="138068" custScaleY="121000" custLinFactX="74027" custLinFactNeighborX="100000" custLinFactNeighborY="-7843">
        <dgm:presLayoutVars>
          <dgm:chPref val="3"/>
        </dgm:presLayoutVars>
      </dgm:prSet>
      <dgm:spPr/>
      <dgm:t>
        <a:bodyPr/>
        <a:lstStyle/>
        <a:p>
          <a:endParaRPr lang="en-US"/>
        </a:p>
      </dgm:t>
    </dgm:pt>
    <dgm:pt modelId="{BA1AADFC-5059-4D42-BE90-C84B072BB3F4}" type="pres">
      <dgm:prSet presAssocID="{B1DFD98D-B0B5-4DD0-BED6-3F4460FADB40}" presName="level3hierChild" presStyleCnt="0"/>
      <dgm:spPr/>
    </dgm:pt>
  </dgm:ptLst>
  <dgm:cxnLst>
    <dgm:cxn modelId="{4ED3D6AB-1E7B-47BB-8B4F-954C52162732}" type="presOf" srcId="{B9BEE536-4E7B-467B-AFE7-066E319488A6}" destId="{26655725-5B66-4CBB-B88F-5AD2552F72D8}" srcOrd="0" destOrd="0" presId="urn:microsoft.com/office/officeart/2005/8/layout/hierarchy2"/>
    <dgm:cxn modelId="{223E088E-B390-4FA7-BE31-A2C69F97292D}" type="presOf" srcId="{CB9417B8-7BFC-4346-A481-E6919257CB9B}" destId="{F0BCA551-8309-42E2-B925-689689146C4B}" srcOrd="0" destOrd="0" presId="urn:microsoft.com/office/officeart/2005/8/layout/hierarchy2"/>
    <dgm:cxn modelId="{B4FDE189-6F9E-4298-A104-D792DDB8F85A}" type="presOf" srcId="{B129A4E5-3DD0-4F85-A303-184F99D0ED35}" destId="{AF9A3F92-A6BF-4D42-A00F-89DBE2817A65}" srcOrd="0" destOrd="0" presId="urn:microsoft.com/office/officeart/2005/8/layout/hierarchy2"/>
    <dgm:cxn modelId="{C4840B4D-094E-4B61-B06C-96724D6E5991}" type="presOf" srcId="{BE435D61-963C-49D7-8A0E-5BDA1293F396}" destId="{1B2BFAEA-B295-43A1-A81E-41A78CDFBE9D}" srcOrd="0" destOrd="0" presId="urn:microsoft.com/office/officeart/2005/8/layout/hierarchy2"/>
    <dgm:cxn modelId="{03AD7E3E-FC39-4A96-BD29-D3795DE6258C}" srcId="{E4EBAA8E-1B12-4245-809A-2668EF8F5DF4}" destId="{B129A4E5-3DD0-4F85-A303-184F99D0ED35}" srcOrd="0" destOrd="0" parTransId="{9D4C25FC-1891-43A3-ABE1-AD673A61AAEF}" sibTransId="{B06E32D4-293A-470A-947D-AE93CD4224AC}"/>
    <dgm:cxn modelId="{74D0E558-8E63-40E2-97EA-CEAC7981923F}" type="presOf" srcId="{CB9417B8-7BFC-4346-A481-E6919257CB9B}" destId="{C56E6A3C-8413-401F-934A-3842A0ECA90A}" srcOrd="1" destOrd="0" presId="urn:microsoft.com/office/officeart/2005/8/layout/hierarchy2"/>
    <dgm:cxn modelId="{2D386599-54BA-4754-9ED2-D94A32A56D29}" srcId="{E028362F-00FA-4C37-853D-EE5E028AA311}" destId="{BE435D61-963C-49D7-8A0E-5BDA1293F396}" srcOrd="3" destOrd="0" parTransId="{B23BB9A9-8729-4097-9DCE-0FFF39D8B35D}" sibTransId="{1951AA8F-B18F-40F0-AF6F-229B072F77E0}"/>
    <dgm:cxn modelId="{628A50D3-8FB8-41AD-BE36-1EC728A73066}" type="presOf" srcId="{4784B98D-380F-437E-B544-37B0492FA235}" destId="{076B764C-743F-4156-982D-8B967BDCC276}" srcOrd="0" destOrd="0" presId="urn:microsoft.com/office/officeart/2005/8/layout/hierarchy2"/>
    <dgm:cxn modelId="{D94A8BF1-BD98-4E8B-AC02-77F5E98ABD90}" type="presOf" srcId="{B9BEE536-4E7B-467B-AFE7-066E319488A6}" destId="{B33BDF5C-9F4B-4FC2-AA0F-0EE81A97362A}" srcOrd="1" destOrd="0" presId="urn:microsoft.com/office/officeart/2005/8/layout/hierarchy2"/>
    <dgm:cxn modelId="{4DC76AF0-A647-462D-8956-1BCD6008D778}" srcId="{E028362F-00FA-4C37-853D-EE5E028AA311}" destId="{B1DFD98D-B0B5-4DD0-BED6-3F4460FADB40}" srcOrd="4" destOrd="0" parTransId="{CB9417B8-7BFC-4346-A481-E6919257CB9B}" sibTransId="{AB9A4E77-2A2B-4D8C-BE62-B3A30CE77D75}"/>
    <dgm:cxn modelId="{5448307D-63FE-405D-A14B-67215A957B44}" type="presOf" srcId="{94CF71E9-790C-4DFD-97D0-1A61C9BA5FF0}" destId="{11169DE6-BFE3-4717-8F75-E57926EAA11B}" srcOrd="1" destOrd="0" presId="urn:microsoft.com/office/officeart/2005/8/layout/hierarchy2"/>
    <dgm:cxn modelId="{9FE8B0EB-21A3-40F1-9634-F95635A5B928}" type="presOf" srcId="{B23BB9A9-8729-4097-9DCE-0FFF39D8B35D}" destId="{40270DE2-6B38-46C7-9737-39A196D61D1B}" srcOrd="1" destOrd="0" presId="urn:microsoft.com/office/officeart/2005/8/layout/hierarchy2"/>
    <dgm:cxn modelId="{4BCC1830-BA95-4D08-B95D-85C8F3423FEA}" type="presOf" srcId="{94CF71E9-790C-4DFD-97D0-1A61C9BA5FF0}" destId="{998C77B5-5560-4591-B86F-9C8B1EDB1FE4}" srcOrd="0" destOrd="0" presId="urn:microsoft.com/office/officeart/2005/8/layout/hierarchy2"/>
    <dgm:cxn modelId="{0850D599-9E86-4DB0-8CEB-EE28B9BBD6B2}" srcId="{4345032F-E228-40DC-97C2-CD3A0A3682C9}" destId="{CDA13FCB-AC21-4902-AE9B-738FC49A0DD1}" srcOrd="0" destOrd="0" parTransId="{4DDFA4D1-7063-40DA-911D-F7BDBC726CB2}" sibTransId="{8B65BB8F-C4CF-485A-A7B3-8925DB73CEF1}"/>
    <dgm:cxn modelId="{7109FF97-BF5B-412F-92F2-4230ED9927FC}" type="presOf" srcId="{93B52619-0249-418C-B931-221121B0BB7A}" destId="{75D2DD16-E1D4-4BDC-AD7D-6E6E8C59915E}" srcOrd="1" destOrd="0" presId="urn:microsoft.com/office/officeart/2005/8/layout/hierarchy2"/>
    <dgm:cxn modelId="{DA280818-F49F-41BE-8C75-2A721C30D462}" type="presOf" srcId="{E99E36C6-7AAE-4781-BB80-F7C665ED05B8}" destId="{7182BD7C-C3EB-48DB-8A45-325DB0A2A197}" srcOrd="1" destOrd="0" presId="urn:microsoft.com/office/officeart/2005/8/layout/hierarchy2"/>
    <dgm:cxn modelId="{5ECC1D46-2790-4588-962C-F793290D45C6}" type="presOf" srcId="{4345032F-E228-40DC-97C2-CD3A0A3682C9}" destId="{E4AFFC61-26A5-4766-A9F3-3834FF00A96B}" srcOrd="0" destOrd="0" presId="urn:microsoft.com/office/officeart/2005/8/layout/hierarchy2"/>
    <dgm:cxn modelId="{7900EED3-A0A4-47AD-9A19-3027903350E2}" type="presOf" srcId="{B23BB9A9-8729-4097-9DCE-0FFF39D8B35D}" destId="{628F3434-C739-485D-8D66-67F3546B768C}" srcOrd="0" destOrd="0" presId="urn:microsoft.com/office/officeart/2005/8/layout/hierarchy2"/>
    <dgm:cxn modelId="{809177EA-9DE5-4DA5-A19E-6D3F74AE4D2B}" srcId="{B129A4E5-3DD0-4F85-A303-184F99D0ED35}" destId="{27317DB0-5366-423F-925D-09AB835D6A91}" srcOrd="0" destOrd="0" parTransId="{93B52619-0249-418C-B931-221121B0BB7A}" sibTransId="{DCDDA439-3610-4F36-A40E-60A6BDF9D5D3}"/>
    <dgm:cxn modelId="{146DDACA-0EFA-4E54-8111-9C5542BD9AF6}" srcId="{E028362F-00FA-4C37-853D-EE5E028AA311}" destId="{0BF89F8A-B9BC-46A1-95FC-18A068470753}" srcOrd="0" destOrd="0" parTransId="{94CF71E9-790C-4DFD-97D0-1A61C9BA5FF0}" sibTransId="{A1A051DF-2F90-4B34-8FCD-74B33524C719}"/>
    <dgm:cxn modelId="{5EDAD67B-1025-411B-98E7-B8FF655D08D5}" srcId="{E028362F-00FA-4C37-853D-EE5E028AA311}" destId="{D3BE17A7-EC12-4209-B65B-F43492DFE194}" srcOrd="1" destOrd="0" parTransId="{E99E36C6-7AAE-4781-BB80-F7C665ED05B8}" sibTransId="{0B194D14-C268-4CE1-8FD0-310A12800CC5}"/>
    <dgm:cxn modelId="{E2690580-8E6C-40DA-8433-1C45083F6051}" srcId="{B129A4E5-3DD0-4F85-A303-184F99D0ED35}" destId="{E028362F-00FA-4C37-853D-EE5E028AA311}" srcOrd="1" destOrd="0" parTransId="{4784B98D-380F-437E-B544-37B0492FA235}" sibTransId="{2962426A-D3F9-4C41-9DE3-2130652FCEE3}"/>
    <dgm:cxn modelId="{8EB66991-745A-46B8-9AB7-1799D00828D0}" srcId="{E028362F-00FA-4C37-853D-EE5E028AA311}" destId="{4345032F-E228-40DC-97C2-CD3A0A3682C9}" srcOrd="2" destOrd="0" parTransId="{B9BEE536-4E7B-467B-AFE7-066E319488A6}" sibTransId="{8061CE4D-57A5-4740-891F-1DBC8ED120E3}"/>
    <dgm:cxn modelId="{E93B9BF0-8B7E-4C4C-A9AE-74B23C4220F3}" type="presOf" srcId="{27317DB0-5366-423F-925D-09AB835D6A91}" destId="{4FFAEF7A-8B2A-45F4-8792-BE9D31F20F1E}" srcOrd="0" destOrd="0" presId="urn:microsoft.com/office/officeart/2005/8/layout/hierarchy2"/>
    <dgm:cxn modelId="{BA9D1699-E862-4B48-8C26-A8520201A6A8}" type="presOf" srcId="{CDA13FCB-AC21-4902-AE9B-738FC49A0DD1}" destId="{1B8BF036-3703-4D93-834B-C2CF9055BC43}" srcOrd="0" destOrd="0" presId="urn:microsoft.com/office/officeart/2005/8/layout/hierarchy2"/>
    <dgm:cxn modelId="{5A36E003-C06B-4FA1-8B9A-72EDB78D93AD}" type="presOf" srcId="{E99E36C6-7AAE-4781-BB80-F7C665ED05B8}" destId="{1DA45203-A79E-465A-822A-84D73A4F98C6}" srcOrd="0" destOrd="0" presId="urn:microsoft.com/office/officeart/2005/8/layout/hierarchy2"/>
    <dgm:cxn modelId="{AF10ED83-09B7-48E2-B992-3F33E08C317B}" type="presOf" srcId="{B1DFD98D-B0B5-4DD0-BED6-3F4460FADB40}" destId="{4733352E-4155-4BD2-95A0-C05C02704E9F}" srcOrd="0" destOrd="0" presId="urn:microsoft.com/office/officeart/2005/8/layout/hierarchy2"/>
    <dgm:cxn modelId="{1DB46EE7-B89F-46BC-B5BF-C5FC0D72B0A1}" type="presOf" srcId="{93B52619-0249-418C-B931-221121B0BB7A}" destId="{0E275325-5216-461B-A83D-C51BA65D28C5}" srcOrd="0" destOrd="0" presId="urn:microsoft.com/office/officeart/2005/8/layout/hierarchy2"/>
    <dgm:cxn modelId="{4537354E-5938-48DC-94B2-B3BE44DA2E63}" type="presOf" srcId="{E028362F-00FA-4C37-853D-EE5E028AA311}" destId="{9E61D976-2426-459B-98EF-4353A06D84DC}" srcOrd="0" destOrd="0" presId="urn:microsoft.com/office/officeart/2005/8/layout/hierarchy2"/>
    <dgm:cxn modelId="{60A41209-E033-42CE-8296-D7BAB5B4FF09}" type="presOf" srcId="{4DDFA4D1-7063-40DA-911D-F7BDBC726CB2}" destId="{14291E1E-1635-4061-A76A-15AAE9A8A405}" srcOrd="1" destOrd="0" presId="urn:microsoft.com/office/officeart/2005/8/layout/hierarchy2"/>
    <dgm:cxn modelId="{B1A96A73-4C1A-40DB-9CD5-8A0FB3AB73A7}" type="presOf" srcId="{4DDFA4D1-7063-40DA-911D-F7BDBC726CB2}" destId="{C0D8973A-0CDB-45D4-926A-CCBC77686B3A}" srcOrd="0" destOrd="0" presId="urn:microsoft.com/office/officeart/2005/8/layout/hierarchy2"/>
    <dgm:cxn modelId="{7E2FFAB5-C15B-440C-BB1B-FD4E20D47BFB}" type="presOf" srcId="{E4EBAA8E-1B12-4245-809A-2668EF8F5DF4}" destId="{21D2235D-CA9E-47B6-A9E3-3345DADA8D5E}" srcOrd="0" destOrd="0" presId="urn:microsoft.com/office/officeart/2005/8/layout/hierarchy2"/>
    <dgm:cxn modelId="{B7C61173-C58F-4425-B8F7-846B12F24182}" type="presOf" srcId="{4784B98D-380F-437E-B544-37B0492FA235}" destId="{9B11BE2C-168D-43EB-BB56-AD4C08B13EFD}" srcOrd="1" destOrd="0" presId="urn:microsoft.com/office/officeart/2005/8/layout/hierarchy2"/>
    <dgm:cxn modelId="{1DB7D66D-1C2C-4A57-B443-D983335593FE}" type="presOf" srcId="{0BF89F8A-B9BC-46A1-95FC-18A068470753}" destId="{B3C3EAB5-C42C-4309-997F-23F1A873E4C9}" srcOrd="0" destOrd="0" presId="urn:microsoft.com/office/officeart/2005/8/layout/hierarchy2"/>
    <dgm:cxn modelId="{F2E0C40A-7E78-42B9-982A-6E3186E045AB}" type="presOf" srcId="{D3BE17A7-EC12-4209-B65B-F43492DFE194}" destId="{1333BA5B-75D8-4746-9B1E-F6B65834F7F3}" srcOrd="0" destOrd="0" presId="urn:microsoft.com/office/officeart/2005/8/layout/hierarchy2"/>
    <dgm:cxn modelId="{4CD4E3EE-9EB2-4453-B34C-F7910AB40342}" type="presParOf" srcId="{21D2235D-CA9E-47B6-A9E3-3345DADA8D5E}" destId="{E9923A61-6649-4D67-8F83-11DD0FDF7235}" srcOrd="0" destOrd="0" presId="urn:microsoft.com/office/officeart/2005/8/layout/hierarchy2"/>
    <dgm:cxn modelId="{E5607C36-B420-4357-9F84-9133B29618C1}" type="presParOf" srcId="{E9923A61-6649-4D67-8F83-11DD0FDF7235}" destId="{AF9A3F92-A6BF-4D42-A00F-89DBE2817A65}" srcOrd="0" destOrd="0" presId="urn:microsoft.com/office/officeart/2005/8/layout/hierarchy2"/>
    <dgm:cxn modelId="{4060C19C-A999-4739-BC60-6047B4E9B6F9}" type="presParOf" srcId="{E9923A61-6649-4D67-8F83-11DD0FDF7235}" destId="{EEA1F285-C2B3-4EE2-A381-980862790210}" srcOrd="1" destOrd="0" presId="urn:microsoft.com/office/officeart/2005/8/layout/hierarchy2"/>
    <dgm:cxn modelId="{262E11D8-0F9E-4878-A733-829314C258BB}" type="presParOf" srcId="{EEA1F285-C2B3-4EE2-A381-980862790210}" destId="{0E275325-5216-461B-A83D-C51BA65D28C5}" srcOrd="0" destOrd="0" presId="urn:microsoft.com/office/officeart/2005/8/layout/hierarchy2"/>
    <dgm:cxn modelId="{E9F69B21-B0FC-4802-9F23-E8AB6D870E05}" type="presParOf" srcId="{0E275325-5216-461B-A83D-C51BA65D28C5}" destId="{75D2DD16-E1D4-4BDC-AD7D-6E6E8C59915E}" srcOrd="0" destOrd="0" presId="urn:microsoft.com/office/officeart/2005/8/layout/hierarchy2"/>
    <dgm:cxn modelId="{E1EF5192-098B-45D9-B4C5-7CDB5DEDC773}" type="presParOf" srcId="{EEA1F285-C2B3-4EE2-A381-980862790210}" destId="{CB94B832-884C-4F6D-947B-09665B016B43}" srcOrd="1" destOrd="0" presId="urn:microsoft.com/office/officeart/2005/8/layout/hierarchy2"/>
    <dgm:cxn modelId="{18E95E9A-B78A-405E-BAF7-80D0C3779CF6}" type="presParOf" srcId="{CB94B832-884C-4F6D-947B-09665B016B43}" destId="{4FFAEF7A-8B2A-45F4-8792-BE9D31F20F1E}" srcOrd="0" destOrd="0" presId="urn:microsoft.com/office/officeart/2005/8/layout/hierarchy2"/>
    <dgm:cxn modelId="{91837FD2-F78D-4939-ACCD-550052B533D9}" type="presParOf" srcId="{CB94B832-884C-4F6D-947B-09665B016B43}" destId="{DE4438D7-3D7B-4FF0-BF58-D7414A3E528F}" srcOrd="1" destOrd="0" presId="urn:microsoft.com/office/officeart/2005/8/layout/hierarchy2"/>
    <dgm:cxn modelId="{0AE03A0D-9BCF-4AF3-A446-DFA072C088F8}" type="presParOf" srcId="{EEA1F285-C2B3-4EE2-A381-980862790210}" destId="{076B764C-743F-4156-982D-8B967BDCC276}" srcOrd="2" destOrd="0" presId="urn:microsoft.com/office/officeart/2005/8/layout/hierarchy2"/>
    <dgm:cxn modelId="{58530670-B185-4351-AA35-00F8353072D8}" type="presParOf" srcId="{076B764C-743F-4156-982D-8B967BDCC276}" destId="{9B11BE2C-168D-43EB-BB56-AD4C08B13EFD}" srcOrd="0" destOrd="0" presId="urn:microsoft.com/office/officeart/2005/8/layout/hierarchy2"/>
    <dgm:cxn modelId="{ACFA26D4-813B-4C28-8609-CB576DC25829}" type="presParOf" srcId="{EEA1F285-C2B3-4EE2-A381-980862790210}" destId="{F1B61395-07ED-4B8B-8973-9B0302DDF076}" srcOrd="3" destOrd="0" presId="urn:microsoft.com/office/officeart/2005/8/layout/hierarchy2"/>
    <dgm:cxn modelId="{B2021795-0A7C-4B14-8CB1-E31131244F3A}" type="presParOf" srcId="{F1B61395-07ED-4B8B-8973-9B0302DDF076}" destId="{9E61D976-2426-459B-98EF-4353A06D84DC}" srcOrd="0" destOrd="0" presId="urn:microsoft.com/office/officeart/2005/8/layout/hierarchy2"/>
    <dgm:cxn modelId="{1AFCD632-6319-41FB-9DFA-3BED659A71E3}" type="presParOf" srcId="{F1B61395-07ED-4B8B-8973-9B0302DDF076}" destId="{2258147E-7B62-4CA0-9372-44B0762AEB1F}" srcOrd="1" destOrd="0" presId="urn:microsoft.com/office/officeart/2005/8/layout/hierarchy2"/>
    <dgm:cxn modelId="{ACE1DF55-D6CB-4DC5-A7BA-E19BD6A4B447}" type="presParOf" srcId="{2258147E-7B62-4CA0-9372-44B0762AEB1F}" destId="{998C77B5-5560-4591-B86F-9C8B1EDB1FE4}" srcOrd="0" destOrd="0" presId="urn:microsoft.com/office/officeart/2005/8/layout/hierarchy2"/>
    <dgm:cxn modelId="{7FC7C3EF-923D-4299-B68A-9FD4239AFB55}" type="presParOf" srcId="{998C77B5-5560-4591-B86F-9C8B1EDB1FE4}" destId="{11169DE6-BFE3-4717-8F75-E57926EAA11B}" srcOrd="0" destOrd="0" presId="urn:microsoft.com/office/officeart/2005/8/layout/hierarchy2"/>
    <dgm:cxn modelId="{AA81116E-DC4A-4004-9329-F2CC10D10CA8}" type="presParOf" srcId="{2258147E-7B62-4CA0-9372-44B0762AEB1F}" destId="{9A56D8AF-6292-4D4E-AE60-945852F1D0E5}" srcOrd="1" destOrd="0" presId="urn:microsoft.com/office/officeart/2005/8/layout/hierarchy2"/>
    <dgm:cxn modelId="{8A2189FC-E8BC-469F-A092-9733301FBF41}" type="presParOf" srcId="{9A56D8AF-6292-4D4E-AE60-945852F1D0E5}" destId="{B3C3EAB5-C42C-4309-997F-23F1A873E4C9}" srcOrd="0" destOrd="0" presId="urn:microsoft.com/office/officeart/2005/8/layout/hierarchy2"/>
    <dgm:cxn modelId="{5C0ABDF4-5301-4619-86C0-4AD0E10876DA}" type="presParOf" srcId="{9A56D8AF-6292-4D4E-AE60-945852F1D0E5}" destId="{01C30FB8-C73D-4531-8D30-456E6B7F1EC0}" srcOrd="1" destOrd="0" presId="urn:microsoft.com/office/officeart/2005/8/layout/hierarchy2"/>
    <dgm:cxn modelId="{49710DA2-8197-4568-9AF7-8F98BD9CBB4E}" type="presParOf" srcId="{2258147E-7B62-4CA0-9372-44B0762AEB1F}" destId="{1DA45203-A79E-465A-822A-84D73A4F98C6}" srcOrd="2" destOrd="0" presId="urn:microsoft.com/office/officeart/2005/8/layout/hierarchy2"/>
    <dgm:cxn modelId="{E4396E3A-D4F4-45ED-9C17-8FBC98C1F046}" type="presParOf" srcId="{1DA45203-A79E-465A-822A-84D73A4F98C6}" destId="{7182BD7C-C3EB-48DB-8A45-325DB0A2A197}" srcOrd="0" destOrd="0" presId="urn:microsoft.com/office/officeart/2005/8/layout/hierarchy2"/>
    <dgm:cxn modelId="{90263811-8514-4EE3-9178-2C8DBCAA64B5}" type="presParOf" srcId="{2258147E-7B62-4CA0-9372-44B0762AEB1F}" destId="{E7AEC720-DC63-4805-BD1A-CBFEA0132304}" srcOrd="3" destOrd="0" presId="urn:microsoft.com/office/officeart/2005/8/layout/hierarchy2"/>
    <dgm:cxn modelId="{3D34E41E-8ABC-4BFC-B405-6A0A7A82D9F0}" type="presParOf" srcId="{E7AEC720-DC63-4805-BD1A-CBFEA0132304}" destId="{1333BA5B-75D8-4746-9B1E-F6B65834F7F3}" srcOrd="0" destOrd="0" presId="urn:microsoft.com/office/officeart/2005/8/layout/hierarchy2"/>
    <dgm:cxn modelId="{2D7BD0AB-D121-4172-B53E-77095440CCF3}" type="presParOf" srcId="{E7AEC720-DC63-4805-BD1A-CBFEA0132304}" destId="{DB56C383-38C1-4EDD-97D0-0437EA3D68D1}" srcOrd="1" destOrd="0" presId="urn:microsoft.com/office/officeart/2005/8/layout/hierarchy2"/>
    <dgm:cxn modelId="{1CA031CA-D71F-44AD-B9D8-CACF9E6E90B1}" type="presParOf" srcId="{2258147E-7B62-4CA0-9372-44B0762AEB1F}" destId="{26655725-5B66-4CBB-B88F-5AD2552F72D8}" srcOrd="4" destOrd="0" presId="urn:microsoft.com/office/officeart/2005/8/layout/hierarchy2"/>
    <dgm:cxn modelId="{CE21AA58-3E61-4F16-866F-BBE53D9EC1E5}" type="presParOf" srcId="{26655725-5B66-4CBB-B88F-5AD2552F72D8}" destId="{B33BDF5C-9F4B-4FC2-AA0F-0EE81A97362A}" srcOrd="0" destOrd="0" presId="urn:microsoft.com/office/officeart/2005/8/layout/hierarchy2"/>
    <dgm:cxn modelId="{DAC517CC-54BB-452A-9712-15F0209D5BDE}" type="presParOf" srcId="{2258147E-7B62-4CA0-9372-44B0762AEB1F}" destId="{4D6FFA24-FE25-4825-B55B-CCA5750D8022}" srcOrd="5" destOrd="0" presId="urn:microsoft.com/office/officeart/2005/8/layout/hierarchy2"/>
    <dgm:cxn modelId="{3CC0BE43-0995-46B0-A110-2EB1E002F6FD}" type="presParOf" srcId="{4D6FFA24-FE25-4825-B55B-CCA5750D8022}" destId="{E4AFFC61-26A5-4766-A9F3-3834FF00A96B}" srcOrd="0" destOrd="0" presId="urn:microsoft.com/office/officeart/2005/8/layout/hierarchy2"/>
    <dgm:cxn modelId="{20581CA9-153D-4AD3-8F0F-9B99B429CEA0}" type="presParOf" srcId="{4D6FFA24-FE25-4825-B55B-CCA5750D8022}" destId="{71D85224-1586-47DA-B89D-F90BD52E09E0}" srcOrd="1" destOrd="0" presId="urn:microsoft.com/office/officeart/2005/8/layout/hierarchy2"/>
    <dgm:cxn modelId="{C2C4C377-2727-44D2-98F9-502B13868543}" type="presParOf" srcId="{71D85224-1586-47DA-B89D-F90BD52E09E0}" destId="{C0D8973A-0CDB-45D4-926A-CCBC77686B3A}" srcOrd="0" destOrd="0" presId="urn:microsoft.com/office/officeart/2005/8/layout/hierarchy2"/>
    <dgm:cxn modelId="{0467A231-AB11-4282-BCF9-F475D9F9D94D}" type="presParOf" srcId="{C0D8973A-0CDB-45D4-926A-CCBC77686B3A}" destId="{14291E1E-1635-4061-A76A-15AAE9A8A405}" srcOrd="0" destOrd="0" presId="urn:microsoft.com/office/officeart/2005/8/layout/hierarchy2"/>
    <dgm:cxn modelId="{056AFE64-7006-4E23-9E9F-40BBEC1B2619}" type="presParOf" srcId="{71D85224-1586-47DA-B89D-F90BD52E09E0}" destId="{61F41E3D-F27F-4C3D-A213-143080AEEF3D}" srcOrd="1" destOrd="0" presId="urn:microsoft.com/office/officeart/2005/8/layout/hierarchy2"/>
    <dgm:cxn modelId="{35235F76-DEBC-4073-8AAE-0E78F48D23F8}" type="presParOf" srcId="{61F41E3D-F27F-4C3D-A213-143080AEEF3D}" destId="{1B8BF036-3703-4D93-834B-C2CF9055BC43}" srcOrd="0" destOrd="0" presId="urn:microsoft.com/office/officeart/2005/8/layout/hierarchy2"/>
    <dgm:cxn modelId="{46EAABFB-3734-4342-9149-90C233C34E81}" type="presParOf" srcId="{61F41E3D-F27F-4C3D-A213-143080AEEF3D}" destId="{FF94C6DC-50BB-41DF-9F72-CFF09A1A60B2}" srcOrd="1" destOrd="0" presId="urn:microsoft.com/office/officeart/2005/8/layout/hierarchy2"/>
    <dgm:cxn modelId="{1BBF38C2-C76F-4065-9C2D-84EE4230F693}" type="presParOf" srcId="{2258147E-7B62-4CA0-9372-44B0762AEB1F}" destId="{628F3434-C739-485D-8D66-67F3546B768C}" srcOrd="6" destOrd="0" presId="urn:microsoft.com/office/officeart/2005/8/layout/hierarchy2"/>
    <dgm:cxn modelId="{19993EE0-EA35-42CA-AB3F-301F9379AA9D}" type="presParOf" srcId="{628F3434-C739-485D-8D66-67F3546B768C}" destId="{40270DE2-6B38-46C7-9737-39A196D61D1B}" srcOrd="0" destOrd="0" presId="urn:microsoft.com/office/officeart/2005/8/layout/hierarchy2"/>
    <dgm:cxn modelId="{EF3A6C65-18BE-44E9-BC97-1836418BF581}" type="presParOf" srcId="{2258147E-7B62-4CA0-9372-44B0762AEB1F}" destId="{7A645580-34CC-4DA8-86BD-36D6C4470A9C}" srcOrd="7" destOrd="0" presId="urn:microsoft.com/office/officeart/2005/8/layout/hierarchy2"/>
    <dgm:cxn modelId="{43A4E758-9211-4028-9263-459456C01BB3}" type="presParOf" srcId="{7A645580-34CC-4DA8-86BD-36D6C4470A9C}" destId="{1B2BFAEA-B295-43A1-A81E-41A78CDFBE9D}" srcOrd="0" destOrd="0" presId="urn:microsoft.com/office/officeart/2005/8/layout/hierarchy2"/>
    <dgm:cxn modelId="{F457B530-5494-4DB0-B25E-1E7E9539A2EC}" type="presParOf" srcId="{7A645580-34CC-4DA8-86BD-36D6C4470A9C}" destId="{DBC18E85-3D3D-43A0-95D5-F05EF43266AA}" srcOrd="1" destOrd="0" presId="urn:microsoft.com/office/officeart/2005/8/layout/hierarchy2"/>
    <dgm:cxn modelId="{0B833A2A-0B69-441D-BEC8-FD89731E90BC}" type="presParOf" srcId="{2258147E-7B62-4CA0-9372-44B0762AEB1F}" destId="{F0BCA551-8309-42E2-B925-689689146C4B}" srcOrd="8" destOrd="0" presId="urn:microsoft.com/office/officeart/2005/8/layout/hierarchy2"/>
    <dgm:cxn modelId="{718B2279-3E8F-47C5-A287-65425F9239CF}" type="presParOf" srcId="{F0BCA551-8309-42E2-B925-689689146C4B}" destId="{C56E6A3C-8413-401F-934A-3842A0ECA90A}" srcOrd="0" destOrd="0" presId="urn:microsoft.com/office/officeart/2005/8/layout/hierarchy2"/>
    <dgm:cxn modelId="{93E83159-CBA2-4FDA-B77A-3E2DD3101DF0}" type="presParOf" srcId="{2258147E-7B62-4CA0-9372-44B0762AEB1F}" destId="{351A6C1F-CD42-439F-BA56-9103A164A366}" srcOrd="9" destOrd="0" presId="urn:microsoft.com/office/officeart/2005/8/layout/hierarchy2"/>
    <dgm:cxn modelId="{73D797DA-7DA1-439F-A407-F9F46302BF78}" type="presParOf" srcId="{351A6C1F-CD42-439F-BA56-9103A164A366}" destId="{4733352E-4155-4BD2-95A0-C05C02704E9F}" srcOrd="0" destOrd="0" presId="urn:microsoft.com/office/officeart/2005/8/layout/hierarchy2"/>
    <dgm:cxn modelId="{DDAD272D-544C-4CD1-AF07-E3D51CF3AFC2}" type="presParOf" srcId="{351A6C1F-CD42-439F-BA56-9103A164A366}" destId="{BA1AADFC-5059-4D42-BE90-C84B072BB3F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3450" y="0"/>
          <a:ext cx="668789" cy="60198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K</a:t>
          </a:r>
          <a:endParaRPr lang="en-US" sz="1200" kern="1200" dirty="0"/>
        </a:p>
      </dsp:txBody>
      <dsp:txXfrm>
        <a:off x="3450" y="0"/>
        <a:ext cx="668789" cy="1805940"/>
      </dsp:txXfrm>
    </dsp:sp>
    <dsp:sp modelId="{1FF402B9-0FC6-4C51-A6D4-77377377729F}">
      <dsp:nvSpPr>
        <dsp:cNvPr id="0" name=""/>
        <dsp:cNvSpPr/>
      </dsp:nvSpPr>
      <dsp:spPr>
        <a:xfrm>
          <a:off x="691688" y="0"/>
          <a:ext cx="679451" cy="6019800"/>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1</a:t>
          </a:r>
          <a:endParaRPr lang="en-US" sz="1200" kern="1200" dirty="0"/>
        </a:p>
      </dsp:txBody>
      <dsp:txXfrm>
        <a:off x="691688" y="0"/>
        <a:ext cx="679451" cy="1805940"/>
      </dsp:txXfrm>
    </dsp:sp>
    <dsp:sp modelId="{D759C0C8-B552-492D-B779-7E9624979ADF}">
      <dsp:nvSpPr>
        <dsp:cNvPr id="0" name=""/>
        <dsp:cNvSpPr/>
      </dsp:nvSpPr>
      <dsp:spPr>
        <a:xfrm>
          <a:off x="1383222" y="0"/>
          <a:ext cx="763651" cy="601980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2</a:t>
          </a:r>
          <a:endParaRPr lang="en-US" sz="1200" kern="1200" dirty="0"/>
        </a:p>
      </dsp:txBody>
      <dsp:txXfrm>
        <a:off x="1383222" y="0"/>
        <a:ext cx="763651" cy="1805940"/>
      </dsp:txXfrm>
    </dsp:sp>
    <dsp:sp modelId="{B6230618-E5F9-491D-BEB2-BF14D8AF0D9C}">
      <dsp:nvSpPr>
        <dsp:cNvPr id="0" name=""/>
        <dsp:cNvSpPr/>
      </dsp:nvSpPr>
      <dsp:spPr>
        <a:xfrm>
          <a:off x="2213045" y="0"/>
          <a:ext cx="607181" cy="6019800"/>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3</a:t>
          </a:r>
          <a:endParaRPr lang="en-US" sz="1200" kern="1200" dirty="0"/>
        </a:p>
      </dsp:txBody>
      <dsp:txXfrm>
        <a:off x="2213045" y="0"/>
        <a:ext cx="607181" cy="1805940"/>
      </dsp:txXfrm>
    </dsp:sp>
    <dsp:sp modelId="{7E7F8760-FAA7-461C-9BC0-54C669FAA397}">
      <dsp:nvSpPr>
        <dsp:cNvPr id="0" name=""/>
        <dsp:cNvSpPr/>
      </dsp:nvSpPr>
      <dsp:spPr>
        <a:xfrm>
          <a:off x="2835417" y="0"/>
          <a:ext cx="686841" cy="6019800"/>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4</a:t>
          </a:r>
          <a:endParaRPr lang="en-US" sz="1200" kern="1200" dirty="0"/>
        </a:p>
      </dsp:txBody>
      <dsp:txXfrm>
        <a:off x="2835417" y="0"/>
        <a:ext cx="686841" cy="1805940"/>
      </dsp:txXfrm>
    </dsp:sp>
    <dsp:sp modelId="{4A903E5A-9B99-4EFF-BB71-9B6528988FDF}">
      <dsp:nvSpPr>
        <dsp:cNvPr id="0" name=""/>
        <dsp:cNvSpPr/>
      </dsp:nvSpPr>
      <dsp:spPr>
        <a:xfrm>
          <a:off x="3596101" y="0"/>
          <a:ext cx="662923" cy="60198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5</a:t>
          </a:r>
          <a:endParaRPr lang="en-US" sz="1200" kern="1200" dirty="0"/>
        </a:p>
      </dsp:txBody>
      <dsp:txXfrm>
        <a:off x="3596101" y="0"/>
        <a:ext cx="662923" cy="1805940"/>
      </dsp:txXfrm>
    </dsp:sp>
    <dsp:sp modelId="{55F158A7-982F-4F07-B891-9B48D5F3560C}">
      <dsp:nvSpPr>
        <dsp:cNvPr id="0" name=""/>
        <dsp:cNvSpPr/>
      </dsp:nvSpPr>
      <dsp:spPr>
        <a:xfrm>
          <a:off x="4304925" y="0"/>
          <a:ext cx="676143" cy="6019800"/>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6</a:t>
          </a:r>
          <a:endParaRPr lang="en-US" sz="1200" kern="1200" dirty="0"/>
        </a:p>
      </dsp:txBody>
      <dsp:txXfrm>
        <a:off x="4304925" y="0"/>
        <a:ext cx="676143" cy="1805940"/>
      </dsp:txXfrm>
    </dsp:sp>
    <dsp:sp modelId="{A5E06FD9-DCB2-4A88-8F99-C928D88098A9}">
      <dsp:nvSpPr>
        <dsp:cNvPr id="0" name=""/>
        <dsp:cNvSpPr/>
      </dsp:nvSpPr>
      <dsp:spPr>
        <a:xfrm>
          <a:off x="5056518" y="0"/>
          <a:ext cx="723088" cy="60198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7</a:t>
          </a:r>
          <a:endParaRPr lang="en-US" sz="1200" kern="1200" dirty="0"/>
        </a:p>
      </dsp:txBody>
      <dsp:txXfrm>
        <a:off x="5056518" y="0"/>
        <a:ext cx="723088" cy="1805940"/>
      </dsp:txXfrm>
    </dsp:sp>
    <dsp:sp modelId="{86348904-89C6-4DFC-834A-A75930561BA2}">
      <dsp:nvSpPr>
        <dsp:cNvPr id="0" name=""/>
        <dsp:cNvSpPr/>
      </dsp:nvSpPr>
      <dsp:spPr>
        <a:xfrm>
          <a:off x="5853754" y="0"/>
          <a:ext cx="692859" cy="601980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8</a:t>
          </a:r>
          <a:endParaRPr lang="en-US" sz="1200" kern="1200" dirty="0"/>
        </a:p>
      </dsp:txBody>
      <dsp:txXfrm>
        <a:off x="5853754" y="0"/>
        <a:ext cx="692859" cy="1805940"/>
      </dsp:txXfrm>
    </dsp:sp>
    <dsp:sp modelId="{017BB4AD-6123-410B-9E09-C62B157311E0}">
      <dsp:nvSpPr>
        <dsp:cNvPr id="0" name=""/>
        <dsp:cNvSpPr/>
      </dsp:nvSpPr>
      <dsp:spPr>
        <a:xfrm>
          <a:off x="6641347" y="0"/>
          <a:ext cx="2489173" cy="6019800"/>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9-12</a:t>
          </a:r>
          <a:endParaRPr lang="en-US" sz="1200" kern="1200" dirty="0"/>
        </a:p>
      </dsp:txBody>
      <dsp:txXfrm>
        <a:off x="6641347" y="0"/>
        <a:ext cx="2489173" cy="18059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A9FCC-8A7D-4D9E-A77A-051E0D7DACF4}">
      <dsp:nvSpPr>
        <dsp:cNvPr id="0" name=""/>
        <dsp:cNvSpPr/>
      </dsp:nvSpPr>
      <dsp:spPr>
        <a:xfrm>
          <a:off x="3291839" y="535"/>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Rational Exponents</a:t>
          </a:r>
          <a:endParaRPr lang="en-US" sz="2700" kern="1200" dirty="0"/>
        </a:p>
        <a:p>
          <a:pPr marL="228600" lvl="1" indent="-228600" algn="l" defTabSz="1200150">
            <a:lnSpc>
              <a:spcPct val="90000"/>
            </a:lnSpc>
            <a:spcBef>
              <a:spcPct val="0"/>
            </a:spcBef>
            <a:spcAft>
              <a:spcPct val="15000"/>
            </a:spcAft>
            <a:buChar char="••"/>
          </a:pPr>
          <a:r>
            <a:rPr lang="en-US" sz="2700" kern="1200" dirty="0" smtClean="0"/>
            <a:t>Rational and Irrational</a:t>
          </a:r>
          <a:endParaRPr lang="en-US" sz="2700" kern="1200" dirty="0"/>
        </a:p>
      </dsp:txBody>
      <dsp:txXfrm>
        <a:off x="3291839" y="535"/>
        <a:ext cx="4937760" cy="2089697"/>
      </dsp:txXfrm>
    </dsp:sp>
    <dsp:sp modelId="{2788C236-B1D4-44AB-9330-FD2B21AF666F}">
      <dsp:nvSpPr>
        <dsp:cNvPr id="0" name=""/>
        <dsp:cNvSpPr/>
      </dsp:nvSpPr>
      <dsp:spPr>
        <a:xfrm>
          <a:off x="0" y="535"/>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The Real Number System</a:t>
          </a:r>
          <a:endParaRPr lang="en-US" sz="4100" kern="1200" dirty="0"/>
        </a:p>
      </dsp:txBody>
      <dsp:txXfrm>
        <a:off x="0" y="535"/>
        <a:ext cx="3291840" cy="2089697"/>
      </dsp:txXfrm>
    </dsp:sp>
    <dsp:sp modelId="{02B0F6CA-B2EA-4AB2-BFCB-0022AF5A08EF}">
      <dsp:nvSpPr>
        <dsp:cNvPr id="0" name=""/>
        <dsp:cNvSpPr/>
      </dsp:nvSpPr>
      <dsp:spPr>
        <a:xfrm>
          <a:off x="3291839" y="2299203"/>
          <a:ext cx="4937760" cy="20896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Reason</a:t>
          </a:r>
          <a:endParaRPr lang="en-US" sz="2700" kern="1200" dirty="0"/>
        </a:p>
        <a:p>
          <a:pPr marL="228600" lvl="1" indent="-228600" algn="l" defTabSz="1200150">
            <a:lnSpc>
              <a:spcPct val="90000"/>
            </a:lnSpc>
            <a:spcBef>
              <a:spcPct val="0"/>
            </a:spcBef>
            <a:spcAft>
              <a:spcPct val="15000"/>
            </a:spcAft>
            <a:buChar char="••"/>
          </a:pPr>
          <a:r>
            <a:rPr lang="en-US" sz="2700" b="1" kern="1200" dirty="0" smtClean="0"/>
            <a:t>Voting  </a:t>
          </a:r>
          <a:endParaRPr lang="en-US" sz="2700" b="1" kern="1200" dirty="0"/>
        </a:p>
        <a:p>
          <a:pPr marL="228600" lvl="1" indent="-228600" algn="l" defTabSz="1200150">
            <a:lnSpc>
              <a:spcPct val="90000"/>
            </a:lnSpc>
            <a:spcBef>
              <a:spcPct val="0"/>
            </a:spcBef>
            <a:spcAft>
              <a:spcPct val="15000"/>
            </a:spcAft>
            <a:buChar char="••"/>
          </a:pPr>
          <a:r>
            <a:rPr lang="en-US" sz="2700" b="1" kern="1200" dirty="0" smtClean="0"/>
            <a:t>Information Processing</a:t>
          </a:r>
          <a:endParaRPr lang="en-US" sz="2700" b="1" kern="1200" dirty="0"/>
        </a:p>
      </dsp:txBody>
      <dsp:txXfrm>
        <a:off x="3291839" y="2299203"/>
        <a:ext cx="4937760" cy="2089697"/>
      </dsp:txXfrm>
    </dsp:sp>
    <dsp:sp modelId="{BE3CB13E-66D7-4690-9928-8FF2AC5B7915}">
      <dsp:nvSpPr>
        <dsp:cNvPr id="0" name=""/>
        <dsp:cNvSpPr/>
      </dsp:nvSpPr>
      <dsp:spPr>
        <a:xfrm>
          <a:off x="0" y="2299203"/>
          <a:ext cx="3291840" cy="20896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Quantities</a:t>
          </a:r>
          <a:endParaRPr lang="en-US" sz="4100" kern="1200" dirty="0"/>
        </a:p>
      </dsp:txBody>
      <dsp:txXfrm>
        <a:off x="0" y="2299203"/>
        <a:ext cx="3291840" cy="20896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9A3F92-A6BF-4D42-A00F-89DBE2817A65}">
      <dsp:nvSpPr>
        <dsp:cNvPr id="0" name=""/>
        <dsp:cNvSpPr/>
      </dsp:nvSpPr>
      <dsp:spPr>
        <a:xfrm>
          <a:off x="0" y="1178492"/>
          <a:ext cx="2042008" cy="28287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Understand and apply the math of voting</a:t>
          </a:r>
          <a:endParaRPr lang="en-US" sz="2400" kern="1200" dirty="0"/>
        </a:p>
      </dsp:txBody>
      <dsp:txXfrm>
        <a:off x="0" y="1178492"/>
        <a:ext cx="2042008" cy="2828717"/>
      </dsp:txXfrm>
    </dsp:sp>
    <dsp:sp modelId="{0E275325-5216-461B-A83D-C51BA65D28C5}">
      <dsp:nvSpPr>
        <dsp:cNvPr id="0" name=""/>
        <dsp:cNvSpPr/>
      </dsp:nvSpPr>
      <dsp:spPr>
        <a:xfrm rot="16305633">
          <a:off x="1511890" y="2037166"/>
          <a:ext cx="1093841" cy="18043"/>
        </a:xfrm>
        <a:custGeom>
          <a:avLst/>
          <a:gdLst/>
          <a:ahLst/>
          <a:cxnLst/>
          <a:rect l="0" t="0" r="0" b="0"/>
          <a:pathLst>
            <a:path>
              <a:moveTo>
                <a:pt x="0" y="9021"/>
              </a:moveTo>
              <a:lnTo>
                <a:pt x="1093841"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305633">
        <a:off x="2031465" y="2018842"/>
        <a:ext cx="54692" cy="54692"/>
      </dsp:txXfrm>
    </dsp:sp>
    <dsp:sp modelId="{4FFAEF7A-8B2A-45F4-8792-BE9D31F20F1E}">
      <dsp:nvSpPr>
        <dsp:cNvPr id="0" name=""/>
        <dsp:cNvSpPr/>
      </dsp:nvSpPr>
      <dsp:spPr>
        <a:xfrm>
          <a:off x="2075614" y="85326"/>
          <a:ext cx="2257896" cy="282839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Common Voting Methods and Analysis</a:t>
          </a:r>
          <a:endParaRPr lang="en-US" sz="2400" kern="1200" dirty="0"/>
        </a:p>
      </dsp:txBody>
      <dsp:txXfrm>
        <a:off x="2075614" y="85326"/>
        <a:ext cx="2257896" cy="2828398"/>
      </dsp:txXfrm>
    </dsp:sp>
    <dsp:sp modelId="{076B764C-743F-4156-982D-8B967BDCC276}">
      <dsp:nvSpPr>
        <dsp:cNvPr id="0" name=""/>
        <dsp:cNvSpPr/>
      </dsp:nvSpPr>
      <dsp:spPr>
        <a:xfrm rot="5238571">
          <a:off x="827055" y="3857216"/>
          <a:ext cx="2549586" cy="18043"/>
        </a:xfrm>
        <a:custGeom>
          <a:avLst/>
          <a:gdLst/>
          <a:ahLst/>
          <a:cxnLst/>
          <a:rect l="0" t="0" r="0" b="0"/>
          <a:pathLst>
            <a:path>
              <a:moveTo>
                <a:pt x="0" y="9021"/>
              </a:moveTo>
              <a:lnTo>
                <a:pt x="2549586" y="9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5238571">
        <a:off x="2038108" y="3802498"/>
        <a:ext cx="127479" cy="127479"/>
      </dsp:txXfrm>
    </dsp:sp>
    <dsp:sp modelId="{9E61D976-2426-459B-98EF-4353A06D84DC}">
      <dsp:nvSpPr>
        <dsp:cNvPr id="0" name=""/>
        <dsp:cNvSpPr/>
      </dsp:nvSpPr>
      <dsp:spPr>
        <a:xfrm>
          <a:off x="2161687" y="4047683"/>
          <a:ext cx="2081948" cy="21838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Majority and Plurality</a:t>
          </a:r>
          <a:endParaRPr lang="en-US" sz="2400" kern="1200" dirty="0"/>
        </a:p>
      </dsp:txBody>
      <dsp:txXfrm>
        <a:off x="2161687" y="4047683"/>
        <a:ext cx="2081948" cy="2183884"/>
      </dsp:txXfrm>
    </dsp:sp>
    <dsp:sp modelId="{998C77B5-5560-4591-B86F-9C8B1EDB1FE4}">
      <dsp:nvSpPr>
        <dsp:cNvPr id="0" name=""/>
        <dsp:cNvSpPr/>
      </dsp:nvSpPr>
      <dsp:spPr>
        <a:xfrm rot="17405110">
          <a:off x="2615876" y="2802241"/>
          <a:ext cx="4958271" cy="18043"/>
        </a:xfrm>
        <a:custGeom>
          <a:avLst/>
          <a:gdLst/>
          <a:ahLst/>
          <a:cxnLst/>
          <a:rect l="0" t="0" r="0" b="0"/>
          <a:pathLst>
            <a:path>
              <a:moveTo>
                <a:pt x="0" y="9021"/>
              </a:moveTo>
              <a:lnTo>
                <a:pt x="4958271"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en-US" sz="1700" kern="1200"/>
        </a:p>
      </dsp:txBody>
      <dsp:txXfrm rot="17405110">
        <a:off x="4971055" y="2687306"/>
        <a:ext cx="247913" cy="247913"/>
      </dsp:txXfrm>
    </dsp:sp>
    <dsp:sp modelId="{B3C3EAB5-C42C-4309-997F-23F1A873E4C9}">
      <dsp:nvSpPr>
        <dsp:cNvPr id="0" name=""/>
        <dsp:cNvSpPr/>
      </dsp:nvSpPr>
      <dsp:spPr>
        <a:xfrm>
          <a:off x="5946388" y="80844"/>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u="none" kern="1200" dirty="0" smtClean="0">
              <a:solidFill>
                <a:schemeClr val="tx1"/>
              </a:solidFill>
            </a:rPr>
            <a:t>Run-off</a:t>
          </a:r>
          <a:endParaRPr lang="en-US" sz="2400" u="none" kern="1200" dirty="0">
            <a:solidFill>
              <a:schemeClr val="tx1"/>
            </a:solidFill>
          </a:endParaRPr>
        </a:p>
      </dsp:txBody>
      <dsp:txXfrm>
        <a:off x="5946388" y="80844"/>
        <a:ext cx="1608226" cy="804113"/>
      </dsp:txXfrm>
    </dsp:sp>
    <dsp:sp modelId="{1DA45203-A79E-465A-822A-84D73A4F98C6}">
      <dsp:nvSpPr>
        <dsp:cNvPr id="0" name=""/>
        <dsp:cNvSpPr/>
      </dsp:nvSpPr>
      <dsp:spPr>
        <a:xfrm rot="18512267">
          <a:off x="3247669" y="3064010"/>
          <a:ext cx="5284071" cy="18043"/>
        </a:xfrm>
        <a:custGeom>
          <a:avLst/>
          <a:gdLst/>
          <a:ahLst/>
          <a:cxnLst/>
          <a:rect l="0" t="0" r="0" b="0"/>
          <a:pathLst>
            <a:path>
              <a:moveTo>
                <a:pt x="0" y="9021"/>
              </a:moveTo>
              <a:lnTo>
                <a:pt x="5284071"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p>
      </dsp:txBody>
      <dsp:txXfrm rot="18512267">
        <a:off x="5757603" y="2940930"/>
        <a:ext cx="264203" cy="264203"/>
      </dsp:txXfrm>
    </dsp:sp>
    <dsp:sp modelId="{1333BA5B-75D8-4746-9B1E-F6B65834F7F3}">
      <dsp:nvSpPr>
        <dsp:cNvPr id="0" name=""/>
        <dsp:cNvSpPr/>
      </dsp:nvSpPr>
      <dsp:spPr>
        <a:xfrm>
          <a:off x="7535773" y="604381"/>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1"/>
            </a:rPr>
            <a:t>Approval</a:t>
          </a:r>
          <a:endParaRPr lang="en-US" sz="2400" kern="1200" dirty="0">
            <a:solidFill>
              <a:schemeClr val="tx1"/>
            </a:solidFill>
          </a:endParaRPr>
        </a:p>
      </dsp:txBody>
      <dsp:txXfrm>
        <a:off x="7535773" y="604381"/>
        <a:ext cx="1608226" cy="804113"/>
      </dsp:txXfrm>
    </dsp:sp>
    <dsp:sp modelId="{26655725-5B66-4CBB-B88F-5AD2552F72D8}">
      <dsp:nvSpPr>
        <dsp:cNvPr id="0" name=""/>
        <dsp:cNvSpPr/>
      </dsp:nvSpPr>
      <dsp:spPr>
        <a:xfrm rot="19065307">
          <a:off x="3732202" y="3806738"/>
          <a:ext cx="3938314" cy="18043"/>
        </a:xfrm>
        <a:custGeom>
          <a:avLst/>
          <a:gdLst/>
          <a:ahLst/>
          <a:cxnLst/>
          <a:rect l="0" t="0" r="0" b="0"/>
          <a:pathLst>
            <a:path>
              <a:moveTo>
                <a:pt x="0" y="9021"/>
              </a:moveTo>
              <a:lnTo>
                <a:pt x="3938314"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9065307">
        <a:off x="5602902" y="3717302"/>
        <a:ext cx="196915" cy="196915"/>
      </dsp:txXfrm>
    </dsp:sp>
    <dsp:sp modelId="{E4AFFC61-26A5-4766-A9F3-3834FF00A96B}">
      <dsp:nvSpPr>
        <dsp:cNvPr id="0" name=""/>
        <dsp:cNvSpPr/>
      </dsp:nvSpPr>
      <dsp:spPr>
        <a:xfrm>
          <a:off x="7159084" y="1697776"/>
          <a:ext cx="1926734" cy="1588236"/>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2"/>
            </a:rPr>
            <a:t>So-Called Instant-Runoff (IRV)</a:t>
          </a:r>
          <a:r>
            <a:rPr lang="en-US" sz="2400" kern="1200" dirty="0" smtClean="0">
              <a:solidFill>
                <a:schemeClr val="tx1"/>
              </a:solidFill>
            </a:rPr>
            <a:t> </a:t>
          </a:r>
          <a:endParaRPr lang="en-US" sz="2400" kern="1200" dirty="0">
            <a:solidFill>
              <a:schemeClr val="tx1"/>
            </a:solidFill>
          </a:endParaRPr>
        </a:p>
      </dsp:txBody>
      <dsp:txXfrm>
        <a:off x="7159084" y="1697776"/>
        <a:ext cx="1926734" cy="1588236"/>
      </dsp:txXfrm>
    </dsp:sp>
    <dsp:sp modelId="{C0D8973A-0CDB-45D4-926A-CCBC77686B3A}">
      <dsp:nvSpPr>
        <dsp:cNvPr id="0" name=""/>
        <dsp:cNvSpPr/>
      </dsp:nvSpPr>
      <dsp:spPr>
        <a:xfrm rot="7936915">
          <a:off x="7505814" y="3181683"/>
          <a:ext cx="1889077" cy="18043"/>
        </a:xfrm>
        <a:custGeom>
          <a:avLst/>
          <a:gdLst/>
          <a:ahLst/>
          <a:cxnLst/>
          <a:rect l="0" t="0" r="0" b="0"/>
          <a:pathLst>
            <a:path>
              <a:moveTo>
                <a:pt x="0" y="9021"/>
              </a:moveTo>
              <a:lnTo>
                <a:pt x="1889077"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7936915">
        <a:off x="8403126" y="3143478"/>
        <a:ext cx="94453" cy="94453"/>
      </dsp:txXfrm>
    </dsp:sp>
    <dsp:sp modelId="{1B8BF036-3703-4D93-834B-C2CF9055BC43}">
      <dsp:nvSpPr>
        <dsp:cNvPr id="0" name=""/>
        <dsp:cNvSpPr/>
      </dsp:nvSpPr>
      <dsp:spPr>
        <a:xfrm>
          <a:off x="7814887" y="3557238"/>
          <a:ext cx="1329112" cy="664556"/>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hlinkClick xmlns:r="http://schemas.openxmlformats.org/officeDocument/2006/relationships" r:id=""/>
            </a:rPr>
            <a:t>Quick and easy analysis</a:t>
          </a:r>
          <a:endParaRPr lang="en-US" sz="1400" kern="1200" dirty="0">
            <a:solidFill>
              <a:schemeClr val="tx1"/>
            </a:solidFill>
          </a:endParaRPr>
        </a:p>
      </dsp:txBody>
      <dsp:txXfrm>
        <a:off x="7814887" y="3557238"/>
        <a:ext cx="1329112" cy="664556"/>
      </dsp:txXfrm>
    </dsp:sp>
    <dsp:sp modelId="{628F3434-C739-485D-8D66-67F3546B768C}">
      <dsp:nvSpPr>
        <dsp:cNvPr id="0" name=""/>
        <dsp:cNvSpPr/>
      </dsp:nvSpPr>
      <dsp:spPr>
        <a:xfrm rot="21329607">
          <a:off x="4238531" y="5000866"/>
          <a:ext cx="3302347" cy="18043"/>
        </a:xfrm>
        <a:custGeom>
          <a:avLst/>
          <a:gdLst/>
          <a:ahLst/>
          <a:cxnLst/>
          <a:rect l="0" t="0" r="0" b="0"/>
          <a:pathLst>
            <a:path>
              <a:moveTo>
                <a:pt x="0" y="9021"/>
              </a:moveTo>
              <a:lnTo>
                <a:pt x="3302347"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21329607">
        <a:off x="5807146" y="4927329"/>
        <a:ext cx="165117" cy="165117"/>
      </dsp:txXfrm>
    </dsp:sp>
    <dsp:sp modelId="{1B2BFAEA-B295-43A1-A81E-41A78CDFBE9D}">
      <dsp:nvSpPr>
        <dsp:cNvPr id="0" name=""/>
        <dsp:cNvSpPr/>
      </dsp:nvSpPr>
      <dsp:spPr>
        <a:xfrm>
          <a:off x="7535773" y="4478093"/>
          <a:ext cx="1608226"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tx1"/>
              </a:solidFill>
              <a:hlinkClick xmlns:r="http://schemas.openxmlformats.org/officeDocument/2006/relationships" r:id="rId3"/>
            </a:rPr>
            <a:t>Borda</a:t>
          </a:r>
          <a:r>
            <a:rPr lang="en-US" sz="2400" kern="1200" dirty="0" smtClean="0">
              <a:solidFill>
                <a:schemeClr val="tx1"/>
              </a:solidFill>
              <a:hlinkClick xmlns:r="http://schemas.openxmlformats.org/officeDocument/2006/relationships" r:id="rId3"/>
            </a:rPr>
            <a:t> </a:t>
          </a:r>
          <a:endParaRPr lang="en-US" sz="2400" kern="1200" dirty="0">
            <a:solidFill>
              <a:schemeClr val="tx1"/>
            </a:solidFill>
          </a:endParaRPr>
        </a:p>
      </dsp:txBody>
      <dsp:txXfrm>
        <a:off x="7535773" y="4478093"/>
        <a:ext cx="1608226" cy="804113"/>
      </dsp:txXfrm>
    </dsp:sp>
    <dsp:sp modelId="{F0BCA551-8309-42E2-B925-689689146C4B}">
      <dsp:nvSpPr>
        <dsp:cNvPr id="0" name=""/>
        <dsp:cNvSpPr/>
      </dsp:nvSpPr>
      <dsp:spPr>
        <a:xfrm rot="1116183">
          <a:off x="4159143" y="5646486"/>
          <a:ext cx="3234270" cy="18043"/>
        </a:xfrm>
        <a:custGeom>
          <a:avLst/>
          <a:gdLst/>
          <a:ahLst/>
          <a:cxnLst/>
          <a:rect l="0" t="0" r="0" b="0"/>
          <a:pathLst>
            <a:path>
              <a:moveTo>
                <a:pt x="0" y="9021"/>
              </a:moveTo>
              <a:lnTo>
                <a:pt x="3234270" y="9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1116183">
        <a:off x="5695421" y="5574651"/>
        <a:ext cx="161713" cy="161713"/>
      </dsp:txXfrm>
    </dsp:sp>
    <dsp:sp modelId="{4733352E-4155-4BD2-95A0-C05C02704E9F}">
      <dsp:nvSpPr>
        <dsp:cNvPr id="0" name=""/>
        <dsp:cNvSpPr/>
      </dsp:nvSpPr>
      <dsp:spPr>
        <a:xfrm>
          <a:off x="7308920" y="5769333"/>
          <a:ext cx="1835079" cy="804113"/>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hlinkClick xmlns:r="http://schemas.openxmlformats.org/officeDocument/2006/relationships" r:id="rId4"/>
            </a:rPr>
            <a:t>Condorcet</a:t>
          </a:r>
          <a:endParaRPr lang="en-US" sz="2400" kern="1200" dirty="0">
            <a:solidFill>
              <a:schemeClr val="tx1"/>
            </a:solidFill>
          </a:endParaRPr>
        </a:p>
      </dsp:txBody>
      <dsp:txXfrm>
        <a:off x="7308920" y="5769333"/>
        <a:ext cx="1835079" cy="8041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24002C30-1FF4-41F0-9FB5-09DD1B67132B}"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9ACB7B90-FC09-4A6C-988F-B48FD7232D6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A33015C7-3333-4CB0-BC73-D136808FF1D8}"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FD3D6DE1-8B19-43F1-8475-CAB9E5294F0C}"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dirty="0" smtClean="0">
                <a:ea typeface="ＭＳ Ｐゴシック"/>
              </a:rPr>
              <a:t>If you want, point out the backing of both DE and AEA in this work for the 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Finding tasks are part of the work of teachers, but another part of the work is putting them into action.</a:t>
            </a:r>
          </a:p>
          <a:p>
            <a:r>
              <a:rPr lang="en-US" baseline="0" dirty="0" smtClean="0"/>
              <a:t>How does a teacher support the use of rich tasks with their actions?</a:t>
            </a:r>
          </a:p>
          <a:p>
            <a:endParaRPr lang="en-US" baseline="0" dirty="0" smtClean="0"/>
          </a:p>
          <a:p>
            <a:r>
              <a:rPr lang="en-US" baseline="0" dirty="0" smtClean="0"/>
              <a:t>On the board:</a:t>
            </a:r>
          </a:p>
          <a:p>
            <a:r>
              <a:rPr lang="en-US" baseline="0" dirty="0" smtClean="0"/>
              <a:t>Keep track of all the considerations a teacher must make to teach in this fashion.</a:t>
            </a:r>
          </a:p>
          <a:p>
            <a:endParaRPr lang="en-US" baseline="0" dirty="0" smtClean="0"/>
          </a:p>
          <a:p>
            <a:r>
              <a:rPr lang="en-US" baseline="0" dirty="0" smtClean="0"/>
              <a:t>-Find a task</a:t>
            </a:r>
          </a:p>
          <a:p>
            <a:r>
              <a:rPr lang="en-US" baseline="0" dirty="0" smtClean="0"/>
              <a:t>-Match to standard(s) or critical area(s)</a:t>
            </a:r>
          </a:p>
          <a:p>
            <a:r>
              <a:rPr lang="en-US" baseline="0" dirty="0" smtClean="0"/>
              <a:t>-Ensure cognitive complexity match</a:t>
            </a:r>
          </a:p>
          <a:p>
            <a:r>
              <a:rPr lang="en-US" baseline="0" dirty="0" smtClean="0"/>
              <a:t>-Be sure the task is ‘rich’</a:t>
            </a:r>
          </a:p>
          <a:p>
            <a:pPr>
              <a:buFontTx/>
              <a:buNone/>
            </a:pPr>
            <a:r>
              <a:rPr lang="en-US" baseline="0" dirty="0" smtClean="0"/>
              <a:t>-Figure out where the task belongs within the unit</a:t>
            </a:r>
          </a:p>
          <a:p>
            <a:pPr>
              <a:buFontTx/>
              <a:buNone/>
            </a:pPr>
            <a:r>
              <a:rPr lang="en-US" baseline="0" dirty="0" smtClean="0"/>
              <a:t>-Determine which mathematical practices can be taught/used through the task</a:t>
            </a:r>
          </a:p>
          <a:p>
            <a:pPr>
              <a:buFontTx/>
              <a:buNone/>
            </a:pPr>
            <a:r>
              <a:rPr lang="en-US" baseline="0" dirty="0" smtClean="0"/>
              <a:t>-Draft teacher questions</a:t>
            </a:r>
          </a:p>
          <a:p>
            <a:pPr>
              <a:buFontTx/>
              <a:buNone/>
            </a:pPr>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smtClean="0"/>
              <a:t>A curriculum</a:t>
            </a:r>
            <a:r>
              <a:rPr lang="en-US" sz="1400" baseline="0" dirty="0" smtClean="0"/>
              <a:t> is more than a collection of activities:  It must be coherent, focused on important mathematics and well articulated across the grades.  </a:t>
            </a:r>
          </a:p>
          <a:p>
            <a:endParaRPr lang="en-US" sz="1400" baseline="0" dirty="0" smtClean="0"/>
          </a:p>
          <a:p>
            <a:r>
              <a:rPr lang="en-US" sz="1400" b="1" baseline="0" dirty="0" smtClean="0"/>
              <a:t>Discussion:  Curriculum coherence requires a focus on interconnections, or big ideas.  Big ideas represent fundamental principles; they are the ideas that link the specifics.  </a:t>
            </a:r>
          </a:p>
          <a:p>
            <a:endParaRPr lang="en-US" sz="1400" b="1" baseline="0" dirty="0" smtClean="0"/>
          </a:p>
          <a:p>
            <a:r>
              <a:rPr lang="en-US" sz="1400" b="1" baseline="0" dirty="0" smtClean="0"/>
              <a:t>Val – I added this: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smtClean="0"/>
              <a:t>students differ in a classroom it is usually in terms of specifics or certain skills and not the big idea – we need to be sure we know what the generalizations are when we plan the unit, once we know the big ideas, then we can start to determine ways to differentiate our lessons to meet the needs of all students.  Again, we need to determine the big ideas first, then plan tasks that support all learners.  </a:t>
            </a:r>
          </a:p>
          <a:p>
            <a:endParaRPr lang="en-US" sz="1400" b="1" baseline="0" dirty="0" smtClean="0"/>
          </a:p>
          <a:p>
            <a:endParaRPr lang="en-US" sz="1400" b="1" baseline="0" dirty="0" smtClean="0"/>
          </a:p>
          <a:p>
            <a:r>
              <a:rPr lang="en-US" sz="1400" b="1" strike="sngStrike" baseline="0" dirty="0" smtClean="0"/>
              <a:t>For example, the notion that benchmark numbers are a way to make sense of other numbers is equally useful for the 6</a:t>
            </a:r>
            <a:r>
              <a:rPr lang="en-US" sz="1400" b="1" strike="sngStrike" baseline="30000" dirty="0" smtClean="0"/>
              <a:t>th</a:t>
            </a:r>
            <a:r>
              <a:rPr lang="en-US" sz="1400" b="1" strike="sngStrike" baseline="0" dirty="0" smtClean="0"/>
              <a:t> grader who is trying to place -22 on a number line, the 8</a:t>
            </a:r>
            <a:r>
              <a:rPr lang="en-US" sz="1400" b="1" strike="sngStrike" baseline="30000" dirty="0" smtClean="0"/>
              <a:t>th</a:t>
            </a:r>
            <a:r>
              <a:rPr lang="en-US" sz="1400" b="1" strike="sngStrike" baseline="0" dirty="0" smtClean="0"/>
              <a:t> grader who relates pi to the number 3.14…If students differ in a classroom it is usually in terms of specifics or certain skills and not the big idea.</a:t>
            </a:r>
          </a:p>
          <a:p>
            <a:endParaRPr lang="en-US" sz="1400" b="1" baseline="0" dirty="0" smtClean="0"/>
          </a:p>
          <a:p>
            <a:r>
              <a:rPr lang="en-US" sz="1400" b="1" baseline="0" dirty="0" smtClean="0"/>
              <a:t>Big ideas can form a framework  for thinking about important mathematics and supporting standards driven instruction.</a:t>
            </a:r>
          </a:p>
          <a:p>
            <a:r>
              <a:rPr lang="en-US" sz="1400" baseline="0" dirty="0" smtClean="0"/>
              <a:t>A.SSE.3 for HS</a:t>
            </a:r>
          </a:p>
          <a:p>
            <a:r>
              <a:rPr lang="en-US" sz="1400" baseline="0" dirty="0" smtClean="0"/>
              <a:t>8.F.2 for MS</a:t>
            </a:r>
          </a:p>
          <a:p>
            <a:endParaRPr lang="en-US" sz="14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Sheila Added:  Our goal is to determine the intent of this standard, but we don’t want any standard to be a stand alone, it will always be with a group of standards as you address the unit.  But, it serves us well to begin reading the standards this way.  Find the standard – what conceptual category is it in?  What is it’s cluster heading?  Go to page 8 in the appendix A and find when it can be taught.  What course is it recommended for?  Any other course?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aseline="0" dirty="0" smtClean="0"/>
              <a:t>Result:  by the end of this course, students should have a deep understanding of what?   What is the intent of this standard?  What will students know, understand and be able to do as a result of this standard?  </a:t>
            </a:r>
          </a:p>
          <a:p>
            <a:endParaRPr lang="en-US" sz="1400" dirty="0" smtClean="0"/>
          </a:p>
          <a:p>
            <a:r>
              <a:rPr lang="en-US" sz="1400" baseline="0" dirty="0" smtClean="0"/>
              <a:t>Have table discussion to determine the intent of the standard:  Leave it kind of loose as far as directions – just state, what is the intent of the standard, then, put out the standards insight tool for this one standard and ask:  does this KUD express exactly the intent, or would you like to modify the KUD to better reflect your understanding of the intent.  Have them spend a few minutes to complete this. </a:t>
            </a:r>
          </a:p>
          <a:p>
            <a:endParaRPr lang="en-US" sz="1400" baseline="0" dirty="0" smtClean="0"/>
          </a:p>
          <a:p>
            <a:r>
              <a:rPr lang="en-US" sz="1400" baseline="0" dirty="0" smtClean="0"/>
              <a:t>If they need guidance, we could do something like:</a:t>
            </a:r>
          </a:p>
          <a:p>
            <a:pPr marL="228600" indent="-228600">
              <a:buAutoNum type="arabicPeriod"/>
            </a:pPr>
            <a:r>
              <a:rPr lang="en-US" sz="1400" kern="1200" dirty="0" smtClean="0">
                <a:solidFill>
                  <a:schemeClr val="tx1"/>
                </a:solidFill>
                <a:latin typeface="Arial" charset="0"/>
                <a:ea typeface="ＭＳ Ｐゴシック" pitchFamily="-128" charset="-128"/>
                <a:cs typeface="ＭＳ Ｐゴシック"/>
              </a:rPr>
              <a:t>Read the standard</a:t>
            </a:r>
          </a:p>
          <a:p>
            <a:r>
              <a:rPr lang="en-US" sz="1400" kern="1200" dirty="0" smtClean="0">
                <a:solidFill>
                  <a:schemeClr val="tx1"/>
                </a:solidFill>
                <a:latin typeface="Arial" charset="0"/>
                <a:ea typeface="ＭＳ Ｐゴシック" pitchFamily="-128" charset="-128"/>
                <a:cs typeface="ＭＳ Ｐゴシック"/>
              </a:rPr>
              <a:t>2. Identify the Intent – what</a:t>
            </a:r>
            <a:r>
              <a:rPr lang="en-US" sz="1400" kern="1200" baseline="0" dirty="0" smtClean="0">
                <a:solidFill>
                  <a:schemeClr val="tx1"/>
                </a:solidFill>
                <a:latin typeface="Arial" charset="0"/>
                <a:ea typeface="ＭＳ Ｐゴシック" pitchFamily="-128" charset="-128"/>
                <a:cs typeface="ＭＳ Ｐゴシック"/>
              </a:rPr>
              <a:t> is the understanding that students need to be able to transfer to future mathematics?</a:t>
            </a:r>
          </a:p>
          <a:p>
            <a:r>
              <a:rPr lang="en-US" sz="1400" kern="1200" baseline="0" dirty="0" smtClean="0">
                <a:solidFill>
                  <a:schemeClr val="tx1"/>
                </a:solidFill>
                <a:latin typeface="Arial" charset="0"/>
                <a:ea typeface="ＭＳ Ｐゴシック" pitchFamily="-128" charset="-128"/>
                <a:cs typeface="ＭＳ Ｐゴシック"/>
              </a:rPr>
              <a:t>3. Identify the Cognitive Complexity</a:t>
            </a:r>
            <a:endParaRPr lang="en-US" sz="1400" kern="1200" dirty="0" smtClean="0">
              <a:solidFill>
                <a:schemeClr val="tx1"/>
              </a:solidFill>
              <a:latin typeface="Arial" charset="0"/>
              <a:ea typeface="ＭＳ Ｐゴシック" pitchFamily="-128" charset="-128"/>
              <a:cs typeface="ＭＳ Ｐゴシック"/>
            </a:endParaRPr>
          </a:p>
          <a:p>
            <a:endParaRPr lang="en-US" sz="1400" dirty="0" smtClean="0"/>
          </a:p>
          <a:p>
            <a:endParaRPr lang="en-US" sz="1400" baseline="0" dirty="0" smtClean="0"/>
          </a:p>
          <a:p>
            <a:endParaRPr lang="en-US" sz="14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cannot and should not look at each standard in isolation.</a:t>
            </a:r>
            <a:endParaRPr lang="en-US" baseline="0" dirty="0" smtClean="0"/>
          </a:p>
          <a:p>
            <a:endParaRPr lang="en-US" dirty="0" smtClean="0"/>
          </a:p>
          <a:p>
            <a:r>
              <a:rPr lang="en-US" b="1" dirty="0" smtClean="0"/>
              <a:t>Read Aloud: paragraph about</a:t>
            </a:r>
            <a:r>
              <a:rPr lang="en-US" b="1" baseline="0" dirty="0" smtClean="0"/>
              <a:t> Grecian Urn</a:t>
            </a:r>
          </a:p>
          <a:p>
            <a:r>
              <a:rPr lang="en-US" b="1" baseline="0" dirty="0" smtClean="0"/>
              <a:t>Then, </a:t>
            </a:r>
          </a:p>
          <a:p>
            <a:endParaRPr lang="en-US" baseline="0" dirty="0" smtClean="0"/>
          </a:p>
          <a:p>
            <a:r>
              <a:rPr lang="en-US" sz="1200" baseline="0" dirty="0" smtClean="0"/>
              <a:t>By giving the task today, and spending too much time on this one standard, we may give the impression that the Core should be taught this way.  So, we need to pause and talk about how it is important to know what each standard says, but in it’s relation to the other standards the cluster and domain it is connected to and the cluster and domains themselves.  If we isolate the standards, then we run the risk of isolating and or forgetting the mathematical practices.  This then becomes similar to what has been done in the past with NCTM’s process standards.  </a:t>
            </a:r>
          </a:p>
          <a:p>
            <a:endParaRPr lang="en-US" sz="1200" baseline="0" dirty="0" smtClean="0"/>
          </a:p>
          <a:p>
            <a:r>
              <a:rPr lang="en-US" sz="1200" dirty="0" smtClean="0"/>
              <a:t>So, it is important</a:t>
            </a:r>
            <a:r>
              <a:rPr lang="en-US" sz="1200" baseline="0" dirty="0" smtClean="0"/>
              <a:t> to look at the domain/conceptual category as a whole and understand what the domain/conceptual category is trying to achieve.</a:t>
            </a:r>
          </a:p>
          <a:p>
            <a:endParaRPr lang="en-US" sz="1200" dirty="0" smtClean="0"/>
          </a:p>
          <a:p>
            <a:r>
              <a:rPr lang="en-US" sz="1200" dirty="0" smtClean="0"/>
              <a:t>Read Bill’s Blog and then Kansas handout:  Have them share out their thoughts as they read this with their elbow</a:t>
            </a:r>
            <a:r>
              <a:rPr lang="en-US" sz="1200" baseline="0" dirty="0" smtClean="0"/>
              <a:t> partner – may want to do !, ?, …</a:t>
            </a:r>
            <a:endParaRPr lang="en-US" sz="12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the problem </a:t>
            </a:r>
          </a:p>
          <a:p>
            <a:pPr>
              <a:buFont typeface="Arial" pitchFamily="34" charset="0"/>
              <a:buChar char="•"/>
            </a:pPr>
            <a:endParaRPr lang="en-US" baseline="0" dirty="0" smtClean="0"/>
          </a:p>
          <a:p>
            <a:pPr>
              <a:buFont typeface="Arial" pitchFamily="34" charset="0"/>
              <a:buNone/>
            </a:pPr>
            <a:r>
              <a:rPr lang="en-US" baseline="0" dirty="0" smtClean="0"/>
              <a:t>Give them time to work the problem</a:t>
            </a:r>
          </a:p>
          <a:p>
            <a:pPr>
              <a:buFont typeface="Arial" pitchFamily="34" charset="0"/>
              <a:buNone/>
            </a:pPr>
            <a:r>
              <a:rPr lang="en-US" baseline="0" dirty="0" smtClean="0"/>
              <a:t>Remember the purpose of the problem is to help make that standard we just read come to life and for the standard to start to have meaning.  </a:t>
            </a:r>
          </a:p>
          <a:p>
            <a:pPr>
              <a:buFont typeface="Arial" pitchFamily="34" charset="0"/>
              <a:buNone/>
            </a:pPr>
            <a:endParaRPr lang="en-US" baseline="0" dirty="0" smtClean="0"/>
          </a:p>
          <a:p>
            <a:pPr>
              <a:buFont typeface="Arial" pitchFamily="34" charset="0"/>
              <a:buNone/>
            </a:pPr>
            <a:r>
              <a:rPr lang="en-US" baseline="0" dirty="0" smtClean="0"/>
              <a:t>Table discussion:</a:t>
            </a:r>
          </a:p>
          <a:p>
            <a:pPr>
              <a:buFont typeface="Arial" pitchFamily="34" charset="0"/>
              <a:buNone/>
            </a:pPr>
            <a:r>
              <a:rPr lang="en-US" b="1" baseline="0" dirty="0" smtClean="0"/>
              <a:t>To what degree does this task match the intent of the standard we considered before doing the task?</a:t>
            </a:r>
          </a:p>
          <a:p>
            <a:pPr>
              <a:buFont typeface="Arial" pitchFamily="34" charset="0"/>
              <a:buNone/>
            </a:pPr>
            <a:r>
              <a:rPr lang="en-US" baseline="0" dirty="0" smtClean="0"/>
              <a:t>A.SSE.3 for HS</a:t>
            </a:r>
          </a:p>
          <a:p>
            <a:pPr>
              <a:buFont typeface="Arial" pitchFamily="34" charset="0"/>
              <a:buNone/>
            </a:pPr>
            <a:r>
              <a:rPr lang="en-US" baseline="0" dirty="0" smtClean="0"/>
              <a:t>8.F.2 for MS</a:t>
            </a:r>
          </a:p>
          <a:p>
            <a:pPr>
              <a:buFont typeface="Arial" pitchFamily="34" charset="0"/>
              <a:buNone/>
            </a:pPr>
            <a:r>
              <a:rPr lang="en-US" baseline="0" dirty="0" smtClean="0"/>
              <a:t>Are there other standards to which this task is linked?</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the checklist</a:t>
            </a:r>
            <a:r>
              <a:rPr lang="en-US" baseline="0" dirty="0" smtClean="0"/>
              <a:t> (Yellow Cardstock )</a:t>
            </a:r>
          </a:p>
          <a:p>
            <a:r>
              <a:rPr lang="en-US" baseline="0" dirty="0" smtClean="0"/>
              <a:t>And ask them to determine if it is a rich task?  Ask them to rank those checklists almost.  Which ones are strong and which are weak?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 all components need to be met, if so, how can the problem be revised so that all can be met?</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mathematical tasks cannot be defined as being a task unless they push learning the new content through the problem.  So we cannot determine if the task is rich unless we know where the problem falls in the unit</a:t>
            </a:r>
          </a:p>
          <a:p>
            <a:endParaRPr lang="en-US" baseline="0" dirty="0" smtClean="0"/>
          </a:p>
          <a:p>
            <a:r>
              <a:rPr lang="en-US" b="1" dirty="0" smtClean="0"/>
              <a:t>Read</a:t>
            </a:r>
            <a:r>
              <a:rPr lang="en-US" b="1" baseline="0" dirty="0" smtClean="0"/>
              <a:t> this aloud:</a:t>
            </a:r>
          </a:p>
          <a:p>
            <a:r>
              <a:rPr lang="en-US" baseline="0" dirty="0" smtClean="0"/>
              <a:t>A teacher’s goal must be to help students understand mathematics; yet understanding is not something that one can teach directly. No matter how kindly, clearly, patiently, or slowly teachers explain, they cannot MAKE students understand. Understanding takes place in the students’ minds as they connect new information with previously developed ideas, and teaching through problem solving is a powerful way to promote this kind of thinking. Teachers can help and guide their students, but  understanding occurs as a by-product of solving problems and reflecting on the thinking that went into those problem solutions. For that reason, this book is all about teaching and learning mathematics through problem solving. By solving problems, students learn to make connections among mathematical ideas.</a:t>
            </a:r>
          </a:p>
          <a:p>
            <a:r>
              <a:rPr lang="en-US" baseline="0" dirty="0" smtClean="0"/>
              <a:t>Page 11 of Teaching Mathematics through Problem Solving, NCTM</a:t>
            </a:r>
          </a:p>
          <a:p>
            <a:endParaRPr lang="en-US" baseline="0" dirty="0" smtClean="0"/>
          </a:p>
          <a:p>
            <a:r>
              <a:rPr lang="en-US" sz="1200" baseline="0" dirty="0" smtClean="0"/>
              <a:t>Just Give to them: Have them read chapter 3 Teaching though problem solving  …</a:t>
            </a:r>
          </a:p>
          <a:p>
            <a:endParaRPr lang="en-US" sz="1200" baseline="0" dirty="0" smtClean="0"/>
          </a:p>
          <a:p>
            <a:r>
              <a:rPr lang="en-US" sz="1200" baseline="0" dirty="0" smtClean="0"/>
              <a:t>Give them the new problem on playgrounds (HS) and Val …and ask them to see which problem would be easier to teach the content through…</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1</a:t>
            </a:r>
            <a:r>
              <a:rPr lang="en-US" baseline="0" dirty="0" smtClean="0"/>
              <a:t> to 4 if necessary. </a:t>
            </a:r>
          </a:p>
          <a:p>
            <a:endParaRPr lang="en-US" baseline="0" dirty="0" smtClean="0"/>
          </a:p>
          <a:p>
            <a:r>
              <a:rPr lang="en-US" baseline="0" dirty="0" smtClean="0"/>
              <a:t>Discuss at the table how this task connects  with the mathematical practices  6 and 7.  Then review quickly 1 to 4 and see if any would be appropriate.  Be sure each person has a turn discussing.</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today is to add two more</a:t>
            </a:r>
            <a:r>
              <a:rPr lang="en-US" baseline="0" dirty="0" smtClean="0"/>
              <a:t> Mathematical practices to your repertoire.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bookmark</a:t>
            </a:r>
            <a:r>
              <a:rPr lang="en-US" baseline="0" dirty="0" smtClean="0"/>
              <a:t> resource on questioning.  Ask:  What do you notice about these questions?  (is that right?)</a:t>
            </a:r>
          </a:p>
          <a:p>
            <a:endParaRPr lang="en-US" baseline="0" dirty="0" smtClean="0"/>
          </a:p>
          <a:p>
            <a:r>
              <a:rPr lang="en-US" baseline="0" dirty="0" smtClean="0"/>
              <a:t>Use the bookmark as a source –</a:t>
            </a:r>
          </a:p>
          <a:p>
            <a:endParaRPr lang="en-US" baseline="0" dirty="0" smtClean="0"/>
          </a:p>
          <a:p>
            <a:r>
              <a:rPr lang="en-US" sz="1400" baseline="0" dirty="0" smtClean="0"/>
              <a:t>I might provide this question for the HS problem:</a:t>
            </a:r>
          </a:p>
          <a:p>
            <a:r>
              <a:rPr lang="en-US" sz="1400" kern="1200" baseline="0" dirty="0" smtClean="0">
                <a:solidFill>
                  <a:schemeClr val="tx1"/>
                </a:solidFill>
                <a:latin typeface="Arial" charset="0"/>
                <a:ea typeface="ＭＳ Ｐゴシック" pitchFamily="-128" charset="-128"/>
                <a:cs typeface="ＭＳ Ｐゴシック"/>
              </a:rPr>
              <a:t>If students have difficulty getting started on the task, you might ask, “Just by looking at the four expressions, (a)–(d), without doing any computation, can you</a:t>
            </a:r>
          </a:p>
          <a:p>
            <a:r>
              <a:rPr lang="en-US" sz="1400" kern="1200" baseline="0" dirty="0" smtClean="0">
                <a:solidFill>
                  <a:schemeClr val="tx1"/>
                </a:solidFill>
                <a:latin typeface="Arial" charset="0"/>
                <a:ea typeface="ＭＳ Ｐゴシック" pitchFamily="-128" charset="-128"/>
                <a:cs typeface="ＭＳ Ｐゴシック"/>
              </a:rPr>
              <a:t>tell me one thing that you know about the flight of the horseshoe?”</a:t>
            </a:r>
            <a:endParaRPr lang="en-US" sz="1400" baseline="0" dirty="0" smtClean="0"/>
          </a:p>
          <a:p>
            <a:endParaRPr lang="en-US" baseline="0" dirty="0" smtClean="0"/>
          </a:p>
          <a:p>
            <a:r>
              <a:rPr lang="en-US" baseline="0" dirty="0" smtClean="0"/>
              <a:t>Wait on this I think…</a:t>
            </a:r>
          </a:p>
          <a:p>
            <a:r>
              <a:rPr lang="en-US" baseline="0" dirty="0" smtClean="0"/>
              <a:t>In the flipcharts on our homepage, we can look at misconceptions that might need to be addressed in our questioning…</a:t>
            </a:r>
          </a:p>
          <a:p>
            <a:endParaRPr lang="en-US" dirty="0" smtClean="0"/>
          </a:p>
          <a:p>
            <a:r>
              <a:rPr lang="en-US" b="1" dirty="0" smtClean="0"/>
              <a:t>JOURNAL</a:t>
            </a:r>
          </a:p>
          <a:p>
            <a:r>
              <a:rPr lang="en-US" b="1" dirty="0" smtClean="0"/>
              <a:t>WHAT POINTS</a:t>
            </a:r>
            <a:r>
              <a:rPr lang="en-US" b="1" baseline="0" dirty="0" smtClean="0"/>
              <a:t> DO YOU WANT TO REMEMBER ABOUT TEACHER QUESTIONING?</a:t>
            </a:r>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PD 360 VIDEOS – YOU’LL NEED TO LOG IN TO VIEW THESE</a:t>
            </a:r>
            <a:r>
              <a:rPr lang="en-US" baseline="0" dirty="0" smtClean="0"/>
              <a:t>!!!</a:t>
            </a:r>
          </a:p>
          <a:p>
            <a:endParaRPr lang="en-US" baseline="0" dirty="0" smtClean="0"/>
          </a:p>
          <a:p>
            <a:r>
              <a:rPr lang="en-US" dirty="0" smtClean="0"/>
              <a:t>On the slide is the MS video:</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http://www.pd360.com/index.cfm?ContentId=6114</a:t>
            </a:r>
            <a:endParaRPr lang="en-US" baseline="0" dirty="0" smtClean="0"/>
          </a:p>
          <a:p>
            <a:r>
              <a:rPr lang="en-US" baseline="0" dirty="0" smtClean="0"/>
              <a:t>8</a:t>
            </a:r>
            <a:r>
              <a:rPr lang="en-US" baseline="30000" dirty="0" smtClean="0"/>
              <a:t>th</a:t>
            </a:r>
            <a:r>
              <a:rPr lang="en-US" baseline="0" dirty="0" smtClean="0"/>
              <a:t> grade linear equations, focusing on 8.EE.8 and MP.4-6</a:t>
            </a:r>
            <a:endParaRPr lang="en-US" dirty="0" smtClean="0"/>
          </a:p>
          <a:p>
            <a:endParaRPr lang="en-US" dirty="0" smtClean="0"/>
          </a:p>
          <a:p>
            <a:r>
              <a:rPr lang="en-US" dirty="0" smtClean="0"/>
              <a:t>HS Video:</a:t>
            </a:r>
          </a:p>
          <a:p>
            <a:r>
              <a:rPr lang="en-US" dirty="0" smtClean="0"/>
              <a:t>http://www.pd360.com/index.cfm?ContentId=6116</a:t>
            </a:r>
          </a:p>
          <a:p>
            <a:r>
              <a:rPr lang="en-US" dirty="0" smtClean="0"/>
              <a:t>Usefulness of systems of equations,</a:t>
            </a:r>
            <a:r>
              <a:rPr lang="en-US" baseline="0" dirty="0" smtClean="0"/>
              <a:t> focused on A-REI.7 and MP.2 &amp; 6</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long do</a:t>
            </a:r>
            <a:r>
              <a:rPr lang="en-US" baseline="0" dirty="0" smtClean="0"/>
              <a:t> I let students struggle before stopping and teaching how to do the problem?</a:t>
            </a:r>
          </a:p>
          <a:p>
            <a:endParaRPr lang="en-US" baseline="0" dirty="0" smtClean="0"/>
          </a:p>
          <a:p>
            <a:r>
              <a:rPr lang="en-US" baseline="0" dirty="0" smtClean="0"/>
              <a:t>How often do I do problems like this?</a:t>
            </a:r>
          </a:p>
          <a:p>
            <a:endParaRPr lang="en-US" baseline="0" dirty="0" smtClean="0"/>
          </a:p>
          <a:p>
            <a:r>
              <a:rPr lang="en-US" baseline="0" dirty="0" smtClean="0"/>
              <a:t>What is the difference between using problems and teaching through problem solving?</a:t>
            </a:r>
          </a:p>
          <a:p>
            <a:endParaRPr lang="en-US" baseline="0" dirty="0" smtClean="0"/>
          </a:p>
          <a:p>
            <a:r>
              <a:rPr lang="en-US" b="1" baseline="0" dirty="0" smtClean="0"/>
              <a:t>JOURNAL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pitchFamily="-128" charset="-128"/>
                <a:cs typeface="ＭＳ Ｐゴシック"/>
              </a:rPr>
              <a:t>WHAT ARE YOU WONDERING ABOUT IMPLEMENTATION OF WHAT WE’VE BEEN TALKING ABOUT? AND, WHAT IS YOUR CURRENT ANSWER?</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I am examining</a:t>
            </a:r>
            <a:r>
              <a:rPr lang="en-US" baseline="0" dirty="0" smtClean="0"/>
              <a:t> algebra  conceptual category and you are in </a:t>
            </a:r>
            <a:r>
              <a:rPr lang="en-US" baseline="0" dirty="0" err="1" smtClean="0"/>
              <a:t>eqn’s</a:t>
            </a:r>
            <a:r>
              <a:rPr lang="en-US" baseline="0" dirty="0" smtClean="0"/>
              <a:t> and exp??  </a:t>
            </a:r>
          </a:p>
          <a:p>
            <a:endParaRPr lang="en-US" baseline="0" dirty="0" smtClean="0"/>
          </a:p>
          <a:p>
            <a:r>
              <a:rPr lang="en-US" baseline="0" dirty="0" smtClean="0"/>
              <a:t>Do you like this as is…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develop how this looks!</a:t>
            </a:r>
          </a:p>
          <a:p>
            <a:endParaRPr lang="en-US" dirty="0" smtClean="0"/>
          </a:p>
          <a:p>
            <a:endParaRPr lang="en-US" baseline="0" dirty="0" smtClean="0"/>
          </a:p>
          <a:p>
            <a:r>
              <a:rPr lang="en-US" baseline="0" dirty="0" smtClean="0"/>
              <a:t>Have them do some problems from the flip charts, from the domain/concept </a:t>
            </a:r>
            <a:r>
              <a:rPr lang="en-US" baseline="0" dirty="0" err="1" smtClean="0"/>
              <a:t>catecory</a:t>
            </a:r>
            <a:r>
              <a:rPr lang="en-US" baseline="0" dirty="0" smtClean="0"/>
              <a:t> that we want them to think about.</a:t>
            </a:r>
          </a:p>
          <a:p>
            <a:endParaRPr lang="en-US" baseline="0" dirty="0" smtClean="0"/>
          </a:p>
          <a:p>
            <a:endParaRPr lang="en-US" baseline="0" dirty="0" smtClean="0"/>
          </a:p>
          <a:p>
            <a:r>
              <a:rPr lang="en-US" baseline="0" dirty="0" smtClean="0"/>
              <a:t>Then give them the flip chart and read through it – then they could examine how the problem they did relates  to the standard that they are working on.</a:t>
            </a:r>
          </a:p>
          <a:p>
            <a:endParaRPr lang="en-US" baseline="0" dirty="0" smtClean="0"/>
          </a:p>
          <a:p>
            <a:r>
              <a:rPr lang="en-US" baseline="0" dirty="0" smtClean="0"/>
              <a:t>I don’t think most of these would be considered a rich task, so then they could look for a rich task that addresses more than one standard and gets them to start thinking about how the standards might be “arranged” in their curriculum.</a:t>
            </a:r>
          </a:p>
          <a:p>
            <a:endParaRPr lang="en-US" baseline="0" dirty="0" smtClean="0"/>
          </a:p>
          <a:p>
            <a:r>
              <a:rPr lang="en-US" baseline="0" dirty="0" smtClean="0"/>
              <a:t>At this point, drop the college and career readiness – we won’t be able to come up with enough for each standard,  I am wondering if we do something at  the end that pulls them together with one example of this….yikes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haven’t used “mathematical understanding</a:t>
            </a:r>
            <a:r>
              <a:rPr lang="en-US" baseline="0" dirty="0" smtClean="0"/>
              <a:t>” as a vocabulary word so far on these slides.</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a:t>
            </a:r>
            <a:r>
              <a:rPr lang="en-US" baseline="0" dirty="0" smtClean="0"/>
              <a:t> meet someone new!</a:t>
            </a:r>
          </a:p>
          <a:p>
            <a:endParaRPr lang="en-US" baseline="0" dirty="0" smtClean="0"/>
          </a:p>
          <a:p>
            <a:r>
              <a:rPr lang="en-US" baseline="0" dirty="0" smtClean="0"/>
              <a:t>Ask if they remember how to tell if a standard, a cluster heading, or even a domain is considered to be “modeled”</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should get</a:t>
            </a:r>
            <a:r>
              <a:rPr lang="en-US" baseline="0" dirty="0" smtClean="0"/>
              <a:t> that x = 7 and y = -4.</a:t>
            </a:r>
          </a:p>
          <a:p>
            <a:endParaRPr lang="en-US" baseline="0" dirty="0" smtClean="0"/>
          </a:p>
          <a:p>
            <a:r>
              <a:rPr lang="en-US" baseline="0" dirty="0" smtClean="0"/>
              <a:t>Solution methods include, tables, graphs, substitution method, elimination method, matrices, etc.</a:t>
            </a:r>
          </a:p>
        </p:txBody>
      </p:sp>
      <p:sp>
        <p:nvSpPr>
          <p:cNvPr id="4" name="Slide Number Placeholder 3"/>
          <p:cNvSpPr>
            <a:spLocks noGrp="1"/>
          </p:cNvSpPr>
          <p:nvPr>
            <p:ph type="sldNum" sz="quarter" idx="10"/>
          </p:nvPr>
        </p:nvSpPr>
        <p:spPr/>
        <p:txBody>
          <a:bodyPr/>
          <a:lstStyle/>
          <a:p>
            <a:fld id="{0AA0A9E8-74A0-DB44-8542-E06FED1331A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Most participants will likely say that this material – solving systems of linear equations, is taught in high school in Algebra I. But in Iowa Core Mathematics, solving systems of linear equations, both algebraically and graphically is now in Grade 8.</a:t>
            </a:r>
          </a:p>
          <a:p>
            <a:pPr defTabSz="465887">
              <a:defRPr/>
            </a:pPr>
            <a:endParaRPr lang="en-US" baseline="0" dirty="0" smtClean="0"/>
          </a:p>
          <a:p>
            <a:pPr defTabSz="465887">
              <a:defRPr/>
            </a:pPr>
            <a:r>
              <a:rPr lang="en-US" baseline="0" dirty="0" smtClean="0"/>
              <a:t>In addition, the </a:t>
            </a:r>
            <a:r>
              <a:rPr lang="en-US" baseline="0" dirty="0" err="1" smtClean="0"/>
              <a:t>y</a:t>
            </a:r>
            <a:r>
              <a:rPr lang="en-US" baseline="0" dirty="0" smtClean="0"/>
              <a:t> = </a:t>
            </a:r>
            <a:r>
              <a:rPr lang="en-US" baseline="0" dirty="0" err="1" smtClean="0"/>
              <a:t>mx</a:t>
            </a:r>
            <a:r>
              <a:rPr lang="en-US" baseline="0" dirty="0" smtClean="0"/>
              <a:t> + </a:t>
            </a:r>
            <a:r>
              <a:rPr lang="en-US" baseline="0" dirty="0" err="1" smtClean="0"/>
              <a:t>b</a:t>
            </a:r>
            <a:r>
              <a:rPr lang="en-US" baseline="0" dirty="0" smtClean="0"/>
              <a:t> equation of a line is also part of middle school mathematics.</a:t>
            </a:r>
          </a:p>
          <a:p>
            <a:pPr defTabSz="465887">
              <a:defRPr/>
            </a:pPr>
            <a:endParaRPr lang="en-US" baseline="0" dirty="0" smtClean="0"/>
          </a:p>
          <a:p>
            <a:pPr defTabSz="465887">
              <a:defRPr/>
            </a:pPr>
            <a:r>
              <a:rPr lang="en-US" baseline="0" dirty="0" smtClean="0"/>
              <a:t>So now, almost all the time in high school that was spent on solving linear equations, linear functions, equations of lines, and systems of linear equations is now done in middle school. This will be a big change for many districts.</a:t>
            </a:r>
            <a:endParaRPr lang="en-US" dirty="0" smtClean="0"/>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times have</a:t>
            </a:r>
            <a:r>
              <a:rPr lang="en-US" baseline="0" dirty="0" smtClean="0"/>
              <a:t> you heard this phrase – instead aimed at math versus ELA?</a:t>
            </a:r>
          </a:p>
          <a:p>
            <a:r>
              <a:rPr lang="en-US" baseline="0" dirty="0" smtClean="0"/>
              <a:t>“My mom can’t do math and that is why I can’t either.”</a:t>
            </a:r>
          </a:p>
          <a:p>
            <a:endParaRPr lang="en-US" baseline="0" dirty="0" smtClean="0"/>
          </a:p>
          <a:p>
            <a:r>
              <a:rPr lang="en-US" baseline="0" dirty="0" smtClean="0"/>
              <a:t>Everyone gets a slip of paper with a phrase on it.</a:t>
            </a:r>
          </a:p>
          <a:p>
            <a:r>
              <a:rPr lang="en-US" baseline="0" dirty="0" smtClean="0"/>
              <a:t>Roam the room: If someone said that statement to you, as it is written, why would it be a ridiculous statement; yet when it is said about math, we empathize?</a:t>
            </a:r>
          </a:p>
          <a:p>
            <a:r>
              <a:rPr lang="en-US" baseline="0" dirty="0" smtClean="0"/>
              <a:t>And, instead, make a statement in return about what we can do collectively to stop that.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double standards are we creating by letting these comments slide for math and not for ELA?</a:t>
            </a:r>
          </a:p>
          <a:p>
            <a:endParaRPr lang="en-US" baseline="0" dirty="0" smtClean="0"/>
          </a:p>
          <a:p>
            <a:r>
              <a:rPr lang="en-US" baseline="0" dirty="0" smtClean="0"/>
              <a:t>I hate math because…</a:t>
            </a:r>
          </a:p>
          <a:p>
            <a:endParaRPr lang="en-US" baseline="0" dirty="0" smtClean="0"/>
          </a:p>
          <a:p>
            <a:r>
              <a:rPr lang="en-US" baseline="0" dirty="0" smtClean="0"/>
              <a:t>Why does this matter:  there are number of research articles that indicate students will not try to learn math, if their parents struggled with it – they are defeated before they even begin.</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comparison between our traditional Algebra I courses and the newly adopted Iowa Core.  In particular, how they relate to Algebra 1 course.  You can see that a large portion of what we currently teach in Algebra I will now be taught in the Iowa Core 7</a:t>
            </a:r>
            <a:r>
              <a:rPr lang="en-US" baseline="30000" dirty="0" smtClean="0"/>
              <a:t>th</a:t>
            </a:r>
            <a:r>
              <a:rPr lang="en-US" dirty="0" smtClean="0"/>
              <a:t> and 8</a:t>
            </a:r>
            <a:r>
              <a:rPr lang="en-US" baseline="30000" dirty="0" smtClean="0"/>
              <a:t>th</a:t>
            </a:r>
            <a:r>
              <a:rPr lang="en-US" dirty="0" smtClean="0"/>
              <a:t> grade courses.  And some of what we currently teach h in Algebra 1 will still be taught in Algebra 1.  There are some things we currently teach that is no longer in the Iowa Core and we do not need to teach.  That leaves a lot of room in the algebra I course.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things we currently teach in Algebra 2 will now be taught in Algebra 1 and a small portion of probability and Statistics will be taught in Algebra I.  Then we have some new standards that will finish our Algebra I course.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here is the comparison between what we have been teaching and our new Iowa Core Algebra I course.</a:t>
            </a:r>
          </a:p>
          <a:p>
            <a:endParaRPr lang="en-US" dirty="0" smtClean="0"/>
          </a:p>
          <a:p>
            <a:r>
              <a:rPr lang="en-US" dirty="0" smtClean="0"/>
              <a:t>I have probably</a:t>
            </a:r>
            <a:r>
              <a:rPr lang="en-US" baseline="0" dirty="0" smtClean="0"/>
              <a:t> talked with your or high school teachers at your district about NCTMs push for Algebra for ALL students.</a:t>
            </a:r>
          </a:p>
          <a:p>
            <a:r>
              <a:rPr lang="en-US" baseline="0" dirty="0" smtClean="0"/>
              <a:t>This was when we were talking mostly about Algebra I when it was Linear Algebra.</a:t>
            </a:r>
          </a:p>
          <a:p>
            <a:r>
              <a:rPr lang="en-US" baseline="0" dirty="0" smtClean="0"/>
              <a:t>Now the bar is very much raised. </a:t>
            </a:r>
            <a:br>
              <a:rPr lang="en-US" baseline="0" dirty="0" smtClean="0"/>
            </a:br>
            <a:r>
              <a:rPr lang="en-US" baseline="0" dirty="0" smtClean="0"/>
              <a:t>Now we’re not only talking about algebra concepts past linear, but statistics and probability, functions, and so on.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a:t>
            </a:r>
            <a:r>
              <a:rPr lang="en-US" baseline="0" dirty="0" smtClean="0"/>
              <a:t> out the Algebra handout – each table needs to take one of the 4 domains and read through these.  Fill in chart paper this table and share out – 10 min to complete – 5 minutes to present.</a:t>
            </a:r>
          </a:p>
          <a:p>
            <a:endParaRPr lang="en-US" baseline="0" dirty="0" smtClean="0"/>
          </a:p>
          <a:p>
            <a:endParaRPr lang="en-US" baseline="0" dirty="0" smtClean="0"/>
          </a:p>
          <a:p>
            <a:r>
              <a:rPr lang="en-US" baseline="0" dirty="0" smtClean="0"/>
              <a:t>Count off by 4’s </a:t>
            </a:r>
          </a:p>
          <a:p>
            <a:r>
              <a:rPr lang="en-US" baseline="0" dirty="0" smtClean="0"/>
              <a:t>Ones will do first Domain…</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note these points as the introduction to Functions.</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095C7-EF3B-48A1-A474-CC71DA065FDC}"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 the two-page handout for the Activity.</a:t>
            </a:r>
          </a:p>
          <a:p>
            <a:pPr eaLnBrk="1" hangingPunct="1">
              <a:spcBef>
                <a:spcPct val="0"/>
              </a:spcBef>
            </a:pPr>
            <a:r>
              <a:rPr lang="en-US" dirty="0" smtClean="0"/>
              <a:t>Page 1 has the sequence of tasks and four discussion questions. This page needs to be done separately and before Page 2.</a:t>
            </a:r>
          </a:p>
          <a:p>
            <a:pPr eaLnBrk="1" hangingPunct="1">
              <a:spcBef>
                <a:spcPct val="0"/>
              </a:spcBef>
            </a:pPr>
            <a:r>
              <a:rPr lang="en-US" dirty="0" smtClean="0"/>
              <a:t>Page 2 has “the answers” to the discussion questions, along with important conclusions.</a:t>
            </a:r>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D730A-6259-4853-9807-3504FF97474D}"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Read page 69 to begin.</a:t>
            </a:r>
            <a:r>
              <a:rPr lang="en-US" sz="1400" baseline="0" dirty="0" smtClean="0"/>
              <a:t> Then start the problem</a:t>
            </a:r>
            <a:endParaRPr lang="en-US" sz="1400" dirty="0" smtClean="0"/>
          </a:p>
          <a:p>
            <a:endParaRPr lang="en-US" sz="1400" dirty="0" smtClean="0"/>
          </a:p>
          <a:p>
            <a:r>
              <a:rPr lang="en-US" sz="1400" dirty="0" smtClean="0"/>
              <a:t>Spend a few minutes on this problem.  The purpose is to determine the mathematics involved.  Go to overview page on functions in standards book.  Read the Domains/Clusters and see if you determine which standards are addressed in this problem.  Which of the practice standards are addressed in this activity that you would want your students to concentrate on.  Is this a rich task?</a:t>
            </a:r>
          </a:p>
        </p:txBody>
      </p:sp>
      <p:sp>
        <p:nvSpPr>
          <p:cNvPr id="4" name="Slide Number Placeholder 3"/>
          <p:cNvSpPr>
            <a:spLocks noGrp="1"/>
          </p:cNvSpPr>
          <p:nvPr>
            <p:ph type="sldNum" sz="quarter" idx="5"/>
          </p:nvPr>
        </p:nvSpPr>
        <p:spPr/>
        <p:txBody>
          <a:bodyPr/>
          <a:lstStyle/>
          <a:p>
            <a:pPr>
              <a:defRPr/>
            </a:pPr>
            <a:fld id="{B25E6025-8C33-4579-97D8-E23B1D03B9E9}"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baseline="0" dirty="0" smtClean="0">
                <a:solidFill>
                  <a:srgbClr val="00B0F0"/>
                </a:solidFill>
              </a:rPr>
              <a:t>Journals will be handed in at the close of class today for everyone.</a:t>
            </a:r>
          </a:p>
          <a:p>
            <a:endParaRPr lang="en-US" baseline="0" dirty="0" smtClean="0">
              <a:solidFill>
                <a:srgbClr val="00B0F0"/>
              </a:solidFill>
            </a:endParaRPr>
          </a:p>
          <a:p>
            <a:r>
              <a:rPr lang="en-US" baseline="0" dirty="0" smtClean="0">
                <a:solidFill>
                  <a:srgbClr val="00B0F0"/>
                </a:solidFill>
              </a:rPr>
              <a:t>Download the journal at mathaea8.weebly.com under Deeper Investigations – scroll all the way to the bottom.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tables around so that they will mix it up…</a:t>
            </a:r>
          </a:p>
          <a:p>
            <a:endParaRPr lang="en-US" baseline="0" dirty="0" smtClean="0"/>
          </a:p>
          <a:p>
            <a:r>
              <a:rPr lang="en-US" baseline="0" dirty="0" smtClean="0"/>
              <a:t>I do a model of this</a:t>
            </a:r>
          </a:p>
          <a:p>
            <a:endParaRPr lang="en-US" baseline="0" dirty="0" smtClean="0"/>
          </a:p>
          <a:p>
            <a:r>
              <a:rPr lang="en-US" baseline="0" dirty="0" smtClean="0"/>
              <a:t>Have them make a list of standards that would need to be added, and another that would need to be deleted.  Partner up to do the walk through of these standards.</a:t>
            </a:r>
            <a:endParaRPr lang="en-US" dirty="0"/>
          </a:p>
        </p:txBody>
      </p:sp>
      <p:sp>
        <p:nvSpPr>
          <p:cNvPr id="4" name="Slide Number Placeholder 3"/>
          <p:cNvSpPr>
            <a:spLocks noGrp="1"/>
          </p:cNvSpPr>
          <p:nvPr>
            <p:ph type="sldNum" sz="quarter" idx="10"/>
          </p:nvPr>
        </p:nvSpPr>
        <p:spPr/>
        <p:txBody>
          <a:bodyPr/>
          <a:lstStyle/>
          <a:p>
            <a:pPr>
              <a:defRPr/>
            </a:pPr>
            <a:fld id="{1B528F1B-EC6F-499E-8840-929366FDE3B0}"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 Balanced Assessment problem.  Where would you put this in the standard and the mathematical practices</a:t>
            </a:r>
          </a:p>
        </p:txBody>
      </p:sp>
      <p:sp>
        <p:nvSpPr>
          <p:cNvPr id="4" name="Slide Number Placeholder 3"/>
          <p:cNvSpPr>
            <a:spLocks noGrp="1"/>
          </p:cNvSpPr>
          <p:nvPr>
            <p:ph type="sldNum" sz="quarter" idx="5"/>
          </p:nvPr>
        </p:nvSpPr>
        <p:spPr/>
        <p:txBody>
          <a:bodyPr/>
          <a:lstStyle/>
          <a:p>
            <a:pPr>
              <a:defRPr/>
            </a:pPr>
            <a:fld id="{08EA80F4-E994-4ECF-A860-31AD08582087}"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189F0-1BD2-4B47-9C22-AEF0E035EBB0}"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begins the overview of vertex-edge graphs.</a:t>
            </a:r>
          </a:p>
          <a:p>
            <a:endParaRPr lang="en-US" smtClean="0"/>
          </a:p>
          <a:p>
            <a:r>
              <a:rPr lang="en-US" smtClean="0"/>
              <a:t>THIS OVERVIEW, WITH AN ACTIVITY, WILL TAKE ABOUT 20 MINUTES.</a:t>
            </a:r>
          </a:p>
          <a:p>
            <a:endParaRPr lang="en-US" smtClean="0"/>
          </a:p>
          <a:p>
            <a:r>
              <a:rPr lang="en-US" smtClean="0"/>
              <a:t>Don’t dwell on this slide. Just display and read the cluster title (IA) and then the next slides will investigate and provide elaboration.</a:t>
            </a:r>
          </a:p>
          <a:p>
            <a:endParaRPr lang="en-US" smtClean="0"/>
          </a:p>
          <a:p>
            <a:r>
              <a:rPr lang="en-US" smtClean="0"/>
              <a:t>The * notation means that these standards are particularly relevant to mathematical modeling.</a:t>
            </a:r>
          </a:p>
        </p:txBody>
      </p:sp>
      <p:sp>
        <p:nvSpPr>
          <p:cNvPr id="4" name="Slide Number Placeholder 3"/>
          <p:cNvSpPr>
            <a:spLocks noGrp="1"/>
          </p:cNvSpPr>
          <p:nvPr>
            <p:ph type="sldNum" sz="quarter" idx="5"/>
          </p:nvPr>
        </p:nvSpPr>
        <p:spPr/>
        <p:txBody>
          <a:bodyPr/>
          <a:lstStyle/>
          <a:p>
            <a:pPr>
              <a:defRPr/>
            </a:pPr>
            <a:fld id="{D32C10DC-238B-421F-80C0-45804808CC09}"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Optimum</a:t>
            </a:r>
            <a:r>
              <a:rPr lang="en-US" baseline="0" dirty="0" smtClean="0"/>
              <a:t> Communication Network problem</a:t>
            </a:r>
          </a:p>
          <a:p>
            <a:r>
              <a:rPr lang="en-US" baseline="0" dirty="0" smtClean="0"/>
              <a:t>Have them do it with a new partner</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are the questions that will be briefly considered in the next slides.</a:t>
            </a:r>
          </a:p>
        </p:txBody>
      </p:sp>
      <p:sp>
        <p:nvSpPr>
          <p:cNvPr id="4" name="Slide Number Placeholder 3"/>
          <p:cNvSpPr>
            <a:spLocks noGrp="1"/>
          </p:cNvSpPr>
          <p:nvPr>
            <p:ph type="sldNum" sz="quarter" idx="5"/>
          </p:nvPr>
        </p:nvSpPr>
        <p:spPr/>
        <p:txBody>
          <a:bodyPr/>
          <a:lstStyle/>
          <a:p>
            <a:pPr>
              <a:defRPr/>
            </a:pPr>
            <a:fld id="{74397074-999F-4ED9-92C7-115BEB0885A1}"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58AE6C-DAC3-484D-9633-AA9252502F61}" type="slidenum">
              <a:rPr lang="en-US" smtClean="0"/>
              <a:pPr>
                <a:defRPr/>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and the next slide show the types of problems that can be solved, and the particular vertex-edge graph topics that can be used to solve the problems.</a:t>
            </a:r>
          </a:p>
          <a:p>
            <a:endParaRPr lang="en-US" dirty="0" smtClean="0"/>
          </a:p>
          <a:p>
            <a:r>
              <a:rPr lang="en-US" dirty="0" smtClean="0"/>
              <a:t>Go through this slide briefly, more details and an example follow.</a:t>
            </a:r>
          </a:p>
        </p:txBody>
      </p:sp>
      <p:sp>
        <p:nvSpPr>
          <p:cNvPr id="4" name="Slide Number Placeholder 3"/>
          <p:cNvSpPr>
            <a:spLocks noGrp="1"/>
          </p:cNvSpPr>
          <p:nvPr>
            <p:ph type="sldNum" sz="quarter" idx="5"/>
          </p:nvPr>
        </p:nvSpPr>
        <p:spPr/>
        <p:txBody>
          <a:bodyPr/>
          <a:lstStyle/>
          <a:p>
            <a:pPr>
              <a:defRPr/>
            </a:pPr>
            <a:fld id="{51B70B78-37F4-4F02-9979-F68BB4ABF117}" type="slidenum">
              <a:rPr lang="en-US" smtClean="0"/>
              <a:pPr>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defTabSz="464270"/>
            <a:r>
              <a:rPr lang="en-US" dirty="0" smtClean="0"/>
              <a:t>This and the previous slide show the types of problems that can be solved, and the particular vertex-edge graph topics that can be used to solve the problems.</a:t>
            </a:r>
          </a:p>
          <a:p>
            <a:pPr defTabSz="464270"/>
            <a:endParaRPr lang="en-US" dirty="0" smtClean="0"/>
          </a:p>
          <a:p>
            <a:pPr defTabSz="464270"/>
            <a:r>
              <a:rPr lang="en-US" dirty="0" smtClean="0"/>
              <a:t>Go through this slide briefly, more details and an example follow.</a:t>
            </a:r>
          </a:p>
        </p:txBody>
      </p:sp>
      <p:sp>
        <p:nvSpPr>
          <p:cNvPr id="4" name="Slide Number Placeholder 3"/>
          <p:cNvSpPr>
            <a:spLocks noGrp="1"/>
          </p:cNvSpPr>
          <p:nvPr>
            <p:ph type="sldNum" sz="quarter" idx="5"/>
          </p:nvPr>
        </p:nvSpPr>
        <p:spPr/>
        <p:txBody>
          <a:bodyPr/>
          <a:lstStyle/>
          <a:p>
            <a:pPr>
              <a:defRPr/>
            </a:pPr>
            <a:fld id="{8FE0A8B5-B585-46B3-9E2A-730ED524ADD9}"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next slide…for activity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See specific example on the next slide.</a:t>
            </a:r>
          </a:p>
        </p:txBody>
      </p:sp>
      <p:sp>
        <p:nvSpPr>
          <p:cNvPr id="4" name="Slide Number Placeholder 3"/>
          <p:cNvSpPr>
            <a:spLocks noGrp="1"/>
          </p:cNvSpPr>
          <p:nvPr>
            <p:ph type="sldNum" sz="quarter" idx="5"/>
          </p:nvPr>
        </p:nvSpPr>
        <p:spPr/>
        <p:txBody>
          <a:bodyPr/>
          <a:lstStyle/>
          <a:p>
            <a:pPr>
              <a:defRPr/>
            </a:pPr>
            <a:fld id="{63C52728-0CFA-4AC5-84F4-801B4AE34B81}" type="slidenum">
              <a:rPr lang="en-US" smtClean="0"/>
              <a:pPr>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BBA277-3232-4BCA-B0DE-522C9CE2E4EA}" type="slidenum">
              <a:rPr lang="en-US"/>
              <a:pPr>
                <a:defRPr/>
              </a:pPr>
              <a:t>54</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Here is the description of the house-building project. </a:t>
            </a:r>
          </a:p>
          <a:p>
            <a:r>
              <a:rPr lang="en-US" smtClean="0"/>
              <a:t>In the next few slides, you will discuss the set-up of the problem. Then participants will solve the problem.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Clarify the problem.</a:t>
            </a:r>
          </a:p>
        </p:txBody>
      </p:sp>
      <p:sp>
        <p:nvSpPr>
          <p:cNvPr id="4" name="Slide Number Placeholder 3"/>
          <p:cNvSpPr>
            <a:spLocks noGrp="1"/>
          </p:cNvSpPr>
          <p:nvPr>
            <p:ph type="sldNum" sz="quarter" idx="5"/>
          </p:nvPr>
        </p:nvSpPr>
        <p:spPr/>
        <p:txBody>
          <a:bodyPr/>
          <a:lstStyle/>
          <a:p>
            <a:pPr>
              <a:defRPr/>
            </a:pPr>
            <a:fld id="{52D87248-48A0-49A8-8CB1-D63E408060E4}"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the general strategy for solving the problem.</a:t>
            </a:r>
          </a:p>
          <a:p>
            <a:endParaRPr lang="en-US" smtClean="0"/>
          </a:p>
          <a:p>
            <a:r>
              <a:rPr lang="en-US" smtClean="0"/>
              <a:t>Note the process of mathematical modeling, which is an important part of the Iowa Core Mathematics standards.</a:t>
            </a:r>
          </a:p>
        </p:txBody>
      </p:sp>
      <p:sp>
        <p:nvSpPr>
          <p:cNvPr id="4" name="Slide Number Placeholder 3"/>
          <p:cNvSpPr>
            <a:spLocks noGrp="1"/>
          </p:cNvSpPr>
          <p:nvPr>
            <p:ph type="sldNum" sz="quarter" idx="5"/>
          </p:nvPr>
        </p:nvSpPr>
        <p:spPr/>
        <p:txBody>
          <a:bodyPr/>
          <a:lstStyle/>
          <a:p>
            <a:pPr>
              <a:defRPr/>
            </a:pPr>
            <a:fld id="{71AA932C-6242-47E6-BE61-45479B861A6F}"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Emphasize the meaningful active-learning problem-solving approach to take in the classroom. </a:t>
            </a:r>
          </a:p>
          <a:p>
            <a:endParaRPr lang="en-US" smtClean="0"/>
          </a:p>
          <a:p>
            <a:r>
              <a:rPr lang="en-US" smtClean="0"/>
              <a:t>In our professional learning setting with limited time, we will go straight to the model, on the next slide.</a:t>
            </a:r>
          </a:p>
        </p:txBody>
      </p:sp>
      <p:sp>
        <p:nvSpPr>
          <p:cNvPr id="4" name="Slide Number Placeholder 3"/>
          <p:cNvSpPr>
            <a:spLocks noGrp="1"/>
          </p:cNvSpPr>
          <p:nvPr>
            <p:ph type="sldNum" sz="quarter" idx="5"/>
          </p:nvPr>
        </p:nvSpPr>
        <p:spPr/>
        <p:txBody>
          <a:bodyPr/>
          <a:lstStyle/>
          <a:p>
            <a:pPr>
              <a:defRPr/>
            </a:pPr>
            <a:fld id="{2D76F06F-8437-4856-9AD7-D37B5EA558C7}"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Now the participants solve the problem. See the project graph on the next slide.</a:t>
            </a:r>
          </a:p>
        </p:txBody>
      </p:sp>
      <p:sp>
        <p:nvSpPr>
          <p:cNvPr id="4" name="Slide Number Placeholder 3"/>
          <p:cNvSpPr>
            <a:spLocks noGrp="1"/>
          </p:cNvSpPr>
          <p:nvPr>
            <p:ph type="sldNum" sz="quarter" idx="5"/>
          </p:nvPr>
        </p:nvSpPr>
        <p:spPr/>
        <p:txBody>
          <a:bodyPr/>
          <a:lstStyle/>
          <a:p>
            <a:pPr>
              <a:defRPr/>
            </a:pPr>
            <a:fld id="{F307A7D2-05DD-4C17-A94D-A2C59EC218D7}"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67915E-C4E6-48B7-84EC-3894BED3BF3C}" type="slidenum">
              <a:rPr lang="en-US"/>
              <a:pPr>
                <a:defRPr/>
              </a:pPr>
              <a:t>59</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Let participants work on the problem and discuss. The solution is given on the next slide.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path through the project graph that has </a:t>
            </a:r>
            <a:r>
              <a:rPr lang="en-US" u="sng" smtClean="0"/>
              <a:t>longest length</a:t>
            </a:r>
            <a:r>
              <a:rPr lang="en-US" smtClean="0"/>
              <a:t> gives the </a:t>
            </a:r>
            <a:r>
              <a:rPr lang="en-US" u="sng" smtClean="0"/>
              <a:t>minimum</a:t>
            </a:r>
            <a:r>
              <a:rPr lang="en-US" smtClean="0"/>
              <a:t> time needed to finish the house. A longest path is called a critical path.</a:t>
            </a:r>
          </a:p>
          <a:p>
            <a:endParaRPr lang="en-US" smtClean="0"/>
          </a:p>
          <a:p>
            <a:r>
              <a:rPr lang="en-US" smtClean="0"/>
              <a:t>The tasks on a critical path are called critical tasks. They are “critical” because if you get behind on them you get behind on the whole project.</a:t>
            </a:r>
          </a:p>
          <a:p>
            <a:endParaRPr lang="en-US" smtClean="0"/>
          </a:p>
          <a:p>
            <a:r>
              <a:rPr lang="en-US" smtClean="0"/>
              <a:t>The technique used to find a longest path is called the PERT technique. This is a widely-used application in business and industry. </a:t>
            </a:r>
          </a:p>
        </p:txBody>
      </p:sp>
      <p:sp>
        <p:nvSpPr>
          <p:cNvPr id="4" name="Slide Number Placeholder 3"/>
          <p:cNvSpPr>
            <a:spLocks noGrp="1"/>
          </p:cNvSpPr>
          <p:nvPr>
            <p:ph type="sldNum" sz="quarter" idx="5"/>
          </p:nvPr>
        </p:nvSpPr>
        <p:spPr/>
        <p:txBody>
          <a:bodyPr/>
          <a:lstStyle/>
          <a:p>
            <a:pPr>
              <a:defRPr/>
            </a:pPr>
            <a:fld id="{F9F4688E-B02F-4D16-9748-2D671124A266}" type="slidenum">
              <a:rPr lang="en-US" smtClean="0"/>
              <a:pPr>
                <a:defRPr/>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Overview of the deeper investigation of vertex-edge graphs.</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9EDE3-2DDB-4546-BE5B-706121E83C33}"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spcBef>
                <a:spcPct val="0"/>
              </a:spcBef>
            </a:pPr>
            <a:r>
              <a:rPr lang="en-US" dirty="0" smtClean="0"/>
              <a:t>Facilitator can use the Teacher/Facilitator Notes (handout) to carry out the task with participants engaged as students.</a:t>
            </a:r>
          </a:p>
          <a:p>
            <a:pPr marL="232943" indent="-232943"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326D6-A43A-41AA-8E0A-70C1B2E20BA4}"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a:t>
            </a:r>
            <a:r>
              <a:rPr lang="en-US" baseline="0" dirty="0" smtClean="0"/>
              <a:t> your journal from last time….</a:t>
            </a:r>
          </a:p>
          <a:p>
            <a:endParaRPr lang="en-US" baseline="0" dirty="0" smtClean="0"/>
          </a:p>
          <a:p>
            <a:r>
              <a:rPr lang="en-US" dirty="0" smtClean="0">
                <a:ea typeface="ＭＳ Ｐゴシック"/>
              </a:rPr>
              <a:t>Although the slide shows the directions, the facilitator needs to go through these extended directions for </a:t>
            </a:r>
            <a:r>
              <a:rPr lang="en-US" b="1" dirty="0" smtClean="0">
                <a:ea typeface="ＭＳ Ｐゴシック"/>
              </a:rPr>
              <a:t>First Turn, Last Turn</a:t>
            </a:r>
            <a:r>
              <a:rPr lang="en-US" dirty="0" smtClean="0">
                <a:ea typeface="ＭＳ Ｐゴシック"/>
              </a:rPr>
              <a:t>:</a:t>
            </a:r>
          </a:p>
          <a:p>
            <a:endParaRPr lang="en-US" dirty="0" smtClean="0">
              <a:ea typeface="ＭＳ Ｐゴシック"/>
            </a:endParaRPr>
          </a:p>
          <a:p>
            <a:r>
              <a:rPr lang="en-US" dirty="0" smtClean="0">
                <a:ea typeface="ＭＳ Ｐゴシック"/>
              </a:rPr>
              <a:t>Groups of 4 to 8.  Silently and simultaneously read your journal entries and highlight a few items that have particular meaning for you</a:t>
            </a:r>
          </a:p>
          <a:p>
            <a:r>
              <a:rPr lang="en-US" dirty="0" smtClean="0">
                <a:ea typeface="ＭＳ Ｐゴシック"/>
              </a:rPr>
              <a:t>Select a person to start each group.  </a:t>
            </a:r>
          </a:p>
          <a:p>
            <a:r>
              <a:rPr lang="en-US" dirty="0" smtClean="0">
                <a:ea typeface="ＭＳ Ｐゴシック"/>
              </a:rPr>
              <a:t>This member shares one of their highlighted items but does not comment on it.</a:t>
            </a:r>
          </a:p>
          <a:p>
            <a:r>
              <a:rPr lang="en-US" dirty="0" smtClean="0">
                <a:ea typeface="ＭＳ Ｐゴシック"/>
              </a:rPr>
              <a:t>In round-robin fashion, each of the other group members comments about the identified item with no cross-talk</a:t>
            </a:r>
          </a:p>
          <a:p>
            <a:r>
              <a:rPr lang="en-US" dirty="0" smtClean="0">
                <a:ea typeface="ＭＳ Ｐゴシック"/>
              </a:rPr>
              <a:t>Then the initial person who named the item now shares his or her thinking about the item and therefore, gets the last turn.</a:t>
            </a:r>
          </a:p>
          <a:p>
            <a:r>
              <a:rPr lang="en-US" dirty="0" smtClean="0">
                <a:ea typeface="ＭＳ Ｐゴシック"/>
              </a:rPr>
              <a:t>Repeat this process for each group member until everyone gets the last word</a:t>
            </a:r>
          </a:p>
          <a:p>
            <a:r>
              <a:rPr lang="en-US" dirty="0" smtClean="0">
                <a:ea typeface="ＭＳ Ｐゴシック"/>
              </a:rPr>
              <a:t>Stress that there is no cross-talk. Explain that when cross-talk occurs it takes focus off of the speaker, changes the topic, and diminishes the speaker’s influence.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spcBef>
                <a:spcPct val="0"/>
              </a:spcBef>
            </a:pPr>
            <a:r>
              <a:rPr lang="en-US" dirty="0" smtClean="0"/>
              <a:t>Handout and have partners or groups read and discuss the one-page description from the NCTM Navigations book on</a:t>
            </a:r>
          </a:p>
          <a:p>
            <a:pPr marL="232943" indent="-232943" eaLnBrk="1" hangingPunct="1">
              <a:spcBef>
                <a:spcPct val="0"/>
              </a:spcBef>
            </a:pPr>
            <a:r>
              <a:rPr lang="en-US" dirty="0" smtClean="0"/>
              <a:t> “Vertex-Edge Graph Topics and Applications.”</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78359-6212-4241-A112-C3C5610280F9}"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528F1B-EC6F-499E-8840-929366FDE3B0}" type="slidenum">
              <a:rPr lang="en-US" smtClean="0"/>
              <a:pPr>
                <a:defRPr/>
              </a:pPr>
              <a:t>64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189F0-1BD2-4B47-9C22-AEF0E035EBB0}"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questions from IPTV…</a:t>
            </a:r>
          </a:p>
          <a:p>
            <a:r>
              <a:rPr lang="en-US" dirty="0" smtClean="0"/>
              <a:t>Keep to 20 to 25 minutes total!!</a:t>
            </a:r>
          </a:p>
          <a:p>
            <a:endParaRPr lang="en-US" dirty="0" smtClean="0"/>
          </a:p>
          <a:p>
            <a:r>
              <a:rPr lang="en-US" dirty="0" smtClean="0"/>
              <a:t>Make everyone read both standards before they move around the room.  Move around</a:t>
            </a:r>
            <a:r>
              <a:rPr lang="en-US" baseline="0" dirty="0" smtClean="0"/>
              <a:t> the room and share with someone you have not worked with yet.  Be sure to give concrete examples…</a:t>
            </a:r>
          </a:p>
          <a:p>
            <a:endParaRPr lang="en-US" baseline="0" dirty="0" smtClean="0"/>
          </a:p>
          <a:p>
            <a:r>
              <a:rPr lang="en-US" baseline="0" dirty="0" smtClean="0"/>
              <a:t>Need a North and South symbol somehow so people will mix up…</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68</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On page 61, read IA.3 and the cluster heading</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7AE6DF2D-DB62-48BB-86C9-75C03B016601}" type="slidenum">
              <a:rPr lang="en-US" smtClean="0"/>
              <a:pPr>
                <a:defRPr/>
              </a:pPr>
              <a:t>69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After they have read the quantities domain, Cluster heading of Understand and apply the mathematics of voting and the list of voting /analysis methods:</a:t>
            </a:r>
          </a:p>
          <a:p>
            <a:pPr eaLnBrk="1" hangingPunct="1"/>
            <a:endParaRPr lang="en-US" dirty="0" smtClean="0"/>
          </a:p>
          <a:p>
            <a:pPr eaLnBrk="1" hangingPunct="1"/>
            <a:r>
              <a:rPr lang="en-US" b="1" dirty="0" smtClean="0"/>
              <a:t>Pass out the different</a:t>
            </a:r>
            <a:r>
              <a:rPr lang="en-US" b="1" baseline="0" dirty="0" smtClean="0"/>
              <a:t> sheet on voting</a:t>
            </a:r>
            <a:endParaRPr lang="en-US" b="1" dirty="0" smtClean="0"/>
          </a:p>
          <a:p>
            <a:pPr eaLnBrk="1" hangingPunct="1"/>
            <a:endParaRPr lang="en-US" dirty="0" smtClean="0"/>
          </a:p>
          <a:p>
            <a:pPr eaLnBrk="1" hangingPunct="1"/>
            <a:r>
              <a:rPr lang="en-US" dirty="0" smtClean="0"/>
              <a:t>What the difference between runoff and instant runoff voting??</a:t>
            </a:r>
          </a:p>
          <a:p>
            <a:pPr eaLnBrk="1" hangingPunct="1"/>
            <a:r>
              <a:rPr lang="en-US" dirty="0" smtClean="0"/>
              <a:t>What is instant runoff voting? </a:t>
            </a:r>
            <a:br>
              <a:rPr lang="en-US" dirty="0" smtClean="0"/>
            </a:br>
            <a:r>
              <a:rPr lang="en-US" dirty="0" smtClean="0"/>
              <a:t>Instant Runoff Voting is a system that guarantees the winning candidate has a majority of the votes (instead of a plurality) and eliminates the "wasted vote syndrome" caused by third party candidates. It allows voters to rank the candidates by preference on a single ballot (first, second, third choice, etc.), so it can simulate an "instant" runoff election if no candidate has a majority of the votes. </a:t>
            </a:r>
            <a:br>
              <a:rPr lang="en-US" dirty="0" smtClean="0"/>
            </a:br>
            <a:r>
              <a:rPr lang="en-US" dirty="0" smtClean="0"/>
              <a:t/>
            </a:r>
            <a:br>
              <a:rPr lang="en-US" dirty="0" smtClean="0"/>
            </a:br>
            <a:r>
              <a:rPr lang="en-US" dirty="0" smtClean="0"/>
              <a:t>What is a runoff election? </a:t>
            </a:r>
            <a:br>
              <a:rPr lang="en-US" dirty="0" smtClean="0"/>
            </a:br>
            <a:r>
              <a:rPr lang="en-US" dirty="0" smtClean="0"/>
              <a:t>A runoff election is sometimes (rarely) held when there are three or more candidates and none of them won a majority of the votes. It's another election between just the two top vote getters, held weeks after the first election, at great expense, and usually with a lower voter turn-out.</a:t>
            </a:r>
          </a:p>
          <a:p>
            <a:pPr eaLnBrk="1" hangingPunct="1"/>
            <a:endParaRPr lang="en-US" dirty="0" smtClean="0"/>
          </a:p>
          <a:p>
            <a:pPr eaLnBrk="1" hangingPunct="1"/>
            <a:r>
              <a:rPr lang="en-US" dirty="0" smtClean="0"/>
              <a:t>At 3:15 </a:t>
            </a:r>
            <a:r>
              <a:rPr lang="en-US" dirty="0" err="1" smtClean="0"/>
              <a:t>Borda</a:t>
            </a:r>
            <a:r>
              <a:rPr lang="en-US" dirty="0" smtClean="0"/>
              <a:t> method discussed  </a:t>
            </a:r>
            <a:r>
              <a:rPr lang="en-US" dirty="0" err="1" smtClean="0"/>
              <a:t>Borda</a:t>
            </a:r>
            <a:r>
              <a:rPr lang="en-US" dirty="0" smtClean="0"/>
              <a:t> method of 4 choices, ranks with 1</a:t>
            </a:r>
            <a:r>
              <a:rPr lang="en-US" baseline="30000" dirty="0" smtClean="0"/>
              <a:t>st</a:t>
            </a:r>
            <a:r>
              <a:rPr lang="en-US" dirty="0" smtClean="0"/>
              <a:t> place w/ 3 pts, to 0pts</a:t>
            </a:r>
          </a:p>
        </p:txBody>
      </p:sp>
      <p:sp>
        <p:nvSpPr>
          <p:cNvPr id="4" name="Slide Number Placeholder 3"/>
          <p:cNvSpPr>
            <a:spLocks noGrp="1"/>
          </p:cNvSpPr>
          <p:nvPr>
            <p:ph type="sldNum" sz="quarter" idx="5"/>
          </p:nvPr>
        </p:nvSpPr>
        <p:spPr/>
        <p:txBody>
          <a:bodyPr/>
          <a:lstStyle/>
          <a:p>
            <a:pPr>
              <a:defRPr/>
            </a:pPr>
            <a:fld id="{0488BB9A-370D-4EC3-BA73-168533C8A8F3}" type="slidenum">
              <a:rPr lang="en-US" smtClean="0"/>
              <a:pPr>
                <a:defRPr/>
              </a:pPr>
              <a:t>70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classroom,</a:t>
            </a:r>
            <a:r>
              <a:rPr lang="en-US" baseline="0" dirty="0" smtClean="0"/>
              <a:t> students could actually vote, organize the data, and think about winners. For now, in this PD session, the data are given in the next slide. We will spend time analyzing the data.</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organize data in a useful manner. In the classroom, you would spend time working with students to build this table. </a:t>
            </a:r>
          </a:p>
          <a:p>
            <a:r>
              <a:rPr lang="en-US" baseline="0" dirty="0" smtClean="0"/>
              <a:t>For now, make sure everyone understands the table. For example, the last column means that 5 voters have Subway as their first preference, McDonalds as their second preference, and KFC as their third preference.</a:t>
            </a:r>
          </a:p>
          <a:p>
            <a:endParaRPr lang="en-US" baseline="0" dirty="0" smtClean="0"/>
          </a:p>
          <a:p>
            <a:r>
              <a:rPr lang="en-US" baseline="0" dirty="0" smtClean="0"/>
              <a:t>Let participants think about and discuss the questions above. Some suggested answers are on the next slide.</a:t>
            </a:r>
          </a:p>
          <a:p>
            <a:endParaRPr lang="en-US" baseline="0" dirty="0" smtClean="0"/>
          </a:p>
          <a:p>
            <a:r>
              <a:rPr lang="en-US" baseline="0" dirty="0" smtClean="0"/>
              <a:t>RANKED CHOICE is done so we can analyze the voting using different method….</a:t>
            </a:r>
          </a:p>
          <a:p>
            <a:endParaRPr lang="en-US" baseline="0" dirty="0" smtClean="0"/>
          </a:p>
          <a:p>
            <a:r>
              <a:rPr lang="en-US" baseline="0" dirty="0" smtClean="0"/>
              <a:t>Subway would win if we used plurality…</a:t>
            </a:r>
          </a:p>
          <a:p>
            <a:r>
              <a:rPr lang="en-US" baseline="0" dirty="0" smtClean="0"/>
              <a:t>There are 6 + 4 voting for KFC for 1</a:t>
            </a:r>
            <a:r>
              <a:rPr lang="en-US" baseline="30000" dirty="0" smtClean="0"/>
              <a:t>st</a:t>
            </a:r>
            <a:r>
              <a:rPr lang="en-US" baseline="0" dirty="0" smtClean="0"/>
              <a:t> place</a:t>
            </a:r>
          </a:p>
          <a:p>
            <a:endParaRPr lang="en-US" baseline="0" dirty="0" smtClean="0"/>
          </a:p>
          <a:p>
            <a:r>
              <a:rPr lang="en-US" baseline="0" dirty="0" smtClean="0"/>
              <a:t>There are 6 + 5 voters for McDonalds for 1</a:t>
            </a:r>
            <a:r>
              <a:rPr lang="en-US" baseline="30000" dirty="0" smtClean="0"/>
              <a:t>st</a:t>
            </a:r>
            <a:r>
              <a:rPr lang="en-US" baseline="0" dirty="0" smtClean="0"/>
              <a:t> place</a:t>
            </a:r>
          </a:p>
          <a:p>
            <a:endParaRPr lang="en-US" baseline="0" dirty="0" smtClean="0"/>
          </a:p>
          <a:p>
            <a:r>
              <a:rPr lang="en-US" baseline="0" dirty="0" err="1" smtClean="0"/>
              <a:t>Thereare</a:t>
            </a:r>
            <a:r>
              <a:rPr lang="en-US" baseline="0" dirty="0" smtClean="0"/>
              <a:t> 7 + 5 voters for Subway for 1</a:t>
            </a:r>
            <a:r>
              <a:rPr lang="en-US" baseline="30000" dirty="0" smtClean="0"/>
              <a:t>st</a:t>
            </a:r>
            <a:r>
              <a:rPr lang="en-US" baseline="0" dirty="0" smtClean="0"/>
              <a:t> place</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lIns="92286" tIns="46144" rIns="92286" bIns="46144"/>
          <a:lstStyle/>
          <a:p>
            <a:r>
              <a:rPr lang="en-US" smtClean="0">
                <a:ea typeface="ＭＳ Ｐゴシック"/>
              </a:rPr>
              <a:t>These are the goals for this day’s work for the participants here.  </a:t>
            </a:r>
          </a:p>
          <a:p>
            <a:r>
              <a:rPr lang="en-US" smtClean="0">
                <a:ea typeface="ＭＳ Ｐゴシック"/>
              </a:rPr>
              <a:t>Developing a set of learning goals for a course takes what faculty know but don’t always state and puts it into a short list of real concepts that can guide participants and add clarity to teaching and learning.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seen an example, let’s consider</a:t>
            </a:r>
            <a:r>
              <a:rPr lang="en-US" baseline="0" dirty="0" smtClean="0"/>
              <a:t> the methods listed in the voting Standard.</a:t>
            </a:r>
          </a:p>
          <a:p>
            <a:endParaRPr lang="en-US" dirty="0" smtClean="0"/>
          </a:p>
          <a:p>
            <a:r>
              <a:rPr lang="en-US" dirty="0" smtClean="0"/>
              <a:t>Plurality and Runoff were seen in the previous restaurant</a:t>
            </a:r>
            <a:r>
              <a:rPr lang="en-US" baseline="0" dirty="0" smtClean="0"/>
              <a:t> voting example. </a:t>
            </a:r>
          </a:p>
          <a:p>
            <a:endParaRPr lang="en-US" baseline="0" dirty="0" smtClean="0"/>
          </a:p>
          <a:p>
            <a:r>
              <a:rPr lang="en-US" dirty="0" smtClean="0"/>
              <a:t>Just brief descriptions now. Don’t worry about details at this time. Details are in other materials from the DE,</a:t>
            </a:r>
            <a:r>
              <a:rPr lang="en-US" baseline="0" dirty="0" smtClean="0"/>
              <a:t> and/or in</a:t>
            </a:r>
            <a:r>
              <a:rPr lang="en-US" dirty="0" smtClean="0"/>
              <a:t> later professional development. </a:t>
            </a:r>
          </a:p>
          <a:p>
            <a:endParaRPr lang="en-US" dirty="0" smtClean="0"/>
          </a:p>
          <a:p>
            <a:r>
              <a:rPr lang="en-US" dirty="0" smtClean="0"/>
              <a:t>Note that Approval Voting is not ranked-choice voting,</a:t>
            </a:r>
            <a:r>
              <a:rPr lang="en-US" baseline="0" dirty="0" smtClean="0"/>
              <a:t> nor an analysis method. It is another way to vote, by voting for everyone of whom you approve. Then the winner is the candidate who gets the most votes.</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Donald </a:t>
            </a:r>
            <a:r>
              <a:rPr lang="en-US" dirty="0" err="1" smtClean="0"/>
              <a:t>Saari</a:t>
            </a:r>
            <a:r>
              <a:rPr lang="en-US" dirty="0" smtClean="0"/>
              <a:t> is a mathematician</a:t>
            </a:r>
            <a:r>
              <a:rPr lang="en-US" baseline="0" dirty="0" smtClean="0"/>
              <a:t> whose research points to the </a:t>
            </a:r>
            <a:r>
              <a:rPr lang="en-US" baseline="0" dirty="0" err="1" smtClean="0"/>
              <a:t>Borda</a:t>
            </a:r>
            <a:r>
              <a:rPr lang="en-US" baseline="0" dirty="0" smtClean="0"/>
              <a:t> method. Stephen </a:t>
            </a:r>
            <a:r>
              <a:rPr lang="en-US" baseline="0" dirty="0" err="1" smtClean="0"/>
              <a:t>Brams</a:t>
            </a:r>
            <a:r>
              <a:rPr lang="en-US" baseline="0" dirty="0" smtClean="0"/>
              <a:t> is a political scientist whose research points to the Approval method. A conference on voting at the London School of Economics in 2011 supports the IRV method and designates plurality as the worst.</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next slide point out some recent events in which ranked-choice voting</a:t>
            </a:r>
            <a:r>
              <a:rPr lang="en-US" baseline="0" dirty="0" smtClean="0"/>
              <a:t> would be helpful. You might scan current news, or look at fairvote.org, to find other more current events. (Note: clicking on FairVote.org will take you to its website.)</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wanted, the URL is http://www.thedailybeast.com/newsweek/2010/10/24/north-carolina-tries-instant-runoff-voting.html. (Note:</a:t>
            </a:r>
            <a:r>
              <a:rPr lang="en-US" baseline="0" dirty="0" smtClean="0"/>
              <a:t> c</a:t>
            </a:r>
            <a:r>
              <a:rPr lang="en-US" dirty="0" smtClean="0"/>
              <a:t>licking on “Newsweek” will take you there.)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Remainder of the article, if wanted: “The biggest hurdle has been electronic voting machines, which mostly lack compatible tabulating software. But where instant runoffs have been tested, they’ve softened the tone of campaigns. Second place, it turns out, does count for something.”</a:t>
            </a:r>
          </a:p>
          <a:p>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decide to explore these</a:t>
            </a:r>
            <a:r>
              <a:rPr lang="en-US" baseline="0" dirty="0" smtClean="0"/>
              <a:t> resources now, or wait and explore later in this PD session. (Note: clicking on the URLs will take you to the websites.)</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ends</a:t>
            </a:r>
            <a:r>
              <a:rPr lang="en-US" baseline="0" dirty="0" smtClean="0"/>
              <a:t> the discussion of the Voting Standard.</a:t>
            </a:r>
            <a:endParaRPr lang="en-US" dirty="0"/>
          </a:p>
        </p:txBody>
      </p:sp>
      <p:sp>
        <p:nvSpPr>
          <p:cNvPr id="4" name="Slide Number Placeholder 3"/>
          <p:cNvSpPr>
            <a:spLocks noGrp="1"/>
          </p:cNvSpPr>
          <p:nvPr>
            <p:ph type="sldNum" sz="quarter" idx="10"/>
          </p:nvPr>
        </p:nvSpPr>
        <p:spPr/>
        <p:txBody>
          <a:bodyPr/>
          <a:lstStyle/>
          <a:p>
            <a:fld id="{0AA0A9E8-74A0-DB44-8542-E06FED1331A7}"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out bookmark</a:t>
            </a:r>
            <a:r>
              <a:rPr lang="en-US" baseline="0" dirty="0" smtClean="0"/>
              <a:t> resource on questioning.  Ask:  What do you notice about these questions?  (is that right?)</a:t>
            </a:r>
          </a:p>
          <a:p>
            <a:endParaRPr lang="en-US" baseline="0" dirty="0" smtClean="0"/>
          </a:p>
          <a:p>
            <a:r>
              <a:rPr lang="en-US" baseline="0" dirty="0" smtClean="0"/>
              <a:t>Use the bookmark as a source –</a:t>
            </a:r>
          </a:p>
          <a:p>
            <a:endParaRPr lang="en-US" baseline="0" dirty="0" smtClean="0"/>
          </a:p>
          <a:p>
            <a:r>
              <a:rPr lang="en-US" baseline="0" dirty="0" smtClean="0"/>
              <a:t>I might provide this question for the HS problem:</a:t>
            </a:r>
          </a:p>
          <a:p>
            <a:r>
              <a:rPr lang="en-US" sz="1200" kern="1200" baseline="0" dirty="0" smtClean="0">
                <a:solidFill>
                  <a:schemeClr val="tx1"/>
                </a:solidFill>
                <a:latin typeface="Arial" charset="0"/>
                <a:ea typeface="ＭＳ Ｐゴシック" pitchFamily="-128" charset="-128"/>
                <a:cs typeface="ＭＳ Ｐゴシック"/>
              </a:rPr>
              <a:t>If students have difficulty getting started on the task, you might ask, “Just by looking at the four expressions, (a)–(d), without doing any computation, can you</a:t>
            </a:r>
          </a:p>
          <a:p>
            <a:r>
              <a:rPr lang="en-US" sz="1200" kern="1200" baseline="0" dirty="0" smtClean="0">
                <a:solidFill>
                  <a:schemeClr val="tx1"/>
                </a:solidFill>
                <a:latin typeface="Arial" charset="0"/>
                <a:ea typeface="ＭＳ Ｐゴシック" pitchFamily="-128" charset="-128"/>
                <a:cs typeface="ＭＳ Ｐゴシック"/>
              </a:rPr>
              <a:t>tell me one thing that you know about the flight of the horseshoe?”</a:t>
            </a:r>
            <a:endParaRPr lang="en-US" baseline="0" dirty="0" smtClean="0"/>
          </a:p>
          <a:p>
            <a:endParaRPr lang="en-US" baseline="0" dirty="0" smtClean="0"/>
          </a:p>
          <a:p>
            <a:r>
              <a:rPr lang="en-US" baseline="0" dirty="0" smtClean="0"/>
              <a:t>Wait on this I think…</a:t>
            </a:r>
          </a:p>
          <a:p>
            <a:r>
              <a:rPr lang="en-US" baseline="0" dirty="0" smtClean="0"/>
              <a:t>In the flipcharts on our homepage, we can look at misconceptions that might need to be addressed in our questioning…</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lIns="92286" tIns="46144" rIns="92286" bIns="46144"/>
          <a:lstStyle/>
          <a:p>
            <a:r>
              <a:rPr lang="en-US" smtClean="0">
                <a:ea typeface="ＭＳ Ｐゴシック"/>
              </a:rPr>
              <a:t>Explain that these will appear again at the end of the day.  At that time, you will see if you have met them or are part way there.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goals for today, but also ask the students to look at any personal goals that they wrote in their journals.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lIns="92286" tIns="46144" rIns="92286" bIns="46144"/>
          <a:lstStyle/>
          <a:p>
            <a:r>
              <a:rPr lang="en-US" smtClean="0">
                <a:ea typeface="ＭＳ Ｐゴシック"/>
              </a:rPr>
              <a:t>Revisit the success criteria for today, but also ask the students to look at any success criteria that they wrote in their journals.  At this point you can ask the participants for a signal as to how successful they were (for example, thumbs up, down, or sideways).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US" dirty="0" smtClean="0">
                <a:ea typeface="ＭＳ Ｐゴシック"/>
              </a:rPr>
              <a:t>Suggest that people use their IC journal between now and next meeting to continue to record questions, comments, and new learning that enhances their learning.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JOURNAL:</a:t>
            </a:r>
          </a:p>
          <a:p>
            <a:r>
              <a:rPr lang="en-US" b="1" dirty="0" smtClean="0"/>
              <a:t>ARE</a:t>
            </a:r>
            <a:r>
              <a:rPr lang="en-US" b="1" baseline="0" dirty="0" smtClean="0"/>
              <a:t> THESE STILL TRUE OR DO THEY NEED TO BE EDITED?</a:t>
            </a:r>
          </a:p>
          <a:p>
            <a:r>
              <a:rPr lang="en-US" b="1" baseline="0" dirty="0" smtClean="0"/>
              <a:t>ANY THING ACCOMPLISHED TOWARD THESE GOALS? IF SO, MAKE NOTE!</a:t>
            </a:r>
          </a:p>
          <a:p>
            <a:r>
              <a:rPr lang="en-US" sz="1200" kern="1200" dirty="0" smtClean="0">
                <a:solidFill>
                  <a:schemeClr val="tx1"/>
                </a:solidFill>
                <a:latin typeface="Arial" charset="0"/>
                <a:ea typeface="ＭＳ Ｐゴシック" pitchFamily="-128" charset="-128"/>
                <a:cs typeface="ＭＳ Ｐゴシック"/>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Thinking about all the goals that you have written, plus all of the ones we have designed, hopefully we can start to </a:t>
            </a:r>
            <a:r>
              <a:rPr lang="en-US" baseline="0" dirty="0" err="1" smtClean="0"/>
              <a:t>detemine</a:t>
            </a:r>
            <a:r>
              <a:rPr lang="en-US" baseline="0" dirty="0" smtClean="0"/>
              <a:t> that this work cannot be completed in the 3 days that we are together, we need to prioritize what needs to happen first…second…third.   Take the goals that have been shared and talk to your partners at your table and try to come up with a chronological order for these goals.</a:t>
            </a:r>
          </a:p>
          <a:p>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ACB7B90-FC09-4A6C-988F-B48FD7232D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Foundations for the Investigation Guide </a:t>
            </a:r>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8602E2D-4B61-4FD5-A0FC-0F42557296A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C8A24C-8607-4375-ACE2-D8034B9279A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95F6C4-C079-408C-A04A-CEB2688D0C3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D57D3B0D-F613-49C4-AA44-E09C63F87213}"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smtClean="0"/>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A166D4-86D3-4EC3-842B-1003EBA9679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FE4D1-784F-448B-A63E-DFDD0FCD2B5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2EA064-402E-44C6-A474-DCC780E1404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Foundations for the Investigation Guide </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8BDFEC2-1EDB-4F1E-9A4C-18A1B63E478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Foundations for the Investigation Guide </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521771-970F-4EE4-919A-FAA1A81CB7E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Foundations for the Investigation Guide </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9485AAB-DDEE-4376-A1EB-344D1AE05B4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A1A99A-C77D-4101-BA3F-B2BDBE3C46B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60480D4-00E7-4157-949D-21829396C4E7}"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C11B7D0-FE9F-475B-88EF-E127A6AD4903}"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33"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fl.lrdc.pitt.edu/ifl/index.php/resources/ask_the_educator/ido_jama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pd360.com/index.cfm?ContentId=611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smarterbalanced.org/" TargetMode="External"/><Relationship Id="rId3" Type="http://schemas.openxmlformats.org/officeDocument/2006/relationships/hyperlink" Target="http://www.mathaea8.weebly.com/" TargetMode="External"/><Relationship Id="rId7" Type="http://schemas.openxmlformats.org/officeDocument/2006/relationships/hyperlink" Target="http://nctm.illumination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insidemathematics.org/" TargetMode="External"/><Relationship Id="rId11" Type="http://schemas.openxmlformats.org/officeDocument/2006/relationships/image" Target="../media/image10.png"/><Relationship Id="rId5" Type="http://schemas.openxmlformats.org/officeDocument/2006/relationships/hyperlink" Target="http://illustrativemathematics.org/" TargetMode="External"/><Relationship Id="rId10" Type="http://schemas.openxmlformats.org/officeDocument/2006/relationships/hyperlink" Target="http://mathaea8.weebly.com/" TargetMode="External"/><Relationship Id="rId4" Type="http://schemas.openxmlformats.org/officeDocument/2006/relationships/hyperlink" Target="http://www.nctm.org/" TargetMode="External"/><Relationship Id="rId9" Type="http://schemas.openxmlformats.org/officeDocument/2006/relationships/hyperlink" Target="http://bit.ly/13s0Ed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olleverywhere.com/multiple_choice_polls/MTc3MzE1MDQwNw"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polleverywhere.com/multiple_choice_polls/NjU0Nzk0O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olleverywhere.com/multiple_choice_polls/LTU3OTI3NjI1MA"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olleverywhere.com/multiple_choice_polls/MTc3MzkxODkxN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olleverywhere.com/multiple_choice_polls/ODYzMTc1Njk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polleverywhere.com/multiple_choice_polls/LTEzNDY1MTg1NDI"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fairvote.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thedailybeast.com/newsweek/2010/10/24/north-carolina-tries-instant-runoff-voting.htm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resourceiowa.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nctm.org/resources/content.aspx?id=32702"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polleverywhere.com/multiple_choice_polls/LTEwOTQyNDQzOTc"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polleverywhere.com/multiple_choice_polls/LTU3OTI3NjI1MA"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urvey.aea.k12.ia.us/survey/94595/296a/" TargetMode="External"/><Relationship Id="rId1" Type="http://schemas.openxmlformats.org/officeDocument/2006/relationships/slideLayout" Target="../slideLayouts/slideLayout2.xml"/><Relationship Id="rId5" Type="http://schemas.openxmlformats.org/officeDocument/2006/relationships/hyperlink" Target="http://survey.aea.k12.ia.us/f/94656/ac2a/"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1983462"/>
            <a:ext cx="8534400" cy="4493538"/>
          </a:xfrm>
          <a:prstGeom prst="rect">
            <a:avLst/>
          </a:prstGeom>
          <a:noFill/>
          <a:ln w="9525">
            <a:noFill/>
            <a:miter lim="800000"/>
            <a:headEnd/>
            <a:tailEnd/>
          </a:ln>
        </p:spPr>
        <p:txBody>
          <a:bodyPr>
            <a:spAutoFit/>
          </a:bodyPr>
          <a:lstStyle/>
          <a:p>
            <a:pPr algn="ctr">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defRPr/>
            </a:pPr>
            <a:r>
              <a:rPr lang="en-US" sz="4000" b="1" dirty="0">
                <a:solidFill>
                  <a:srgbClr val="0070C0"/>
                </a:solidFill>
                <a:effectLst>
                  <a:outerShdw blurRad="38100" dist="38100" dir="2700000" algn="tl">
                    <a:srgbClr val="C0C0C0"/>
                  </a:outerShdw>
                </a:effectLst>
              </a:rPr>
              <a:t>Grades 6 – </a:t>
            </a:r>
            <a:r>
              <a:rPr lang="en-US" sz="4000" b="1" dirty="0" smtClean="0">
                <a:solidFill>
                  <a:srgbClr val="0070C0"/>
                </a:solidFill>
                <a:effectLst>
                  <a:outerShdw blurRad="38100" dist="38100" dir="2700000" algn="tl">
                    <a:srgbClr val="C0C0C0"/>
                  </a:outerShdw>
                </a:effectLst>
              </a:rPr>
              <a:t>12, Day 2</a:t>
            </a:r>
          </a:p>
          <a:p>
            <a:pPr algn="ctr">
              <a:defRPr/>
            </a:pPr>
            <a:r>
              <a:rPr lang="en-US" sz="3600" b="1" dirty="0" smtClean="0">
                <a:solidFill>
                  <a:srgbClr val="0070C0"/>
                </a:solidFill>
                <a:effectLst>
                  <a:outerShdw blurRad="38100" dist="38100" dir="2700000" algn="tl">
                    <a:srgbClr val="C0C0C0"/>
                  </a:outerShdw>
                </a:effectLst>
              </a:rPr>
              <a:t>March 1, 2013</a:t>
            </a:r>
          </a:p>
          <a:p>
            <a:pPr algn="ctr">
              <a:defRPr/>
            </a:pPr>
            <a:r>
              <a:rPr lang="en-US" sz="3600" b="1" dirty="0" smtClean="0">
                <a:solidFill>
                  <a:srgbClr val="0070C0"/>
                </a:solidFill>
                <a:effectLst>
                  <a:outerShdw blurRad="38100" dist="38100" dir="2700000" algn="tl">
                    <a:srgbClr val="C0C0C0"/>
                  </a:outerShdw>
                </a:effectLst>
              </a:rPr>
              <a:t>SW Consortium</a:t>
            </a:r>
            <a:endParaRPr lang="en-US" sz="3600" b="1" dirty="0">
              <a:solidFill>
                <a:srgbClr val="0070C0"/>
              </a:solidFill>
              <a:effectLst>
                <a:outerShdw blurRad="38100" dist="38100" dir="2700000" algn="tl">
                  <a:srgbClr val="C0C0C0"/>
                </a:outerShdw>
              </a:effectLst>
            </a:endParaRPr>
          </a:p>
          <a:p>
            <a:pPr algn="ctr">
              <a:defRPr/>
            </a:pPr>
            <a:endParaRPr lang="en-US" sz="1400" dirty="0"/>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txBox="1">
            <a:spLocks noGrp="1"/>
          </p:cNvSpPr>
          <p:nvPr/>
        </p:nvSpPr>
        <p:spPr>
          <a:xfrm>
            <a:off x="2819400" y="65087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Title 3"/>
          <p:cNvSpPr txBox="1">
            <a:spLocks/>
          </p:cNvSpPr>
          <p:nvPr/>
        </p:nvSpPr>
        <p:spPr>
          <a:xfrm>
            <a:off x="304800" y="914400"/>
            <a:ext cx="7620000" cy="990600"/>
          </a:xfrm>
          <a:prstGeom prst="rect">
            <a:avLst/>
          </a:prstGeom>
        </p:spPr>
        <p:txBody>
          <a:bodyPr/>
          <a:lstStyle/>
          <a:p>
            <a:pPr>
              <a:defRPr/>
            </a:pPr>
            <a:r>
              <a:rPr lang="en-US" sz="4000" dirty="0" smtClean="0">
                <a:solidFill>
                  <a:schemeClr val="tx2"/>
                </a:solidFill>
                <a:effectLst>
                  <a:outerShdw blurRad="38100" dist="38100" dir="2700000" algn="tl">
                    <a:srgbClr val="C0C0C0"/>
                  </a:outerShdw>
                </a:effectLst>
              </a:rPr>
              <a:t>Supporting Rich </a:t>
            </a:r>
            <a:r>
              <a:rPr lang="en-US" sz="4000" dirty="0">
                <a:solidFill>
                  <a:schemeClr val="tx2"/>
                </a:solidFill>
                <a:effectLst>
                  <a:outerShdw blurRad="38100" dist="38100" dir="2700000" algn="tl">
                    <a:srgbClr val="C0C0C0"/>
                  </a:outerShdw>
                </a:effectLst>
              </a:rPr>
              <a:t>Mathematical Tasks</a:t>
            </a:r>
          </a:p>
        </p:txBody>
      </p:sp>
      <p:pic>
        <p:nvPicPr>
          <p:cNvPr id="8" name="Picture 9"/>
          <p:cNvPicPr>
            <a:picLocks noChangeAspect="1" noChangeArrowheads="1"/>
          </p:cNvPicPr>
          <p:nvPr/>
        </p:nvPicPr>
        <p:blipFill>
          <a:blip r:embed="rId3" cstate="print"/>
          <a:srcRect l="9302" r="8305"/>
          <a:stretch>
            <a:fillRect/>
          </a:stretch>
        </p:blipFill>
        <p:spPr bwMode="auto">
          <a:xfrm>
            <a:off x="381000" y="2133600"/>
            <a:ext cx="4724400" cy="3810000"/>
          </a:xfrm>
          <a:prstGeom prst="rect">
            <a:avLst/>
          </a:prstGeom>
          <a:noFill/>
          <a:ln w="9525">
            <a:noFill/>
            <a:miter lim="800000"/>
            <a:headEnd/>
            <a:tailEnd/>
          </a:ln>
        </p:spPr>
      </p:pic>
      <p:sp>
        <p:nvSpPr>
          <p:cNvPr id="9" name="Content Placeholder 4"/>
          <p:cNvSpPr txBox="1">
            <a:spLocks/>
          </p:cNvSpPr>
          <p:nvPr/>
        </p:nvSpPr>
        <p:spPr bwMode="auto">
          <a:xfrm>
            <a:off x="5257800" y="1600200"/>
            <a:ext cx="3733800" cy="5029200"/>
          </a:xfrm>
          <a:prstGeom prst="rect">
            <a:avLst/>
          </a:prstGeom>
          <a:noFill/>
          <a:ln w="9525">
            <a:noFill/>
            <a:miter lim="800000"/>
            <a:headEnd/>
            <a:tailEnd/>
          </a:ln>
        </p:spPr>
        <p:txBody>
          <a:bodyPr/>
          <a:lstStyle/>
          <a:p>
            <a:pPr marL="273050" indent="-273050" algn="ctr">
              <a:lnSpc>
                <a:spcPct val="90000"/>
              </a:lnSpc>
              <a:spcBef>
                <a:spcPct val="20000"/>
              </a:spcBef>
              <a:buClr>
                <a:srgbClr val="0BD0D9"/>
              </a:buClr>
              <a:buSzPct val="95000"/>
              <a:buFont typeface="Wingdings 2" pitchFamily="18" charset="2"/>
              <a:buNone/>
            </a:pPr>
            <a:endParaRPr lang="en-US" sz="3200" dirty="0">
              <a:solidFill>
                <a:srgbClr val="FF0000"/>
              </a:solidFill>
              <a:latin typeface="Constantia" pitchFamily="18" charset="0"/>
            </a:endParaRPr>
          </a:p>
        </p:txBody>
      </p:sp>
      <p:grpSp>
        <p:nvGrpSpPr>
          <p:cNvPr id="2"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955722" y="1981200"/>
            <a:ext cx="5188278" cy="38862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Intent of the standards</a:t>
            </a:r>
            <a:endParaRPr lang="en-US" dirty="0"/>
          </a:p>
        </p:txBody>
      </p:sp>
      <p:sp>
        <p:nvSpPr>
          <p:cNvPr id="4" name="Content Placeholder 3"/>
          <p:cNvSpPr>
            <a:spLocks noGrp="1"/>
          </p:cNvSpPr>
          <p:nvPr>
            <p:ph idx="1"/>
          </p:nvPr>
        </p:nvSpPr>
        <p:spPr>
          <a:xfrm>
            <a:off x="457200" y="1935480"/>
            <a:ext cx="5029200" cy="4389120"/>
          </a:xfrm>
        </p:spPr>
        <p:txBody>
          <a:bodyPr>
            <a:normAutofit lnSpcReduction="10000"/>
          </a:bodyPr>
          <a:lstStyle/>
          <a:p>
            <a:pPr>
              <a:buNone/>
            </a:pPr>
            <a:r>
              <a:rPr lang="en-US" sz="3600" dirty="0" smtClean="0"/>
              <a:t>A curriculum is more than a collection of activities:  It must be coherent, focused on important mathematics and well articulated across the grades.  </a:t>
            </a:r>
          </a:p>
          <a:p>
            <a:pPr>
              <a:buNone/>
            </a:pPr>
            <a:endParaRPr lang="en-US" dirty="0"/>
          </a:p>
        </p:txBody>
      </p:sp>
      <p:grpSp>
        <p:nvGrpSpPr>
          <p:cNvPr id="2"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2895600" cy="780288"/>
          </a:xfrm>
        </p:spPr>
        <p:txBody>
          <a:bodyPr>
            <a:normAutofit fontScale="90000"/>
          </a:bodyPr>
          <a:lstStyle/>
          <a:p>
            <a:r>
              <a:rPr lang="en-US" dirty="0" smtClean="0"/>
              <a:t>Dilemma</a:t>
            </a:r>
            <a:endParaRPr lang="en-US" dirty="0"/>
          </a:p>
        </p:txBody>
      </p:sp>
      <p:grpSp>
        <p:nvGrpSpPr>
          <p:cNvPr id="3" name="Group 7"/>
          <p:cNvGrpSpPr>
            <a:grpSpLocks noChangeAspect="1"/>
          </p:cNvGrpSpPr>
          <p:nvPr/>
        </p:nvGrpSpPr>
        <p:grpSpPr bwMode="auto">
          <a:xfrm>
            <a:off x="2054160" y="2438400"/>
            <a:ext cx="5759516" cy="3581400"/>
            <a:chOff x="3216" y="240"/>
            <a:chExt cx="2282" cy="1419"/>
          </a:xfrm>
        </p:grpSpPr>
        <p:sp>
          <p:nvSpPr>
            <p:cNvPr id="1030" name="AutoShape 6"/>
            <p:cNvSpPr>
              <a:spLocks noChangeAspect="1" noChangeArrowheads="1" noTextEdit="1"/>
            </p:cNvSpPr>
            <p:nvPr/>
          </p:nvSpPr>
          <p:spPr bwMode="auto">
            <a:xfrm>
              <a:off x="3216" y="240"/>
              <a:ext cx="2282" cy="1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3216" y="240"/>
              <a:ext cx="2282" cy="1419"/>
            </a:xfrm>
            <a:custGeom>
              <a:avLst/>
              <a:gdLst/>
              <a:ahLst/>
              <a:cxnLst>
                <a:cxn ang="0">
                  <a:pos x="2925" y="2572"/>
                </a:cxn>
                <a:cxn ang="0">
                  <a:pos x="3224" y="2446"/>
                </a:cxn>
                <a:cxn ang="0">
                  <a:pos x="3500" y="2306"/>
                </a:cxn>
                <a:cxn ang="0">
                  <a:pos x="3749" y="2148"/>
                </a:cxn>
                <a:cxn ang="0">
                  <a:pos x="3969" y="1977"/>
                </a:cxn>
                <a:cxn ang="0">
                  <a:pos x="4157" y="1796"/>
                </a:cxn>
                <a:cxn ang="0">
                  <a:pos x="4319" y="1612"/>
                </a:cxn>
                <a:cxn ang="0">
                  <a:pos x="4437" y="1418"/>
                </a:cxn>
                <a:cxn ang="0">
                  <a:pos x="4518" y="1226"/>
                </a:cxn>
                <a:cxn ang="0">
                  <a:pos x="4547" y="1104"/>
                </a:cxn>
                <a:cxn ang="0">
                  <a:pos x="4560" y="1007"/>
                </a:cxn>
                <a:cxn ang="0">
                  <a:pos x="4560" y="912"/>
                </a:cxn>
                <a:cxn ang="0">
                  <a:pos x="4549" y="821"/>
                </a:cxn>
                <a:cxn ang="0">
                  <a:pos x="4520" y="711"/>
                </a:cxn>
                <a:cxn ang="0">
                  <a:pos x="4408" y="508"/>
                </a:cxn>
                <a:cxn ang="0">
                  <a:pos x="4235" y="333"/>
                </a:cxn>
                <a:cxn ang="0">
                  <a:pos x="4011" y="194"/>
                </a:cxn>
                <a:cxn ang="0">
                  <a:pos x="3735" y="91"/>
                </a:cxn>
                <a:cxn ang="0">
                  <a:pos x="3422" y="27"/>
                </a:cxn>
                <a:cxn ang="0">
                  <a:pos x="3072" y="0"/>
                </a:cxn>
                <a:cxn ang="0">
                  <a:pos x="2701" y="17"/>
                </a:cxn>
                <a:cxn ang="0">
                  <a:pos x="2310" y="74"/>
                </a:cxn>
                <a:cxn ang="0">
                  <a:pos x="1907" y="175"/>
                </a:cxn>
                <a:cxn ang="0">
                  <a:pos x="1616" y="270"/>
                </a:cxn>
                <a:cxn ang="0">
                  <a:pos x="1344" y="388"/>
                </a:cxn>
                <a:cxn ang="0">
                  <a:pos x="1089" y="515"/>
                </a:cxn>
                <a:cxn ang="0">
                  <a:pos x="859" y="658"/>
                </a:cxn>
                <a:cxn ang="0">
                  <a:pos x="652" y="812"/>
                </a:cxn>
                <a:cxn ang="0">
                  <a:pos x="466" y="973"/>
                </a:cxn>
                <a:cxn ang="0">
                  <a:pos x="310" y="1142"/>
                </a:cxn>
                <a:cxn ang="0">
                  <a:pos x="186" y="1317"/>
                </a:cxn>
                <a:cxn ang="0">
                  <a:pos x="91" y="1494"/>
                </a:cxn>
                <a:cxn ang="0">
                  <a:pos x="59" y="1574"/>
                </a:cxn>
                <a:cxn ang="0">
                  <a:pos x="34" y="1637"/>
                </a:cxn>
                <a:cxn ang="0">
                  <a:pos x="19" y="1701"/>
                </a:cxn>
                <a:cxn ang="0">
                  <a:pos x="8" y="1764"/>
                </a:cxn>
                <a:cxn ang="0">
                  <a:pos x="2" y="1829"/>
                </a:cxn>
                <a:cxn ang="0">
                  <a:pos x="0" y="1889"/>
                </a:cxn>
                <a:cxn ang="0">
                  <a:pos x="4" y="1954"/>
                </a:cxn>
                <a:cxn ang="0">
                  <a:pos x="10" y="2015"/>
                </a:cxn>
                <a:cxn ang="0">
                  <a:pos x="25" y="2078"/>
                </a:cxn>
                <a:cxn ang="0">
                  <a:pos x="51" y="2154"/>
                </a:cxn>
                <a:cxn ang="0">
                  <a:pos x="87" y="2232"/>
                </a:cxn>
                <a:cxn ang="0">
                  <a:pos x="131" y="2306"/>
                </a:cxn>
                <a:cxn ang="0">
                  <a:pos x="186" y="2376"/>
                </a:cxn>
                <a:cxn ang="0">
                  <a:pos x="260" y="2452"/>
                </a:cxn>
                <a:cxn ang="0">
                  <a:pos x="426" y="2578"/>
                </a:cxn>
                <a:cxn ang="0">
                  <a:pos x="625" y="2678"/>
                </a:cxn>
                <a:cxn ang="0">
                  <a:pos x="855" y="2754"/>
                </a:cxn>
                <a:cxn ang="0">
                  <a:pos x="1112" y="2806"/>
                </a:cxn>
                <a:cxn ang="0">
                  <a:pos x="1391" y="2834"/>
                </a:cxn>
                <a:cxn ang="0">
                  <a:pos x="1686" y="2834"/>
                </a:cxn>
                <a:cxn ang="0">
                  <a:pos x="2000" y="2806"/>
                </a:cxn>
                <a:cxn ang="0">
                  <a:pos x="2323" y="2749"/>
                </a:cxn>
                <a:cxn ang="0">
                  <a:pos x="2656" y="2667"/>
                </a:cxn>
              </a:cxnLst>
              <a:rect l="0" t="0" r="r" b="b"/>
              <a:pathLst>
                <a:path w="4564" h="2838">
                  <a:moveTo>
                    <a:pt x="2656" y="2667"/>
                  </a:moveTo>
                  <a:lnTo>
                    <a:pt x="2701" y="2652"/>
                  </a:lnTo>
                  <a:lnTo>
                    <a:pt x="2747" y="2638"/>
                  </a:lnTo>
                  <a:lnTo>
                    <a:pt x="2790" y="2621"/>
                  </a:lnTo>
                  <a:lnTo>
                    <a:pt x="2836" y="2606"/>
                  </a:lnTo>
                  <a:lnTo>
                    <a:pt x="2882" y="2589"/>
                  </a:lnTo>
                  <a:lnTo>
                    <a:pt x="2925" y="2572"/>
                  </a:lnTo>
                  <a:lnTo>
                    <a:pt x="2969" y="2555"/>
                  </a:lnTo>
                  <a:lnTo>
                    <a:pt x="3013" y="2541"/>
                  </a:lnTo>
                  <a:lnTo>
                    <a:pt x="3057" y="2522"/>
                  </a:lnTo>
                  <a:lnTo>
                    <a:pt x="3098" y="2503"/>
                  </a:lnTo>
                  <a:lnTo>
                    <a:pt x="3140" y="2486"/>
                  </a:lnTo>
                  <a:lnTo>
                    <a:pt x="3182" y="2467"/>
                  </a:lnTo>
                  <a:lnTo>
                    <a:pt x="3224" y="2446"/>
                  </a:lnTo>
                  <a:lnTo>
                    <a:pt x="3266" y="2427"/>
                  </a:lnTo>
                  <a:lnTo>
                    <a:pt x="3306" y="2407"/>
                  </a:lnTo>
                  <a:lnTo>
                    <a:pt x="3346" y="2389"/>
                  </a:lnTo>
                  <a:lnTo>
                    <a:pt x="3384" y="2367"/>
                  </a:lnTo>
                  <a:lnTo>
                    <a:pt x="3422" y="2346"/>
                  </a:lnTo>
                  <a:lnTo>
                    <a:pt x="3461" y="2325"/>
                  </a:lnTo>
                  <a:lnTo>
                    <a:pt x="3500" y="2306"/>
                  </a:lnTo>
                  <a:lnTo>
                    <a:pt x="3536" y="2283"/>
                  </a:lnTo>
                  <a:lnTo>
                    <a:pt x="3574" y="2262"/>
                  </a:lnTo>
                  <a:lnTo>
                    <a:pt x="3610" y="2237"/>
                  </a:lnTo>
                  <a:lnTo>
                    <a:pt x="3648" y="2216"/>
                  </a:lnTo>
                  <a:lnTo>
                    <a:pt x="3680" y="2194"/>
                  </a:lnTo>
                  <a:lnTo>
                    <a:pt x="3714" y="2171"/>
                  </a:lnTo>
                  <a:lnTo>
                    <a:pt x="3749" y="2148"/>
                  </a:lnTo>
                  <a:lnTo>
                    <a:pt x="3781" y="2125"/>
                  </a:lnTo>
                  <a:lnTo>
                    <a:pt x="3815" y="2099"/>
                  </a:lnTo>
                  <a:lnTo>
                    <a:pt x="3847" y="2074"/>
                  </a:lnTo>
                  <a:lnTo>
                    <a:pt x="3878" y="2051"/>
                  </a:lnTo>
                  <a:lnTo>
                    <a:pt x="3910" y="2028"/>
                  </a:lnTo>
                  <a:lnTo>
                    <a:pt x="3939" y="2002"/>
                  </a:lnTo>
                  <a:lnTo>
                    <a:pt x="3969" y="1977"/>
                  </a:lnTo>
                  <a:lnTo>
                    <a:pt x="3998" y="1952"/>
                  </a:lnTo>
                  <a:lnTo>
                    <a:pt x="4028" y="1927"/>
                  </a:lnTo>
                  <a:lnTo>
                    <a:pt x="4053" y="1901"/>
                  </a:lnTo>
                  <a:lnTo>
                    <a:pt x="4079" y="1874"/>
                  </a:lnTo>
                  <a:lnTo>
                    <a:pt x="4106" y="1850"/>
                  </a:lnTo>
                  <a:lnTo>
                    <a:pt x="4133" y="1823"/>
                  </a:lnTo>
                  <a:lnTo>
                    <a:pt x="4157" y="1796"/>
                  </a:lnTo>
                  <a:lnTo>
                    <a:pt x="4184" y="1772"/>
                  </a:lnTo>
                  <a:lnTo>
                    <a:pt x="4207" y="1743"/>
                  </a:lnTo>
                  <a:lnTo>
                    <a:pt x="4229" y="1716"/>
                  </a:lnTo>
                  <a:lnTo>
                    <a:pt x="4250" y="1690"/>
                  </a:lnTo>
                  <a:lnTo>
                    <a:pt x="4273" y="1663"/>
                  </a:lnTo>
                  <a:lnTo>
                    <a:pt x="4296" y="1637"/>
                  </a:lnTo>
                  <a:lnTo>
                    <a:pt x="4319" y="1612"/>
                  </a:lnTo>
                  <a:lnTo>
                    <a:pt x="4334" y="1583"/>
                  </a:lnTo>
                  <a:lnTo>
                    <a:pt x="4353" y="1557"/>
                  </a:lnTo>
                  <a:lnTo>
                    <a:pt x="4370" y="1528"/>
                  </a:lnTo>
                  <a:lnTo>
                    <a:pt x="4389" y="1502"/>
                  </a:lnTo>
                  <a:lnTo>
                    <a:pt x="4404" y="1473"/>
                  </a:lnTo>
                  <a:lnTo>
                    <a:pt x="4421" y="1445"/>
                  </a:lnTo>
                  <a:lnTo>
                    <a:pt x="4437" y="1418"/>
                  </a:lnTo>
                  <a:lnTo>
                    <a:pt x="4452" y="1393"/>
                  </a:lnTo>
                  <a:lnTo>
                    <a:pt x="4463" y="1365"/>
                  </a:lnTo>
                  <a:lnTo>
                    <a:pt x="4477" y="1338"/>
                  </a:lnTo>
                  <a:lnTo>
                    <a:pt x="4486" y="1310"/>
                  </a:lnTo>
                  <a:lnTo>
                    <a:pt x="4499" y="1281"/>
                  </a:lnTo>
                  <a:lnTo>
                    <a:pt x="4509" y="1253"/>
                  </a:lnTo>
                  <a:lnTo>
                    <a:pt x="4518" y="1226"/>
                  </a:lnTo>
                  <a:lnTo>
                    <a:pt x="4526" y="1199"/>
                  </a:lnTo>
                  <a:lnTo>
                    <a:pt x="4537" y="1173"/>
                  </a:lnTo>
                  <a:lnTo>
                    <a:pt x="4537" y="1160"/>
                  </a:lnTo>
                  <a:lnTo>
                    <a:pt x="4541" y="1146"/>
                  </a:lnTo>
                  <a:lnTo>
                    <a:pt x="4543" y="1131"/>
                  </a:lnTo>
                  <a:lnTo>
                    <a:pt x="4547" y="1120"/>
                  </a:lnTo>
                  <a:lnTo>
                    <a:pt x="4547" y="1104"/>
                  </a:lnTo>
                  <a:lnTo>
                    <a:pt x="4551" y="1089"/>
                  </a:lnTo>
                  <a:lnTo>
                    <a:pt x="4553" y="1078"/>
                  </a:lnTo>
                  <a:lnTo>
                    <a:pt x="4556" y="1063"/>
                  </a:lnTo>
                  <a:lnTo>
                    <a:pt x="4556" y="1049"/>
                  </a:lnTo>
                  <a:lnTo>
                    <a:pt x="4558" y="1034"/>
                  </a:lnTo>
                  <a:lnTo>
                    <a:pt x="4560" y="1023"/>
                  </a:lnTo>
                  <a:lnTo>
                    <a:pt x="4560" y="1007"/>
                  </a:lnTo>
                  <a:lnTo>
                    <a:pt x="4560" y="994"/>
                  </a:lnTo>
                  <a:lnTo>
                    <a:pt x="4562" y="981"/>
                  </a:lnTo>
                  <a:lnTo>
                    <a:pt x="4562" y="968"/>
                  </a:lnTo>
                  <a:lnTo>
                    <a:pt x="4564" y="954"/>
                  </a:lnTo>
                  <a:lnTo>
                    <a:pt x="4562" y="941"/>
                  </a:lnTo>
                  <a:lnTo>
                    <a:pt x="4562" y="928"/>
                  </a:lnTo>
                  <a:lnTo>
                    <a:pt x="4560" y="912"/>
                  </a:lnTo>
                  <a:lnTo>
                    <a:pt x="4560" y="901"/>
                  </a:lnTo>
                  <a:lnTo>
                    <a:pt x="4560" y="888"/>
                  </a:lnTo>
                  <a:lnTo>
                    <a:pt x="4558" y="874"/>
                  </a:lnTo>
                  <a:lnTo>
                    <a:pt x="4556" y="861"/>
                  </a:lnTo>
                  <a:lnTo>
                    <a:pt x="4553" y="848"/>
                  </a:lnTo>
                  <a:lnTo>
                    <a:pt x="4551" y="834"/>
                  </a:lnTo>
                  <a:lnTo>
                    <a:pt x="4549" y="821"/>
                  </a:lnTo>
                  <a:lnTo>
                    <a:pt x="4547" y="808"/>
                  </a:lnTo>
                  <a:lnTo>
                    <a:pt x="4545" y="795"/>
                  </a:lnTo>
                  <a:lnTo>
                    <a:pt x="4541" y="781"/>
                  </a:lnTo>
                  <a:lnTo>
                    <a:pt x="4537" y="770"/>
                  </a:lnTo>
                  <a:lnTo>
                    <a:pt x="4535" y="757"/>
                  </a:lnTo>
                  <a:lnTo>
                    <a:pt x="4532" y="745"/>
                  </a:lnTo>
                  <a:lnTo>
                    <a:pt x="4520" y="711"/>
                  </a:lnTo>
                  <a:lnTo>
                    <a:pt x="4509" y="679"/>
                  </a:lnTo>
                  <a:lnTo>
                    <a:pt x="4496" y="648"/>
                  </a:lnTo>
                  <a:lnTo>
                    <a:pt x="4482" y="618"/>
                  </a:lnTo>
                  <a:lnTo>
                    <a:pt x="4463" y="589"/>
                  </a:lnTo>
                  <a:lnTo>
                    <a:pt x="4446" y="559"/>
                  </a:lnTo>
                  <a:lnTo>
                    <a:pt x="4427" y="532"/>
                  </a:lnTo>
                  <a:lnTo>
                    <a:pt x="4408" y="508"/>
                  </a:lnTo>
                  <a:lnTo>
                    <a:pt x="4385" y="477"/>
                  </a:lnTo>
                  <a:lnTo>
                    <a:pt x="4364" y="452"/>
                  </a:lnTo>
                  <a:lnTo>
                    <a:pt x="4342" y="428"/>
                  </a:lnTo>
                  <a:lnTo>
                    <a:pt x="4319" y="401"/>
                  </a:lnTo>
                  <a:lnTo>
                    <a:pt x="4290" y="376"/>
                  </a:lnTo>
                  <a:lnTo>
                    <a:pt x="4266" y="354"/>
                  </a:lnTo>
                  <a:lnTo>
                    <a:pt x="4235" y="333"/>
                  </a:lnTo>
                  <a:lnTo>
                    <a:pt x="4209" y="312"/>
                  </a:lnTo>
                  <a:lnTo>
                    <a:pt x="4176" y="289"/>
                  </a:lnTo>
                  <a:lnTo>
                    <a:pt x="4146" y="270"/>
                  </a:lnTo>
                  <a:lnTo>
                    <a:pt x="4112" y="249"/>
                  </a:lnTo>
                  <a:lnTo>
                    <a:pt x="4079" y="232"/>
                  </a:lnTo>
                  <a:lnTo>
                    <a:pt x="4045" y="213"/>
                  </a:lnTo>
                  <a:lnTo>
                    <a:pt x="4011" y="194"/>
                  </a:lnTo>
                  <a:lnTo>
                    <a:pt x="3973" y="177"/>
                  </a:lnTo>
                  <a:lnTo>
                    <a:pt x="3937" y="162"/>
                  </a:lnTo>
                  <a:lnTo>
                    <a:pt x="3897" y="144"/>
                  </a:lnTo>
                  <a:lnTo>
                    <a:pt x="3859" y="131"/>
                  </a:lnTo>
                  <a:lnTo>
                    <a:pt x="3817" y="118"/>
                  </a:lnTo>
                  <a:lnTo>
                    <a:pt x="3777" y="105"/>
                  </a:lnTo>
                  <a:lnTo>
                    <a:pt x="3735" y="91"/>
                  </a:lnTo>
                  <a:lnTo>
                    <a:pt x="3693" y="80"/>
                  </a:lnTo>
                  <a:lnTo>
                    <a:pt x="3652" y="68"/>
                  </a:lnTo>
                  <a:lnTo>
                    <a:pt x="3608" y="61"/>
                  </a:lnTo>
                  <a:lnTo>
                    <a:pt x="3562" y="51"/>
                  </a:lnTo>
                  <a:lnTo>
                    <a:pt x="3517" y="40"/>
                  </a:lnTo>
                  <a:lnTo>
                    <a:pt x="3467" y="34"/>
                  </a:lnTo>
                  <a:lnTo>
                    <a:pt x="3422" y="27"/>
                  </a:lnTo>
                  <a:lnTo>
                    <a:pt x="3374" y="19"/>
                  </a:lnTo>
                  <a:lnTo>
                    <a:pt x="3325" y="15"/>
                  </a:lnTo>
                  <a:lnTo>
                    <a:pt x="3277" y="10"/>
                  </a:lnTo>
                  <a:lnTo>
                    <a:pt x="3226" y="6"/>
                  </a:lnTo>
                  <a:lnTo>
                    <a:pt x="3176" y="2"/>
                  </a:lnTo>
                  <a:lnTo>
                    <a:pt x="3125" y="0"/>
                  </a:lnTo>
                  <a:lnTo>
                    <a:pt x="3072" y="0"/>
                  </a:lnTo>
                  <a:lnTo>
                    <a:pt x="3022" y="0"/>
                  </a:lnTo>
                  <a:lnTo>
                    <a:pt x="2969" y="0"/>
                  </a:lnTo>
                  <a:lnTo>
                    <a:pt x="2918" y="2"/>
                  </a:lnTo>
                  <a:lnTo>
                    <a:pt x="2863" y="4"/>
                  </a:lnTo>
                  <a:lnTo>
                    <a:pt x="2811" y="8"/>
                  </a:lnTo>
                  <a:lnTo>
                    <a:pt x="2756" y="10"/>
                  </a:lnTo>
                  <a:lnTo>
                    <a:pt x="2701" y="17"/>
                  </a:lnTo>
                  <a:lnTo>
                    <a:pt x="2646" y="21"/>
                  </a:lnTo>
                  <a:lnTo>
                    <a:pt x="2591" y="27"/>
                  </a:lnTo>
                  <a:lnTo>
                    <a:pt x="2534" y="34"/>
                  </a:lnTo>
                  <a:lnTo>
                    <a:pt x="2479" y="44"/>
                  </a:lnTo>
                  <a:lnTo>
                    <a:pt x="2422" y="53"/>
                  </a:lnTo>
                  <a:lnTo>
                    <a:pt x="2368" y="63"/>
                  </a:lnTo>
                  <a:lnTo>
                    <a:pt x="2310" y="74"/>
                  </a:lnTo>
                  <a:lnTo>
                    <a:pt x="2253" y="84"/>
                  </a:lnTo>
                  <a:lnTo>
                    <a:pt x="2196" y="97"/>
                  </a:lnTo>
                  <a:lnTo>
                    <a:pt x="2138" y="112"/>
                  </a:lnTo>
                  <a:lnTo>
                    <a:pt x="2080" y="124"/>
                  </a:lnTo>
                  <a:lnTo>
                    <a:pt x="2023" y="141"/>
                  </a:lnTo>
                  <a:lnTo>
                    <a:pt x="1964" y="158"/>
                  </a:lnTo>
                  <a:lnTo>
                    <a:pt x="1907" y="175"/>
                  </a:lnTo>
                  <a:lnTo>
                    <a:pt x="1863" y="186"/>
                  </a:lnTo>
                  <a:lnTo>
                    <a:pt x="1821" y="200"/>
                  </a:lnTo>
                  <a:lnTo>
                    <a:pt x="1779" y="215"/>
                  </a:lnTo>
                  <a:lnTo>
                    <a:pt x="1737" y="226"/>
                  </a:lnTo>
                  <a:lnTo>
                    <a:pt x="1697" y="241"/>
                  </a:lnTo>
                  <a:lnTo>
                    <a:pt x="1656" y="255"/>
                  </a:lnTo>
                  <a:lnTo>
                    <a:pt x="1616" y="270"/>
                  </a:lnTo>
                  <a:lnTo>
                    <a:pt x="1576" y="285"/>
                  </a:lnTo>
                  <a:lnTo>
                    <a:pt x="1534" y="302"/>
                  </a:lnTo>
                  <a:lnTo>
                    <a:pt x="1498" y="319"/>
                  </a:lnTo>
                  <a:lnTo>
                    <a:pt x="1458" y="335"/>
                  </a:lnTo>
                  <a:lnTo>
                    <a:pt x="1420" y="354"/>
                  </a:lnTo>
                  <a:lnTo>
                    <a:pt x="1380" y="369"/>
                  </a:lnTo>
                  <a:lnTo>
                    <a:pt x="1344" y="388"/>
                  </a:lnTo>
                  <a:lnTo>
                    <a:pt x="1306" y="407"/>
                  </a:lnTo>
                  <a:lnTo>
                    <a:pt x="1270" y="422"/>
                  </a:lnTo>
                  <a:lnTo>
                    <a:pt x="1234" y="439"/>
                  </a:lnTo>
                  <a:lnTo>
                    <a:pt x="1196" y="458"/>
                  </a:lnTo>
                  <a:lnTo>
                    <a:pt x="1160" y="477"/>
                  </a:lnTo>
                  <a:lnTo>
                    <a:pt x="1125" y="496"/>
                  </a:lnTo>
                  <a:lnTo>
                    <a:pt x="1089" y="515"/>
                  </a:lnTo>
                  <a:lnTo>
                    <a:pt x="1055" y="534"/>
                  </a:lnTo>
                  <a:lnTo>
                    <a:pt x="1021" y="555"/>
                  </a:lnTo>
                  <a:lnTo>
                    <a:pt x="988" y="576"/>
                  </a:lnTo>
                  <a:lnTo>
                    <a:pt x="954" y="595"/>
                  </a:lnTo>
                  <a:lnTo>
                    <a:pt x="920" y="616"/>
                  </a:lnTo>
                  <a:lnTo>
                    <a:pt x="890" y="635"/>
                  </a:lnTo>
                  <a:lnTo>
                    <a:pt x="859" y="658"/>
                  </a:lnTo>
                  <a:lnTo>
                    <a:pt x="827" y="679"/>
                  </a:lnTo>
                  <a:lnTo>
                    <a:pt x="796" y="700"/>
                  </a:lnTo>
                  <a:lnTo>
                    <a:pt x="764" y="724"/>
                  </a:lnTo>
                  <a:lnTo>
                    <a:pt x="738" y="747"/>
                  </a:lnTo>
                  <a:lnTo>
                    <a:pt x="709" y="768"/>
                  </a:lnTo>
                  <a:lnTo>
                    <a:pt x="679" y="789"/>
                  </a:lnTo>
                  <a:lnTo>
                    <a:pt x="652" y="812"/>
                  </a:lnTo>
                  <a:lnTo>
                    <a:pt x="623" y="834"/>
                  </a:lnTo>
                  <a:lnTo>
                    <a:pt x="597" y="857"/>
                  </a:lnTo>
                  <a:lnTo>
                    <a:pt x="566" y="882"/>
                  </a:lnTo>
                  <a:lnTo>
                    <a:pt x="542" y="905"/>
                  </a:lnTo>
                  <a:lnTo>
                    <a:pt x="517" y="928"/>
                  </a:lnTo>
                  <a:lnTo>
                    <a:pt x="492" y="950"/>
                  </a:lnTo>
                  <a:lnTo>
                    <a:pt x="466" y="973"/>
                  </a:lnTo>
                  <a:lnTo>
                    <a:pt x="443" y="996"/>
                  </a:lnTo>
                  <a:lnTo>
                    <a:pt x="420" y="1023"/>
                  </a:lnTo>
                  <a:lnTo>
                    <a:pt x="397" y="1045"/>
                  </a:lnTo>
                  <a:lnTo>
                    <a:pt x="374" y="1068"/>
                  </a:lnTo>
                  <a:lnTo>
                    <a:pt x="354" y="1093"/>
                  </a:lnTo>
                  <a:lnTo>
                    <a:pt x="331" y="1120"/>
                  </a:lnTo>
                  <a:lnTo>
                    <a:pt x="310" y="1142"/>
                  </a:lnTo>
                  <a:lnTo>
                    <a:pt x="291" y="1167"/>
                  </a:lnTo>
                  <a:lnTo>
                    <a:pt x="274" y="1192"/>
                  </a:lnTo>
                  <a:lnTo>
                    <a:pt x="255" y="1217"/>
                  </a:lnTo>
                  <a:lnTo>
                    <a:pt x="238" y="1241"/>
                  </a:lnTo>
                  <a:lnTo>
                    <a:pt x="219" y="1266"/>
                  </a:lnTo>
                  <a:lnTo>
                    <a:pt x="201" y="1291"/>
                  </a:lnTo>
                  <a:lnTo>
                    <a:pt x="186" y="1317"/>
                  </a:lnTo>
                  <a:lnTo>
                    <a:pt x="169" y="1342"/>
                  </a:lnTo>
                  <a:lnTo>
                    <a:pt x="156" y="1367"/>
                  </a:lnTo>
                  <a:lnTo>
                    <a:pt x="143" y="1393"/>
                  </a:lnTo>
                  <a:lnTo>
                    <a:pt x="127" y="1418"/>
                  </a:lnTo>
                  <a:lnTo>
                    <a:pt x="116" y="1443"/>
                  </a:lnTo>
                  <a:lnTo>
                    <a:pt x="103" y="1467"/>
                  </a:lnTo>
                  <a:lnTo>
                    <a:pt x="91" y="1494"/>
                  </a:lnTo>
                  <a:lnTo>
                    <a:pt x="82" y="1519"/>
                  </a:lnTo>
                  <a:lnTo>
                    <a:pt x="78" y="1526"/>
                  </a:lnTo>
                  <a:lnTo>
                    <a:pt x="72" y="1536"/>
                  </a:lnTo>
                  <a:lnTo>
                    <a:pt x="68" y="1545"/>
                  </a:lnTo>
                  <a:lnTo>
                    <a:pt x="65" y="1555"/>
                  </a:lnTo>
                  <a:lnTo>
                    <a:pt x="61" y="1563"/>
                  </a:lnTo>
                  <a:lnTo>
                    <a:pt x="59" y="1574"/>
                  </a:lnTo>
                  <a:lnTo>
                    <a:pt x="53" y="1582"/>
                  </a:lnTo>
                  <a:lnTo>
                    <a:pt x="51" y="1593"/>
                  </a:lnTo>
                  <a:lnTo>
                    <a:pt x="46" y="1601"/>
                  </a:lnTo>
                  <a:lnTo>
                    <a:pt x="44" y="1610"/>
                  </a:lnTo>
                  <a:lnTo>
                    <a:pt x="42" y="1620"/>
                  </a:lnTo>
                  <a:lnTo>
                    <a:pt x="38" y="1627"/>
                  </a:lnTo>
                  <a:lnTo>
                    <a:pt x="34" y="1637"/>
                  </a:lnTo>
                  <a:lnTo>
                    <a:pt x="32" y="1646"/>
                  </a:lnTo>
                  <a:lnTo>
                    <a:pt x="30" y="1656"/>
                  </a:lnTo>
                  <a:lnTo>
                    <a:pt x="29" y="1663"/>
                  </a:lnTo>
                  <a:lnTo>
                    <a:pt x="25" y="1675"/>
                  </a:lnTo>
                  <a:lnTo>
                    <a:pt x="25" y="1682"/>
                  </a:lnTo>
                  <a:lnTo>
                    <a:pt x="21" y="1694"/>
                  </a:lnTo>
                  <a:lnTo>
                    <a:pt x="19" y="1701"/>
                  </a:lnTo>
                  <a:lnTo>
                    <a:pt x="15" y="1711"/>
                  </a:lnTo>
                  <a:lnTo>
                    <a:pt x="13" y="1720"/>
                  </a:lnTo>
                  <a:lnTo>
                    <a:pt x="11" y="1730"/>
                  </a:lnTo>
                  <a:lnTo>
                    <a:pt x="11" y="1737"/>
                  </a:lnTo>
                  <a:lnTo>
                    <a:pt x="10" y="1749"/>
                  </a:lnTo>
                  <a:lnTo>
                    <a:pt x="8" y="1756"/>
                  </a:lnTo>
                  <a:lnTo>
                    <a:pt x="8" y="1764"/>
                  </a:lnTo>
                  <a:lnTo>
                    <a:pt x="8" y="1775"/>
                  </a:lnTo>
                  <a:lnTo>
                    <a:pt x="6" y="1783"/>
                  </a:lnTo>
                  <a:lnTo>
                    <a:pt x="4" y="1794"/>
                  </a:lnTo>
                  <a:lnTo>
                    <a:pt x="4" y="1802"/>
                  </a:lnTo>
                  <a:lnTo>
                    <a:pt x="4" y="1812"/>
                  </a:lnTo>
                  <a:lnTo>
                    <a:pt x="2" y="1819"/>
                  </a:lnTo>
                  <a:lnTo>
                    <a:pt x="2" y="1829"/>
                  </a:lnTo>
                  <a:lnTo>
                    <a:pt x="0" y="1838"/>
                  </a:lnTo>
                  <a:lnTo>
                    <a:pt x="0" y="1848"/>
                  </a:lnTo>
                  <a:lnTo>
                    <a:pt x="0" y="1855"/>
                  </a:lnTo>
                  <a:lnTo>
                    <a:pt x="0" y="1863"/>
                  </a:lnTo>
                  <a:lnTo>
                    <a:pt x="0" y="1872"/>
                  </a:lnTo>
                  <a:lnTo>
                    <a:pt x="0" y="1882"/>
                  </a:lnTo>
                  <a:lnTo>
                    <a:pt x="0" y="1889"/>
                  </a:lnTo>
                  <a:lnTo>
                    <a:pt x="0" y="1899"/>
                  </a:lnTo>
                  <a:lnTo>
                    <a:pt x="0" y="1908"/>
                  </a:lnTo>
                  <a:lnTo>
                    <a:pt x="0" y="1916"/>
                  </a:lnTo>
                  <a:lnTo>
                    <a:pt x="0" y="1927"/>
                  </a:lnTo>
                  <a:lnTo>
                    <a:pt x="2" y="1935"/>
                  </a:lnTo>
                  <a:lnTo>
                    <a:pt x="2" y="1946"/>
                  </a:lnTo>
                  <a:lnTo>
                    <a:pt x="4" y="1954"/>
                  </a:lnTo>
                  <a:lnTo>
                    <a:pt x="4" y="1962"/>
                  </a:lnTo>
                  <a:lnTo>
                    <a:pt x="4" y="1971"/>
                  </a:lnTo>
                  <a:lnTo>
                    <a:pt x="6" y="1979"/>
                  </a:lnTo>
                  <a:lnTo>
                    <a:pt x="8" y="1990"/>
                  </a:lnTo>
                  <a:lnTo>
                    <a:pt x="8" y="1996"/>
                  </a:lnTo>
                  <a:lnTo>
                    <a:pt x="8" y="2007"/>
                  </a:lnTo>
                  <a:lnTo>
                    <a:pt x="10" y="2015"/>
                  </a:lnTo>
                  <a:lnTo>
                    <a:pt x="13" y="2024"/>
                  </a:lnTo>
                  <a:lnTo>
                    <a:pt x="13" y="2032"/>
                  </a:lnTo>
                  <a:lnTo>
                    <a:pt x="15" y="2040"/>
                  </a:lnTo>
                  <a:lnTo>
                    <a:pt x="19" y="2051"/>
                  </a:lnTo>
                  <a:lnTo>
                    <a:pt x="21" y="2059"/>
                  </a:lnTo>
                  <a:lnTo>
                    <a:pt x="23" y="2070"/>
                  </a:lnTo>
                  <a:lnTo>
                    <a:pt x="25" y="2078"/>
                  </a:lnTo>
                  <a:lnTo>
                    <a:pt x="27" y="2087"/>
                  </a:lnTo>
                  <a:lnTo>
                    <a:pt x="30" y="2097"/>
                  </a:lnTo>
                  <a:lnTo>
                    <a:pt x="34" y="2108"/>
                  </a:lnTo>
                  <a:lnTo>
                    <a:pt x="38" y="2119"/>
                  </a:lnTo>
                  <a:lnTo>
                    <a:pt x="42" y="2131"/>
                  </a:lnTo>
                  <a:lnTo>
                    <a:pt x="46" y="2144"/>
                  </a:lnTo>
                  <a:lnTo>
                    <a:pt x="51" y="2154"/>
                  </a:lnTo>
                  <a:lnTo>
                    <a:pt x="57" y="2165"/>
                  </a:lnTo>
                  <a:lnTo>
                    <a:pt x="61" y="2175"/>
                  </a:lnTo>
                  <a:lnTo>
                    <a:pt x="67" y="2188"/>
                  </a:lnTo>
                  <a:lnTo>
                    <a:pt x="70" y="2197"/>
                  </a:lnTo>
                  <a:lnTo>
                    <a:pt x="74" y="2211"/>
                  </a:lnTo>
                  <a:lnTo>
                    <a:pt x="82" y="2222"/>
                  </a:lnTo>
                  <a:lnTo>
                    <a:pt x="87" y="2232"/>
                  </a:lnTo>
                  <a:lnTo>
                    <a:pt x="91" y="2245"/>
                  </a:lnTo>
                  <a:lnTo>
                    <a:pt x="99" y="2254"/>
                  </a:lnTo>
                  <a:lnTo>
                    <a:pt x="105" y="2266"/>
                  </a:lnTo>
                  <a:lnTo>
                    <a:pt x="112" y="2277"/>
                  </a:lnTo>
                  <a:lnTo>
                    <a:pt x="118" y="2287"/>
                  </a:lnTo>
                  <a:lnTo>
                    <a:pt x="125" y="2296"/>
                  </a:lnTo>
                  <a:lnTo>
                    <a:pt x="131" y="2306"/>
                  </a:lnTo>
                  <a:lnTo>
                    <a:pt x="139" y="2315"/>
                  </a:lnTo>
                  <a:lnTo>
                    <a:pt x="146" y="2327"/>
                  </a:lnTo>
                  <a:lnTo>
                    <a:pt x="152" y="2336"/>
                  </a:lnTo>
                  <a:lnTo>
                    <a:pt x="162" y="2348"/>
                  </a:lnTo>
                  <a:lnTo>
                    <a:pt x="169" y="2357"/>
                  </a:lnTo>
                  <a:lnTo>
                    <a:pt x="179" y="2367"/>
                  </a:lnTo>
                  <a:lnTo>
                    <a:pt x="186" y="2376"/>
                  </a:lnTo>
                  <a:lnTo>
                    <a:pt x="192" y="2386"/>
                  </a:lnTo>
                  <a:lnTo>
                    <a:pt x="203" y="2395"/>
                  </a:lnTo>
                  <a:lnTo>
                    <a:pt x="211" y="2407"/>
                  </a:lnTo>
                  <a:lnTo>
                    <a:pt x="221" y="2414"/>
                  </a:lnTo>
                  <a:lnTo>
                    <a:pt x="230" y="2424"/>
                  </a:lnTo>
                  <a:lnTo>
                    <a:pt x="241" y="2435"/>
                  </a:lnTo>
                  <a:lnTo>
                    <a:pt x="260" y="2452"/>
                  </a:lnTo>
                  <a:lnTo>
                    <a:pt x="281" y="2471"/>
                  </a:lnTo>
                  <a:lnTo>
                    <a:pt x="304" y="2490"/>
                  </a:lnTo>
                  <a:lnTo>
                    <a:pt x="327" y="2507"/>
                  </a:lnTo>
                  <a:lnTo>
                    <a:pt x="348" y="2524"/>
                  </a:lnTo>
                  <a:lnTo>
                    <a:pt x="374" y="2543"/>
                  </a:lnTo>
                  <a:lnTo>
                    <a:pt x="399" y="2560"/>
                  </a:lnTo>
                  <a:lnTo>
                    <a:pt x="426" y="2578"/>
                  </a:lnTo>
                  <a:lnTo>
                    <a:pt x="452" y="2591"/>
                  </a:lnTo>
                  <a:lnTo>
                    <a:pt x="479" y="2608"/>
                  </a:lnTo>
                  <a:lnTo>
                    <a:pt x="506" y="2621"/>
                  </a:lnTo>
                  <a:lnTo>
                    <a:pt x="536" y="2638"/>
                  </a:lnTo>
                  <a:lnTo>
                    <a:pt x="565" y="2650"/>
                  </a:lnTo>
                  <a:lnTo>
                    <a:pt x="597" y="2665"/>
                  </a:lnTo>
                  <a:lnTo>
                    <a:pt x="625" y="2678"/>
                  </a:lnTo>
                  <a:lnTo>
                    <a:pt x="658" y="2690"/>
                  </a:lnTo>
                  <a:lnTo>
                    <a:pt x="690" y="2701"/>
                  </a:lnTo>
                  <a:lnTo>
                    <a:pt x="720" y="2711"/>
                  </a:lnTo>
                  <a:lnTo>
                    <a:pt x="755" y="2722"/>
                  </a:lnTo>
                  <a:lnTo>
                    <a:pt x="789" y="2735"/>
                  </a:lnTo>
                  <a:lnTo>
                    <a:pt x="819" y="2745"/>
                  </a:lnTo>
                  <a:lnTo>
                    <a:pt x="855" y="2754"/>
                  </a:lnTo>
                  <a:lnTo>
                    <a:pt x="892" y="2762"/>
                  </a:lnTo>
                  <a:lnTo>
                    <a:pt x="928" y="2771"/>
                  </a:lnTo>
                  <a:lnTo>
                    <a:pt x="962" y="2779"/>
                  </a:lnTo>
                  <a:lnTo>
                    <a:pt x="998" y="2787"/>
                  </a:lnTo>
                  <a:lnTo>
                    <a:pt x="1036" y="2794"/>
                  </a:lnTo>
                  <a:lnTo>
                    <a:pt x="1074" y="2800"/>
                  </a:lnTo>
                  <a:lnTo>
                    <a:pt x="1112" y="2806"/>
                  </a:lnTo>
                  <a:lnTo>
                    <a:pt x="1152" y="2813"/>
                  </a:lnTo>
                  <a:lnTo>
                    <a:pt x="1190" y="2817"/>
                  </a:lnTo>
                  <a:lnTo>
                    <a:pt x="1232" y="2823"/>
                  </a:lnTo>
                  <a:lnTo>
                    <a:pt x="1270" y="2827"/>
                  </a:lnTo>
                  <a:lnTo>
                    <a:pt x="1310" y="2828"/>
                  </a:lnTo>
                  <a:lnTo>
                    <a:pt x="1352" y="2830"/>
                  </a:lnTo>
                  <a:lnTo>
                    <a:pt x="1391" y="2834"/>
                  </a:lnTo>
                  <a:lnTo>
                    <a:pt x="1433" y="2834"/>
                  </a:lnTo>
                  <a:lnTo>
                    <a:pt x="1473" y="2836"/>
                  </a:lnTo>
                  <a:lnTo>
                    <a:pt x="1519" y="2836"/>
                  </a:lnTo>
                  <a:lnTo>
                    <a:pt x="1561" y="2838"/>
                  </a:lnTo>
                  <a:lnTo>
                    <a:pt x="1602" y="2836"/>
                  </a:lnTo>
                  <a:lnTo>
                    <a:pt x="1644" y="2834"/>
                  </a:lnTo>
                  <a:lnTo>
                    <a:pt x="1686" y="2834"/>
                  </a:lnTo>
                  <a:lnTo>
                    <a:pt x="1734" y="2830"/>
                  </a:lnTo>
                  <a:lnTo>
                    <a:pt x="1777" y="2828"/>
                  </a:lnTo>
                  <a:lnTo>
                    <a:pt x="1821" y="2825"/>
                  </a:lnTo>
                  <a:lnTo>
                    <a:pt x="1865" y="2821"/>
                  </a:lnTo>
                  <a:lnTo>
                    <a:pt x="1912" y="2817"/>
                  </a:lnTo>
                  <a:lnTo>
                    <a:pt x="1956" y="2813"/>
                  </a:lnTo>
                  <a:lnTo>
                    <a:pt x="2000" y="2806"/>
                  </a:lnTo>
                  <a:lnTo>
                    <a:pt x="2045" y="2800"/>
                  </a:lnTo>
                  <a:lnTo>
                    <a:pt x="2091" y="2794"/>
                  </a:lnTo>
                  <a:lnTo>
                    <a:pt x="2137" y="2785"/>
                  </a:lnTo>
                  <a:lnTo>
                    <a:pt x="2182" y="2779"/>
                  </a:lnTo>
                  <a:lnTo>
                    <a:pt x="2232" y="2768"/>
                  </a:lnTo>
                  <a:lnTo>
                    <a:pt x="2277" y="2760"/>
                  </a:lnTo>
                  <a:lnTo>
                    <a:pt x="2323" y="2749"/>
                  </a:lnTo>
                  <a:lnTo>
                    <a:pt x="2370" y="2739"/>
                  </a:lnTo>
                  <a:lnTo>
                    <a:pt x="2416" y="2728"/>
                  </a:lnTo>
                  <a:lnTo>
                    <a:pt x="2465" y="2718"/>
                  </a:lnTo>
                  <a:lnTo>
                    <a:pt x="2511" y="2705"/>
                  </a:lnTo>
                  <a:lnTo>
                    <a:pt x="2559" y="2692"/>
                  </a:lnTo>
                  <a:lnTo>
                    <a:pt x="2606" y="2680"/>
                  </a:lnTo>
                  <a:lnTo>
                    <a:pt x="2656" y="2667"/>
                  </a:lnTo>
                  <a:lnTo>
                    <a:pt x="2656" y="266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3567" y="603"/>
              <a:ext cx="617" cy="998"/>
            </a:xfrm>
            <a:custGeom>
              <a:avLst/>
              <a:gdLst/>
              <a:ahLst/>
              <a:cxnLst>
                <a:cxn ang="0">
                  <a:pos x="61" y="0"/>
                </a:cxn>
                <a:cxn ang="0">
                  <a:pos x="10" y="40"/>
                </a:cxn>
                <a:cxn ang="0">
                  <a:pos x="0" y="107"/>
                </a:cxn>
                <a:cxn ang="0">
                  <a:pos x="10" y="179"/>
                </a:cxn>
                <a:cxn ang="0">
                  <a:pos x="23" y="228"/>
                </a:cxn>
                <a:cxn ang="0">
                  <a:pos x="44" y="285"/>
                </a:cxn>
                <a:cxn ang="0">
                  <a:pos x="221" y="675"/>
                </a:cxn>
                <a:cxn ang="0">
                  <a:pos x="314" y="730"/>
                </a:cxn>
                <a:cxn ang="0">
                  <a:pos x="318" y="798"/>
                </a:cxn>
                <a:cxn ang="0">
                  <a:pos x="325" y="865"/>
                </a:cxn>
                <a:cxn ang="0">
                  <a:pos x="331" y="920"/>
                </a:cxn>
                <a:cxn ang="0">
                  <a:pos x="343" y="977"/>
                </a:cxn>
                <a:cxn ang="0">
                  <a:pos x="348" y="1030"/>
                </a:cxn>
                <a:cxn ang="0">
                  <a:pos x="358" y="1087"/>
                </a:cxn>
                <a:cxn ang="0">
                  <a:pos x="365" y="1150"/>
                </a:cxn>
                <a:cxn ang="0">
                  <a:pos x="371" y="1220"/>
                </a:cxn>
                <a:cxn ang="0">
                  <a:pos x="373" y="1298"/>
                </a:cxn>
                <a:cxn ang="0">
                  <a:pos x="375" y="1392"/>
                </a:cxn>
                <a:cxn ang="0">
                  <a:pos x="409" y="1445"/>
                </a:cxn>
                <a:cxn ang="0">
                  <a:pos x="337" y="1496"/>
                </a:cxn>
                <a:cxn ang="0">
                  <a:pos x="265" y="1565"/>
                </a:cxn>
                <a:cxn ang="0">
                  <a:pos x="221" y="1618"/>
                </a:cxn>
                <a:cxn ang="0">
                  <a:pos x="185" y="1684"/>
                </a:cxn>
                <a:cxn ang="0">
                  <a:pos x="149" y="1768"/>
                </a:cxn>
                <a:cxn ang="0">
                  <a:pos x="118" y="1872"/>
                </a:cxn>
                <a:cxn ang="0">
                  <a:pos x="938" y="1253"/>
                </a:cxn>
                <a:cxn ang="0">
                  <a:pos x="941" y="1314"/>
                </a:cxn>
                <a:cxn ang="0">
                  <a:pos x="955" y="1382"/>
                </a:cxn>
                <a:cxn ang="0">
                  <a:pos x="976" y="1456"/>
                </a:cxn>
                <a:cxn ang="0">
                  <a:pos x="1000" y="1528"/>
                </a:cxn>
                <a:cxn ang="0">
                  <a:pos x="1029" y="1604"/>
                </a:cxn>
                <a:cxn ang="0">
                  <a:pos x="1059" y="1681"/>
                </a:cxn>
                <a:cxn ang="0">
                  <a:pos x="1095" y="1755"/>
                </a:cxn>
                <a:cxn ang="0">
                  <a:pos x="1131" y="1827"/>
                </a:cxn>
                <a:cxn ang="0">
                  <a:pos x="1171" y="1897"/>
                </a:cxn>
                <a:cxn ang="0">
                  <a:pos x="1213" y="1962"/>
                </a:cxn>
                <a:cxn ang="0">
                  <a:pos x="1230" y="1979"/>
                </a:cxn>
                <a:cxn ang="0">
                  <a:pos x="1215" y="1912"/>
                </a:cxn>
                <a:cxn ang="0">
                  <a:pos x="1204" y="1844"/>
                </a:cxn>
                <a:cxn ang="0">
                  <a:pos x="1187" y="1760"/>
                </a:cxn>
                <a:cxn ang="0">
                  <a:pos x="1171" y="1669"/>
                </a:cxn>
                <a:cxn ang="0">
                  <a:pos x="1149" y="1570"/>
                </a:cxn>
                <a:cxn ang="0">
                  <a:pos x="1131" y="1471"/>
                </a:cxn>
                <a:cxn ang="0">
                  <a:pos x="1112" y="1378"/>
                </a:cxn>
                <a:cxn ang="0">
                  <a:pos x="1093" y="1289"/>
                </a:cxn>
                <a:cxn ang="0">
                  <a:pos x="1076" y="1213"/>
                </a:cxn>
                <a:cxn ang="0">
                  <a:pos x="1040" y="1093"/>
                </a:cxn>
                <a:cxn ang="0">
                  <a:pos x="987" y="977"/>
                </a:cxn>
                <a:cxn ang="0">
                  <a:pos x="924" y="873"/>
                </a:cxn>
                <a:cxn ang="0">
                  <a:pos x="856" y="781"/>
                </a:cxn>
                <a:cxn ang="0">
                  <a:pos x="784" y="703"/>
                </a:cxn>
                <a:cxn ang="0">
                  <a:pos x="711" y="641"/>
                </a:cxn>
                <a:cxn ang="0">
                  <a:pos x="645" y="586"/>
                </a:cxn>
                <a:cxn ang="0">
                  <a:pos x="590" y="546"/>
                </a:cxn>
                <a:cxn ang="0">
                  <a:pos x="521" y="504"/>
                </a:cxn>
                <a:cxn ang="0">
                  <a:pos x="544" y="502"/>
                </a:cxn>
                <a:cxn ang="0">
                  <a:pos x="601" y="504"/>
                </a:cxn>
                <a:cxn ang="0">
                  <a:pos x="679" y="510"/>
                </a:cxn>
                <a:cxn ang="0">
                  <a:pos x="763" y="506"/>
                </a:cxn>
                <a:cxn ang="0">
                  <a:pos x="846" y="500"/>
                </a:cxn>
                <a:cxn ang="0">
                  <a:pos x="367" y="262"/>
                </a:cxn>
                <a:cxn ang="0">
                  <a:pos x="348" y="211"/>
                </a:cxn>
              </a:cxnLst>
              <a:rect l="0" t="0" r="r" b="b"/>
              <a:pathLst>
                <a:path w="1234" h="1996">
                  <a:moveTo>
                    <a:pt x="122" y="13"/>
                  </a:moveTo>
                  <a:lnTo>
                    <a:pt x="109" y="6"/>
                  </a:lnTo>
                  <a:lnTo>
                    <a:pt x="95" y="4"/>
                  </a:lnTo>
                  <a:lnTo>
                    <a:pt x="82" y="0"/>
                  </a:lnTo>
                  <a:lnTo>
                    <a:pt x="75" y="0"/>
                  </a:lnTo>
                  <a:lnTo>
                    <a:pt x="61" y="0"/>
                  </a:lnTo>
                  <a:lnTo>
                    <a:pt x="54" y="0"/>
                  </a:lnTo>
                  <a:lnTo>
                    <a:pt x="44" y="2"/>
                  </a:lnTo>
                  <a:lnTo>
                    <a:pt x="38" y="6"/>
                  </a:lnTo>
                  <a:lnTo>
                    <a:pt x="23" y="17"/>
                  </a:lnTo>
                  <a:lnTo>
                    <a:pt x="14" y="31"/>
                  </a:lnTo>
                  <a:lnTo>
                    <a:pt x="10" y="40"/>
                  </a:lnTo>
                  <a:lnTo>
                    <a:pt x="8" y="48"/>
                  </a:lnTo>
                  <a:lnTo>
                    <a:pt x="2" y="59"/>
                  </a:lnTo>
                  <a:lnTo>
                    <a:pt x="2" y="70"/>
                  </a:lnTo>
                  <a:lnTo>
                    <a:pt x="0" y="82"/>
                  </a:lnTo>
                  <a:lnTo>
                    <a:pt x="0" y="95"/>
                  </a:lnTo>
                  <a:lnTo>
                    <a:pt x="0" y="107"/>
                  </a:lnTo>
                  <a:lnTo>
                    <a:pt x="0" y="122"/>
                  </a:lnTo>
                  <a:lnTo>
                    <a:pt x="0" y="137"/>
                  </a:lnTo>
                  <a:lnTo>
                    <a:pt x="4" y="154"/>
                  </a:lnTo>
                  <a:lnTo>
                    <a:pt x="4" y="162"/>
                  </a:lnTo>
                  <a:lnTo>
                    <a:pt x="8" y="167"/>
                  </a:lnTo>
                  <a:lnTo>
                    <a:pt x="10" y="179"/>
                  </a:lnTo>
                  <a:lnTo>
                    <a:pt x="12" y="186"/>
                  </a:lnTo>
                  <a:lnTo>
                    <a:pt x="12" y="196"/>
                  </a:lnTo>
                  <a:lnTo>
                    <a:pt x="16" y="202"/>
                  </a:lnTo>
                  <a:lnTo>
                    <a:pt x="18" y="211"/>
                  </a:lnTo>
                  <a:lnTo>
                    <a:pt x="19" y="221"/>
                  </a:lnTo>
                  <a:lnTo>
                    <a:pt x="23" y="228"/>
                  </a:lnTo>
                  <a:lnTo>
                    <a:pt x="27" y="240"/>
                  </a:lnTo>
                  <a:lnTo>
                    <a:pt x="29" y="247"/>
                  </a:lnTo>
                  <a:lnTo>
                    <a:pt x="35" y="259"/>
                  </a:lnTo>
                  <a:lnTo>
                    <a:pt x="37" y="266"/>
                  </a:lnTo>
                  <a:lnTo>
                    <a:pt x="40" y="276"/>
                  </a:lnTo>
                  <a:lnTo>
                    <a:pt x="44" y="285"/>
                  </a:lnTo>
                  <a:lnTo>
                    <a:pt x="50" y="295"/>
                  </a:lnTo>
                  <a:lnTo>
                    <a:pt x="54" y="302"/>
                  </a:lnTo>
                  <a:lnTo>
                    <a:pt x="57" y="314"/>
                  </a:lnTo>
                  <a:lnTo>
                    <a:pt x="61" y="325"/>
                  </a:lnTo>
                  <a:lnTo>
                    <a:pt x="69" y="337"/>
                  </a:lnTo>
                  <a:lnTo>
                    <a:pt x="221" y="675"/>
                  </a:lnTo>
                  <a:lnTo>
                    <a:pt x="459" y="645"/>
                  </a:lnTo>
                  <a:lnTo>
                    <a:pt x="314" y="679"/>
                  </a:lnTo>
                  <a:lnTo>
                    <a:pt x="314" y="692"/>
                  </a:lnTo>
                  <a:lnTo>
                    <a:pt x="314" y="703"/>
                  </a:lnTo>
                  <a:lnTo>
                    <a:pt x="314" y="717"/>
                  </a:lnTo>
                  <a:lnTo>
                    <a:pt x="314" y="730"/>
                  </a:lnTo>
                  <a:lnTo>
                    <a:pt x="314" y="741"/>
                  </a:lnTo>
                  <a:lnTo>
                    <a:pt x="314" y="753"/>
                  </a:lnTo>
                  <a:lnTo>
                    <a:pt x="316" y="766"/>
                  </a:lnTo>
                  <a:lnTo>
                    <a:pt x="318" y="778"/>
                  </a:lnTo>
                  <a:lnTo>
                    <a:pt x="318" y="789"/>
                  </a:lnTo>
                  <a:lnTo>
                    <a:pt x="318" y="798"/>
                  </a:lnTo>
                  <a:lnTo>
                    <a:pt x="320" y="810"/>
                  </a:lnTo>
                  <a:lnTo>
                    <a:pt x="320" y="819"/>
                  </a:lnTo>
                  <a:lnTo>
                    <a:pt x="320" y="831"/>
                  </a:lnTo>
                  <a:lnTo>
                    <a:pt x="324" y="842"/>
                  </a:lnTo>
                  <a:lnTo>
                    <a:pt x="325" y="854"/>
                  </a:lnTo>
                  <a:lnTo>
                    <a:pt x="325" y="865"/>
                  </a:lnTo>
                  <a:lnTo>
                    <a:pt x="325" y="873"/>
                  </a:lnTo>
                  <a:lnTo>
                    <a:pt x="327" y="884"/>
                  </a:lnTo>
                  <a:lnTo>
                    <a:pt x="329" y="892"/>
                  </a:lnTo>
                  <a:lnTo>
                    <a:pt x="331" y="901"/>
                  </a:lnTo>
                  <a:lnTo>
                    <a:pt x="331" y="911"/>
                  </a:lnTo>
                  <a:lnTo>
                    <a:pt x="331" y="920"/>
                  </a:lnTo>
                  <a:lnTo>
                    <a:pt x="333" y="930"/>
                  </a:lnTo>
                  <a:lnTo>
                    <a:pt x="335" y="939"/>
                  </a:lnTo>
                  <a:lnTo>
                    <a:pt x="335" y="951"/>
                  </a:lnTo>
                  <a:lnTo>
                    <a:pt x="337" y="958"/>
                  </a:lnTo>
                  <a:lnTo>
                    <a:pt x="337" y="968"/>
                  </a:lnTo>
                  <a:lnTo>
                    <a:pt x="343" y="977"/>
                  </a:lnTo>
                  <a:lnTo>
                    <a:pt x="343" y="987"/>
                  </a:lnTo>
                  <a:lnTo>
                    <a:pt x="343" y="994"/>
                  </a:lnTo>
                  <a:lnTo>
                    <a:pt x="344" y="1006"/>
                  </a:lnTo>
                  <a:lnTo>
                    <a:pt x="348" y="1013"/>
                  </a:lnTo>
                  <a:lnTo>
                    <a:pt x="348" y="1023"/>
                  </a:lnTo>
                  <a:lnTo>
                    <a:pt x="348" y="1030"/>
                  </a:lnTo>
                  <a:lnTo>
                    <a:pt x="350" y="1038"/>
                  </a:lnTo>
                  <a:lnTo>
                    <a:pt x="352" y="1049"/>
                  </a:lnTo>
                  <a:lnTo>
                    <a:pt x="352" y="1057"/>
                  </a:lnTo>
                  <a:lnTo>
                    <a:pt x="354" y="1068"/>
                  </a:lnTo>
                  <a:lnTo>
                    <a:pt x="354" y="1076"/>
                  </a:lnTo>
                  <a:lnTo>
                    <a:pt x="358" y="1087"/>
                  </a:lnTo>
                  <a:lnTo>
                    <a:pt x="358" y="1095"/>
                  </a:lnTo>
                  <a:lnTo>
                    <a:pt x="358" y="1106"/>
                  </a:lnTo>
                  <a:lnTo>
                    <a:pt x="360" y="1116"/>
                  </a:lnTo>
                  <a:lnTo>
                    <a:pt x="363" y="1127"/>
                  </a:lnTo>
                  <a:lnTo>
                    <a:pt x="363" y="1137"/>
                  </a:lnTo>
                  <a:lnTo>
                    <a:pt x="365" y="1150"/>
                  </a:lnTo>
                  <a:lnTo>
                    <a:pt x="365" y="1162"/>
                  </a:lnTo>
                  <a:lnTo>
                    <a:pt x="367" y="1173"/>
                  </a:lnTo>
                  <a:lnTo>
                    <a:pt x="367" y="1182"/>
                  </a:lnTo>
                  <a:lnTo>
                    <a:pt x="369" y="1194"/>
                  </a:lnTo>
                  <a:lnTo>
                    <a:pt x="369" y="1205"/>
                  </a:lnTo>
                  <a:lnTo>
                    <a:pt x="371" y="1220"/>
                  </a:lnTo>
                  <a:lnTo>
                    <a:pt x="371" y="1230"/>
                  </a:lnTo>
                  <a:lnTo>
                    <a:pt x="371" y="1243"/>
                  </a:lnTo>
                  <a:lnTo>
                    <a:pt x="371" y="1257"/>
                  </a:lnTo>
                  <a:lnTo>
                    <a:pt x="373" y="1270"/>
                  </a:lnTo>
                  <a:lnTo>
                    <a:pt x="373" y="1285"/>
                  </a:lnTo>
                  <a:lnTo>
                    <a:pt x="373" y="1298"/>
                  </a:lnTo>
                  <a:lnTo>
                    <a:pt x="373" y="1312"/>
                  </a:lnTo>
                  <a:lnTo>
                    <a:pt x="375" y="1327"/>
                  </a:lnTo>
                  <a:lnTo>
                    <a:pt x="375" y="1342"/>
                  </a:lnTo>
                  <a:lnTo>
                    <a:pt x="375" y="1359"/>
                  </a:lnTo>
                  <a:lnTo>
                    <a:pt x="375" y="1373"/>
                  </a:lnTo>
                  <a:lnTo>
                    <a:pt x="375" y="1392"/>
                  </a:lnTo>
                  <a:lnTo>
                    <a:pt x="459" y="1399"/>
                  </a:lnTo>
                  <a:lnTo>
                    <a:pt x="449" y="1411"/>
                  </a:lnTo>
                  <a:lnTo>
                    <a:pt x="438" y="1426"/>
                  </a:lnTo>
                  <a:lnTo>
                    <a:pt x="428" y="1431"/>
                  </a:lnTo>
                  <a:lnTo>
                    <a:pt x="419" y="1439"/>
                  </a:lnTo>
                  <a:lnTo>
                    <a:pt x="409" y="1445"/>
                  </a:lnTo>
                  <a:lnTo>
                    <a:pt x="402" y="1452"/>
                  </a:lnTo>
                  <a:lnTo>
                    <a:pt x="388" y="1460"/>
                  </a:lnTo>
                  <a:lnTo>
                    <a:pt x="375" y="1468"/>
                  </a:lnTo>
                  <a:lnTo>
                    <a:pt x="365" y="1477"/>
                  </a:lnTo>
                  <a:lnTo>
                    <a:pt x="352" y="1485"/>
                  </a:lnTo>
                  <a:lnTo>
                    <a:pt x="337" y="1496"/>
                  </a:lnTo>
                  <a:lnTo>
                    <a:pt x="325" y="1506"/>
                  </a:lnTo>
                  <a:lnTo>
                    <a:pt x="312" y="1519"/>
                  </a:lnTo>
                  <a:lnTo>
                    <a:pt x="299" y="1530"/>
                  </a:lnTo>
                  <a:lnTo>
                    <a:pt x="286" y="1544"/>
                  </a:lnTo>
                  <a:lnTo>
                    <a:pt x="270" y="1557"/>
                  </a:lnTo>
                  <a:lnTo>
                    <a:pt x="265" y="1565"/>
                  </a:lnTo>
                  <a:lnTo>
                    <a:pt x="257" y="1572"/>
                  </a:lnTo>
                  <a:lnTo>
                    <a:pt x="249" y="1582"/>
                  </a:lnTo>
                  <a:lnTo>
                    <a:pt x="244" y="1589"/>
                  </a:lnTo>
                  <a:lnTo>
                    <a:pt x="236" y="1599"/>
                  </a:lnTo>
                  <a:lnTo>
                    <a:pt x="230" y="1606"/>
                  </a:lnTo>
                  <a:lnTo>
                    <a:pt x="221" y="1618"/>
                  </a:lnTo>
                  <a:lnTo>
                    <a:pt x="215" y="1627"/>
                  </a:lnTo>
                  <a:lnTo>
                    <a:pt x="208" y="1637"/>
                  </a:lnTo>
                  <a:lnTo>
                    <a:pt x="202" y="1648"/>
                  </a:lnTo>
                  <a:lnTo>
                    <a:pt x="196" y="1660"/>
                  </a:lnTo>
                  <a:lnTo>
                    <a:pt x="191" y="1675"/>
                  </a:lnTo>
                  <a:lnTo>
                    <a:pt x="185" y="1684"/>
                  </a:lnTo>
                  <a:lnTo>
                    <a:pt x="177" y="1698"/>
                  </a:lnTo>
                  <a:lnTo>
                    <a:pt x="172" y="1709"/>
                  </a:lnTo>
                  <a:lnTo>
                    <a:pt x="166" y="1724"/>
                  </a:lnTo>
                  <a:lnTo>
                    <a:pt x="158" y="1738"/>
                  </a:lnTo>
                  <a:lnTo>
                    <a:pt x="152" y="1755"/>
                  </a:lnTo>
                  <a:lnTo>
                    <a:pt x="149" y="1768"/>
                  </a:lnTo>
                  <a:lnTo>
                    <a:pt x="145" y="1785"/>
                  </a:lnTo>
                  <a:lnTo>
                    <a:pt x="137" y="1800"/>
                  </a:lnTo>
                  <a:lnTo>
                    <a:pt x="133" y="1817"/>
                  </a:lnTo>
                  <a:lnTo>
                    <a:pt x="130" y="1836"/>
                  </a:lnTo>
                  <a:lnTo>
                    <a:pt x="126" y="1855"/>
                  </a:lnTo>
                  <a:lnTo>
                    <a:pt x="118" y="1872"/>
                  </a:lnTo>
                  <a:lnTo>
                    <a:pt x="114" y="1891"/>
                  </a:lnTo>
                  <a:lnTo>
                    <a:pt x="113" y="1912"/>
                  </a:lnTo>
                  <a:lnTo>
                    <a:pt x="109" y="1933"/>
                  </a:lnTo>
                  <a:lnTo>
                    <a:pt x="633" y="1393"/>
                  </a:lnTo>
                  <a:lnTo>
                    <a:pt x="938" y="1243"/>
                  </a:lnTo>
                  <a:lnTo>
                    <a:pt x="938" y="1253"/>
                  </a:lnTo>
                  <a:lnTo>
                    <a:pt x="938" y="1262"/>
                  </a:lnTo>
                  <a:lnTo>
                    <a:pt x="938" y="1272"/>
                  </a:lnTo>
                  <a:lnTo>
                    <a:pt x="939" y="1283"/>
                  </a:lnTo>
                  <a:lnTo>
                    <a:pt x="939" y="1293"/>
                  </a:lnTo>
                  <a:lnTo>
                    <a:pt x="941" y="1304"/>
                  </a:lnTo>
                  <a:lnTo>
                    <a:pt x="941" y="1314"/>
                  </a:lnTo>
                  <a:lnTo>
                    <a:pt x="945" y="1327"/>
                  </a:lnTo>
                  <a:lnTo>
                    <a:pt x="945" y="1338"/>
                  </a:lnTo>
                  <a:lnTo>
                    <a:pt x="947" y="1348"/>
                  </a:lnTo>
                  <a:lnTo>
                    <a:pt x="949" y="1361"/>
                  </a:lnTo>
                  <a:lnTo>
                    <a:pt x="951" y="1371"/>
                  </a:lnTo>
                  <a:lnTo>
                    <a:pt x="955" y="1382"/>
                  </a:lnTo>
                  <a:lnTo>
                    <a:pt x="958" y="1393"/>
                  </a:lnTo>
                  <a:lnTo>
                    <a:pt x="960" y="1405"/>
                  </a:lnTo>
                  <a:lnTo>
                    <a:pt x="964" y="1420"/>
                  </a:lnTo>
                  <a:lnTo>
                    <a:pt x="968" y="1430"/>
                  </a:lnTo>
                  <a:lnTo>
                    <a:pt x="970" y="1443"/>
                  </a:lnTo>
                  <a:lnTo>
                    <a:pt x="976" y="1456"/>
                  </a:lnTo>
                  <a:lnTo>
                    <a:pt x="979" y="1468"/>
                  </a:lnTo>
                  <a:lnTo>
                    <a:pt x="981" y="1479"/>
                  </a:lnTo>
                  <a:lnTo>
                    <a:pt x="985" y="1490"/>
                  </a:lnTo>
                  <a:lnTo>
                    <a:pt x="991" y="1504"/>
                  </a:lnTo>
                  <a:lnTo>
                    <a:pt x="996" y="1519"/>
                  </a:lnTo>
                  <a:lnTo>
                    <a:pt x="1000" y="1528"/>
                  </a:lnTo>
                  <a:lnTo>
                    <a:pt x="1004" y="1542"/>
                  </a:lnTo>
                  <a:lnTo>
                    <a:pt x="1008" y="1555"/>
                  </a:lnTo>
                  <a:lnTo>
                    <a:pt x="1015" y="1568"/>
                  </a:lnTo>
                  <a:lnTo>
                    <a:pt x="1019" y="1580"/>
                  </a:lnTo>
                  <a:lnTo>
                    <a:pt x="1023" y="1591"/>
                  </a:lnTo>
                  <a:lnTo>
                    <a:pt x="1029" y="1604"/>
                  </a:lnTo>
                  <a:lnTo>
                    <a:pt x="1036" y="1620"/>
                  </a:lnTo>
                  <a:lnTo>
                    <a:pt x="1040" y="1629"/>
                  </a:lnTo>
                  <a:lnTo>
                    <a:pt x="1044" y="1642"/>
                  </a:lnTo>
                  <a:lnTo>
                    <a:pt x="1048" y="1656"/>
                  </a:lnTo>
                  <a:lnTo>
                    <a:pt x="1055" y="1667"/>
                  </a:lnTo>
                  <a:lnTo>
                    <a:pt x="1059" y="1681"/>
                  </a:lnTo>
                  <a:lnTo>
                    <a:pt x="1065" y="1690"/>
                  </a:lnTo>
                  <a:lnTo>
                    <a:pt x="1073" y="1703"/>
                  </a:lnTo>
                  <a:lnTo>
                    <a:pt x="1078" y="1719"/>
                  </a:lnTo>
                  <a:lnTo>
                    <a:pt x="1082" y="1728"/>
                  </a:lnTo>
                  <a:lnTo>
                    <a:pt x="1088" y="1741"/>
                  </a:lnTo>
                  <a:lnTo>
                    <a:pt x="1095" y="1755"/>
                  </a:lnTo>
                  <a:lnTo>
                    <a:pt x="1101" y="1766"/>
                  </a:lnTo>
                  <a:lnTo>
                    <a:pt x="1107" y="1777"/>
                  </a:lnTo>
                  <a:lnTo>
                    <a:pt x="1114" y="1793"/>
                  </a:lnTo>
                  <a:lnTo>
                    <a:pt x="1120" y="1802"/>
                  </a:lnTo>
                  <a:lnTo>
                    <a:pt x="1126" y="1815"/>
                  </a:lnTo>
                  <a:lnTo>
                    <a:pt x="1131" y="1827"/>
                  </a:lnTo>
                  <a:lnTo>
                    <a:pt x="1139" y="1838"/>
                  </a:lnTo>
                  <a:lnTo>
                    <a:pt x="1145" y="1848"/>
                  </a:lnTo>
                  <a:lnTo>
                    <a:pt x="1154" y="1861"/>
                  </a:lnTo>
                  <a:lnTo>
                    <a:pt x="1158" y="1872"/>
                  </a:lnTo>
                  <a:lnTo>
                    <a:pt x="1166" y="1884"/>
                  </a:lnTo>
                  <a:lnTo>
                    <a:pt x="1171" y="1897"/>
                  </a:lnTo>
                  <a:lnTo>
                    <a:pt x="1179" y="1911"/>
                  </a:lnTo>
                  <a:lnTo>
                    <a:pt x="1185" y="1918"/>
                  </a:lnTo>
                  <a:lnTo>
                    <a:pt x="1194" y="1931"/>
                  </a:lnTo>
                  <a:lnTo>
                    <a:pt x="1200" y="1939"/>
                  </a:lnTo>
                  <a:lnTo>
                    <a:pt x="1206" y="1952"/>
                  </a:lnTo>
                  <a:lnTo>
                    <a:pt x="1213" y="1962"/>
                  </a:lnTo>
                  <a:lnTo>
                    <a:pt x="1221" y="1973"/>
                  </a:lnTo>
                  <a:lnTo>
                    <a:pt x="1226" y="1983"/>
                  </a:lnTo>
                  <a:lnTo>
                    <a:pt x="1234" y="1996"/>
                  </a:lnTo>
                  <a:lnTo>
                    <a:pt x="1232" y="1992"/>
                  </a:lnTo>
                  <a:lnTo>
                    <a:pt x="1232" y="1987"/>
                  </a:lnTo>
                  <a:lnTo>
                    <a:pt x="1230" y="1979"/>
                  </a:lnTo>
                  <a:lnTo>
                    <a:pt x="1226" y="1969"/>
                  </a:lnTo>
                  <a:lnTo>
                    <a:pt x="1225" y="1956"/>
                  </a:lnTo>
                  <a:lnTo>
                    <a:pt x="1221" y="1939"/>
                  </a:lnTo>
                  <a:lnTo>
                    <a:pt x="1219" y="1931"/>
                  </a:lnTo>
                  <a:lnTo>
                    <a:pt x="1219" y="1922"/>
                  </a:lnTo>
                  <a:lnTo>
                    <a:pt x="1215" y="1912"/>
                  </a:lnTo>
                  <a:lnTo>
                    <a:pt x="1215" y="1903"/>
                  </a:lnTo>
                  <a:lnTo>
                    <a:pt x="1213" y="1891"/>
                  </a:lnTo>
                  <a:lnTo>
                    <a:pt x="1211" y="1880"/>
                  </a:lnTo>
                  <a:lnTo>
                    <a:pt x="1207" y="1867"/>
                  </a:lnTo>
                  <a:lnTo>
                    <a:pt x="1206" y="1857"/>
                  </a:lnTo>
                  <a:lnTo>
                    <a:pt x="1204" y="1844"/>
                  </a:lnTo>
                  <a:lnTo>
                    <a:pt x="1202" y="1833"/>
                  </a:lnTo>
                  <a:lnTo>
                    <a:pt x="1200" y="1817"/>
                  </a:lnTo>
                  <a:lnTo>
                    <a:pt x="1198" y="1804"/>
                  </a:lnTo>
                  <a:lnTo>
                    <a:pt x="1194" y="1789"/>
                  </a:lnTo>
                  <a:lnTo>
                    <a:pt x="1192" y="1777"/>
                  </a:lnTo>
                  <a:lnTo>
                    <a:pt x="1187" y="1760"/>
                  </a:lnTo>
                  <a:lnTo>
                    <a:pt x="1185" y="1747"/>
                  </a:lnTo>
                  <a:lnTo>
                    <a:pt x="1181" y="1730"/>
                  </a:lnTo>
                  <a:lnTo>
                    <a:pt x="1179" y="1717"/>
                  </a:lnTo>
                  <a:lnTo>
                    <a:pt x="1177" y="1701"/>
                  </a:lnTo>
                  <a:lnTo>
                    <a:pt x="1175" y="1686"/>
                  </a:lnTo>
                  <a:lnTo>
                    <a:pt x="1171" y="1669"/>
                  </a:lnTo>
                  <a:lnTo>
                    <a:pt x="1166" y="1654"/>
                  </a:lnTo>
                  <a:lnTo>
                    <a:pt x="1164" y="1637"/>
                  </a:lnTo>
                  <a:lnTo>
                    <a:pt x="1160" y="1622"/>
                  </a:lnTo>
                  <a:lnTo>
                    <a:pt x="1156" y="1604"/>
                  </a:lnTo>
                  <a:lnTo>
                    <a:pt x="1154" y="1587"/>
                  </a:lnTo>
                  <a:lnTo>
                    <a:pt x="1149" y="1570"/>
                  </a:lnTo>
                  <a:lnTo>
                    <a:pt x="1149" y="1557"/>
                  </a:lnTo>
                  <a:lnTo>
                    <a:pt x="1143" y="1540"/>
                  </a:lnTo>
                  <a:lnTo>
                    <a:pt x="1141" y="1523"/>
                  </a:lnTo>
                  <a:lnTo>
                    <a:pt x="1137" y="1506"/>
                  </a:lnTo>
                  <a:lnTo>
                    <a:pt x="1135" y="1489"/>
                  </a:lnTo>
                  <a:lnTo>
                    <a:pt x="1131" y="1471"/>
                  </a:lnTo>
                  <a:lnTo>
                    <a:pt x="1126" y="1458"/>
                  </a:lnTo>
                  <a:lnTo>
                    <a:pt x="1124" y="1441"/>
                  </a:lnTo>
                  <a:lnTo>
                    <a:pt x="1122" y="1426"/>
                  </a:lnTo>
                  <a:lnTo>
                    <a:pt x="1118" y="1409"/>
                  </a:lnTo>
                  <a:lnTo>
                    <a:pt x="1116" y="1393"/>
                  </a:lnTo>
                  <a:lnTo>
                    <a:pt x="1112" y="1378"/>
                  </a:lnTo>
                  <a:lnTo>
                    <a:pt x="1109" y="1363"/>
                  </a:lnTo>
                  <a:lnTo>
                    <a:pt x="1103" y="1346"/>
                  </a:lnTo>
                  <a:lnTo>
                    <a:pt x="1103" y="1331"/>
                  </a:lnTo>
                  <a:lnTo>
                    <a:pt x="1099" y="1319"/>
                  </a:lnTo>
                  <a:lnTo>
                    <a:pt x="1097" y="1304"/>
                  </a:lnTo>
                  <a:lnTo>
                    <a:pt x="1093" y="1289"/>
                  </a:lnTo>
                  <a:lnTo>
                    <a:pt x="1090" y="1276"/>
                  </a:lnTo>
                  <a:lnTo>
                    <a:pt x="1086" y="1262"/>
                  </a:lnTo>
                  <a:lnTo>
                    <a:pt x="1084" y="1249"/>
                  </a:lnTo>
                  <a:lnTo>
                    <a:pt x="1080" y="1236"/>
                  </a:lnTo>
                  <a:lnTo>
                    <a:pt x="1080" y="1226"/>
                  </a:lnTo>
                  <a:lnTo>
                    <a:pt x="1076" y="1213"/>
                  </a:lnTo>
                  <a:lnTo>
                    <a:pt x="1076" y="1203"/>
                  </a:lnTo>
                  <a:lnTo>
                    <a:pt x="1067" y="1181"/>
                  </a:lnTo>
                  <a:lnTo>
                    <a:pt x="1061" y="1158"/>
                  </a:lnTo>
                  <a:lnTo>
                    <a:pt x="1054" y="1135"/>
                  </a:lnTo>
                  <a:lnTo>
                    <a:pt x="1048" y="1116"/>
                  </a:lnTo>
                  <a:lnTo>
                    <a:pt x="1040" y="1093"/>
                  </a:lnTo>
                  <a:lnTo>
                    <a:pt x="1033" y="1072"/>
                  </a:lnTo>
                  <a:lnTo>
                    <a:pt x="1025" y="1053"/>
                  </a:lnTo>
                  <a:lnTo>
                    <a:pt x="1017" y="1034"/>
                  </a:lnTo>
                  <a:lnTo>
                    <a:pt x="1006" y="1015"/>
                  </a:lnTo>
                  <a:lnTo>
                    <a:pt x="998" y="994"/>
                  </a:lnTo>
                  <a:lnTo>
                    <a:pt x="987" y="977"/>
                  </a:lnTo>
                  <a:lnTo>
                    <a:pt x="979" y="960"/>
                  </a:lnTo>
                  <a:lnTo>
                    <a:pt x="968" y="941"/>
                  </a:lnTo>
                  <a:lnTo>
                    <a:pt x="958" y="924"/>
                  </a:lnTo>
                  <a:lnTo>
                    <a:pt x="947" y="907"/>
                  </a:lnTo>
                  <a:lnTo>
                    <a:pt x="938" y="892"/>
                  </a:lnTo>
                  <a:lnTo>
                    <a:pt x="924" y="873"/>
                  </a:lnTo>
                  <a:lnTo>
                    <a:pt x="915" y="857"/>
                  </a:lnTo>
                  <a:lnTo>
                    <a:pt x="901" y="840"/>
                  </a:lnTo>
                  <a:lnTo>
                    <a:pt x="890" y="827"/>
                  </a:lnTo>
                  <a:lnTo>
                    <a:pt x="881" y="812"/>
                  </a:lnTo>
                  <a:lnTo>
                    <a:pt x="867" y="797"/>
                  </a:lnTo>
                  <a:lnTo>
                    <a:pt x="856" y="781"/>
                  </a:lnTo>
                  <a:lnTo>
                    <a:pt x="844" y="770"/>
                  </a:lnTo>
                  <a:lnTo>
                    <a:pt x="829" y="757"/>
                  </a:lnTo>
                  <a:lnTo>
                    <a:pt x="820" y="741"/>
                  </a:lnTo>
                  <a:lnTo>
                    <a:pt x="806" y="730"/>
                  </a:lnTo>
                  <a:lnTo>
                    <a:pt x="797" y="719"/>
                  </a:lnTo>
                  <a:lnTo>
                    <a:pt x="784" y="703"/>
                  </a:lnTo>
                  <a:lnTo>
                    <a:pt x="772" y="694"/>
                  </a:lnTo>
                  <a:lnTo>
                    <a:pt x="761" y="681"/>
                  </a:lnTo>
                  <a:lnTo>
                    <a:pt x="749" y="673"/>
                  </a:lnTo>
                  <a:lnTo>
                    <a:pt x="734" y="660"/>
                  </a:lnTo>
                  <a:lnTo>
                    <a:pt x="725" y="650"/>
                  </a:lnTo>
                  <a:lnTo>
                    <a:pt x="711" y="641"/>
                  </a:lnTo>
                  <a:lnTo>
                    <a:pt x="702" y="631"/>
                  </a:lnTo>
                  <a:lnTo>
                    <a:pt x="689" y="620"/>
                  </a:lnTo>
                  <a:lnTo>
                    <a:pt x="679" y="612"/>
                  </a:lnTo>
                  <a:lnTo>
                    <a:pt x="668" y="603"/>
                  </a:lnTo>
                  <a:lnTo>
                    <a:pt x="658" y="595"/>
                  </a:lnTo>
                  <a:lnTo>
                    <a:pt x="645" y="586"/>
                  </a:lnTo>
                  <a:lnTo>
                    <a:pt x="633" y="578"/>
                  </a:lnTo>
                  <a:lnTo>
                    <a:pt x="626" y="572"/>
                  </a:lnTo>
                  <a:lnTo>
                    <a:pt x="616" y="565"/>
                  </a:lnTo>
                  <a:lnTo>
                    <a:pt x="605" y="557"/>
                  </a:lnTo>
                  <a:lnTo>
                    <a:pt x="595" y="551"/>
                  </a:lnTo>
                  <a:lnTo>
                    <a:pt x="590" y="546"/>
                  </a:lnTo>
                  <a:lnTo>
                    <a:pt x="582" y="542"/>
                  </a:lnTo>
                  <a:lnTo>
                    <a:pt x="565" y="530"/>
                  </a:lnTo>
                  <a:lnTo>
                    <a:pt x="550" y="523"/>
                  </a:lnTo>
                  <a:lnTo>
                    <a:pt x="540" y="513"/>
                  </a:lnTo>
                  <a:lnTo>
                    <a:pt x="529" y="510"/>
                  </a:lnTo>
                  <a:lnTo>
                    <a:pt x="521" y="504"/>
                  </a:lnTo>
                  <a:lnTo>
                    <a:pt x="516" y="500"/>
                  </a:lnTo>
                  <a:lnTo>
                    <a:pt x="510" y="500"/>
                  </a:lnTo>
                  <a:lnTo>
                    <a:pt x="512" y="500"/>
                  </a:lnTo>
                  <a:lnTo>
                    <a:pt x="517" y="500"/>
                  </a:lnTo>
                  <a:lnTo>
                    <a:pt x="527" y="500"/>
                  </a:lnTo>
                  <a:lnTo>
                    <a:pt x="544" y="502"/>
                  </a:lnTo>
                  <a:lnTo>
                    <a:pt x="550" y="502"/>
                  </a:lnTo>
                  <a:lnTo>
                    <a:pt x="561" y="502"/>
                  </a:lnTo>
                  <a:lnTo>
                    <a:pt x="569" y="504"/>
                  </a:lnTo>
                  <a:lnTo>
                    <a:pt x="580" y="504"/>
                  </a:lnTo>
                  <a:lnTo>
                    <a:pt x="590" y="504"/>
                  </a:lnTo>
                  <a:lnTo>
                    <a:pt x="601" y="504"/>
                  </a:lnTo>
                  <a:lnTo>
                    <a:pt x="613" y="506"/>
                  </a:lnTo>
                  <a:lnTo>
                    <a:pt x="628" y="510"/>
                  </a:lnTo>
                  <a:lnTo>
                    <a:pt x="639" y="510"/>
                  </a:lnTo>
                  <a:lnTo>
                    <a:pt x="651" y="510"/>
                  </a:lnTo>
                  <a:lnTo>
                    <a:pt x="664" y="510"/>
                  </a:lnTo>
                  <a:lnTo>
                    <a:pt x="679" y="510"/>
                  </a:lnTo>
                  <a:lnTo>
                    <a:pt x="690" y="510"/>
                  </a:lnTo>
                  <a:lnTo>
                    <a:pt x="706" y="510"/>
                  </a:lnTo>
                  <a:lnTo>
                    <a:pt x="719" y="510"/>
                  </a:lnTo>
                  <a:lnTo>
                    <a:pt x="734" y="510"/>
                  </a:lnTo>
                  <a:lnTo>
                    <a:pt x="747" y="506"/>
                  </a:lnTo>
                  <a:lnTo>
                    <a:pt x="763" y="506"/>
                  </a:lnTo>
                  <a:lnTo>
                    <a:pt x="774" y="504"/>
                  </a:lnTo>
                  <a:lnTo>
                    <a:pt x="789" y="504"/>
                  </a:lnTo>
                  <a:lnTo>
                    <a:pt x="804" y="504"/>
                  </a:lnTo>
                  <a:lnTo>
                    <a:pt x="820" y="502"/>
                  </a:lnTo>
                  <a:lnTo>
                    <a:pt x="831" y="500"/>
                  </a:lnTo>
                  <a:lnTo>
                    <a:pt x="846" y="500"/>
                  </a:lnTo>
                  <a:lnTo>
                    <a:pt x="379" y="308"/>
                  </a:lnTo>
                  <a:lnTo>
                    <a:pt x="377" y="304"/>
                  </a:lnTo>
                  <a:lnTo>
                    <a:pt x="375" y="297"/>
                  </a:lnTo>
                  <a:lnTo>
                    <a:pt x="373" y="285"/>
                  </a:lnTo>
                  <a:lnTo>
                    <a:pt x="371" y="274"/>
                  </a:lnTo>
                  <a:lnTo>
                    <a:pt x="367" y="262"/>
                  </a:lnTo>
                  <a:lnTo>
                    <a:pt x="365" y="257"/>
                  </a:lnTo>
                  <a:lnTo>
                    <a:pt x="360" y="245"/>
                  </a:lnTo>
                  <a:lnTo>
                    <a:pt x="358" y="240"/>
                  </a:lnTo>
                  <a:lnTo>
                    <a:pt x="354" y="228"/>
                  </a:lnTo>
                  <a:lnTo>
                    <a:pt x="352" y="221"/>
                  </a:lnTo>
                  <a:lnTo>
                    <a:pt x="348" y="211"/>
                  </a:lnTo>
                  <a:lnTo>
                    <a:pt x="344" y="205"/>
                  </a:lnTo>
                  <a:lnTo>
                    <a:pt x="122" y="13"/>
                  </a:lnTo>
                  <a:lnTo>
                    <a:pt x="12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626" y="664"/>
              <a:ext cx="267" cy="180"/>
            </a:xfrm>
            <a:custGeom>
              <a:avLst/>
              <a:gdLst/>
              <a:ahLst/>
              <a:cxnLst>
                <a:cxn ang="0">
                  <a:pos x="534" y="361"/>
                </a:cxn>
                <a:cxn ang="0">
                  <a:pos x="515" y="359"/>
                </a:cxn>
                <a:cxn ang="0">
                  <a:pos x="510" y="359"/>
                </a:cxn>
                <a:cxn ang="0">
                  <a:pos x="498" y="357"/>
                </a:cxn>
                <a:cxn ang="0">
                  <a:pos x="491" y="357"/>
                </a:cxn>
                <a:cxn ang="0">
                  <a:pos x="477" y="355"/>
                </a:cxn>
                <a:cxn ang="0">
                  <a:pos x="468" y="355"/>
                </a:cxn>
                <a:cxn ang="0">
                  <a:pos x="455" y="351"/>
                </a:cxn>
                <a:cxn ang="0">
                  <a:pos x="445" y="351"/>
                </a:cxn>
                <a:cxn ang="0">
                  <a:pos x="432" y="350"/>
                </a:cxn>
                <a:cxn ang="0">
                  <a:pos x="417" y="348"/>
                </a:cxn>
                <a:cxn ang="0">
                  <a:pos x="403" y="344"/>
                </a:cxn>
                <a:cxn ang="0">
                  <a:pos x="390" y="344"/>
                </a:cxn>
                <a:cxn ang="0">
                  <a:pos x="373" y="340"/>
                </a:cxn>
                <a:cxn ang="0">
                  <a:pos x="358" y="338"/>
                </a:cxn>
                <a:cxn ang="0">
                  <a:pos x="341" y="334"/>
                </a:cxn>
                <a:cxn ang="0">
                  <a:pos x="329" y="332"/>
                </a:cxn>
                <a:cxn ang="0">
                  <a:pos x="314" y="329"/>
                </a:cxn>
                <a:cxn ang="0">
                  <a:pos x="297" y="325"/>
                </a:cxn>
                <a:cxn ang="0">
                  <a:pos x="285" y="321"/>
                </a:cxn>
                <a:cxn ang="0">
                  <a:pos x="270" y="319"/>
                </a:cxn>
                <a:cxn ang="0">
                  <a:pos x="257" y="315"/>
                </a:cxn>
                <a:cxn ang="0">
                  <a:pos x="242" y="312"/>
                </a:cxn>
                <a:cxn ang="0">
                  <a:pos x="230" y="304"/>
                </a:cxn>
                <a:cxn ang="0">
                  <a:pos x="219" y="300"/>
                </a:cxn>
                <a:cxn ang="0">
                  <a:pos x="206" y="294"/>
                </a:cxn>
                <a:cxn ang="0">
                  <a:pos x="196" y="291"/>
                </a:cxn>
                <a:cxn ang="0">
                  <a:pos x="187" y="285"/>
                </a:cxn>
                <a:cxn ang="0">
                  <a:pos x="177" y="281"/>
                </a:cxn>
                <a:cxn ang="0">
                  <a:pos x="169" y="274"/>
                </a:cxn>
                <a:cxn ang="0">
                  <a:pos x="158" y="264"/>
                </a:cxn>
                <a:cxn ang="0">
                  <a:pos x="150" y="256"/>
                </a:cxn>
                <a:cxn ang="0">
                  <a:pos x="139" y="247"/>
                </a:cxn>
                <a:cxn ang="0">
                  <a:pos x="131" y="237"/>
                </a:cxn>
                <a:cxn ang="0">
                  <a:pos x="122" y="230"/>
                </a:cxn>
                <a:cxn ang="0">
                  <a:pos x="116" y="218"/>
                </a:cxn>
                <a:cxn ang="0">
                  <a:pos x="109" y="211"/>
                </a:cxn>
                <a:cxn ang="0">
                  <a:pos x="99" y="197"/>
                </a:cxn>
                <a:cxn ang="0">
                  <a:pos x="93" y="184"/>
                </a:cxn>
                <a:cxn ang="0">
                  <a:pos x="84" y="173"/>
                </a:cxn>
                <a:cxn ang="0">
                  <a:pos x="78" y="161"/>
                </a:cxn>
                <a:cxn ang="0">
                  <a:pos x="71" y="148"/>
                </a:cxn>
                <a:cxn ang="0">
                  <a:pos x="63" y="139"/>
                </a:cxn>
                <a:cxn ang="0">
                  <a:pos x="57" y="125"/>
                </a:cxn>
                <a:cxn ang="0">
                  <a:pos x="54" y="116"/>
                </a:cxn>
                <a:cxn ang="0">
                  <a:pos x="44" y="102"/>
                </a:cxn>
                <a:cxn ang="0">
                  <a:pos x="40" y="89"/>
                </a:cxn>
                <a:cxn ang="0">
                  <a:pos x="34" y="80"/>
                </a:cxn>
                <a:cxn ang="0">
                  <a:pos x="31" y="68"/>
                </a:cxn>
                <a:cxn ang="0">
                  <a:pos x="23" y="59"/>
                </a:cxn>
                <a:cxn ang="0">
                  <a:pos x="19" y="49"/>
                </a:cxn>
                <a:cxn ang="0">
                  <a:pos x="17" y="40"/>
                </a:cxn>
                <a:cxn ang="0">
                  <a:pos x="14" y="34"/>
                </a:cxn>
                <a:cxn ang="0">
                  <a:pos x="8" y="19"/>
                </a:cxn>
                <a:cxn ang="0">
                  <a:pos x="0" y="0"/>
                </a:cxn>
                <a:cxn ang="0">
                  <a:pos x="213" y="262"/>
                </a:cxn>
                <a:cxn ang="0">
                  <a:pos x="534" y="361"/>
                </a:cxn>
                <a:cxn ang="0">
                  <a:pos x="534" y="361"/>
                </a:cxn>
              </a:cxnLst>
              <a:rect l="0" t="0" r="r" b="b"/>
              <a:pathLst>
                <a:path w="534" h="361">
                  <a:moveTo>
                    <a:pt x="534" y="361"/>
                  </a:moveTo>
                  <a:lnTo>
                    <a:pt x="515" y="359"/>
                  </a:lnTo>
                  <a:lnTo>
                    <a:pt x="510" y="359"/>
                  </a:lnTo>
                  <a:lnTo>
                    <a:pt x="498" y="357"/>
                  </a:lnTo>
                  <a:lnTo>
                    <a:pt x="491" y="357"/>
                  </a:lnTo>
                  <a:lnTo>
                    <a:pt x="477" y="355"/>
                  </a:lnTo>
                  <a:lnTo>
                    <a:pt x="468" y="355"/>
                  </a:lnTo>
                  <a:lnTo>
                    <a:pt x="455" y="351"/>
                  </a:lnTo>
                  <a:lnTo>
                    <a:pt x="445" y="351"/>
                  </a:lnTo>
                  <a:lnTo>
                    <a:pt x="432" y="350"/>
                  </a:lnTo>
                  <a:lnTo>
                    <a:pt x="417" y="348"/>
                  </a:lnTo>
                  <a:lnTo>
                    <a:pt x="403" y="344"/>
                  </a:lnTo>
                  <a:lnTo>
                    <a:pt x="390" y="344"/>
                  </a:lnTo>
                  <a:lnTo>
                    <a:pt x="373" y="340"/>
                  </a:lnTo>
                  <a:lnTo>
                    <a:pt x="358" y="338"/>
                  </a:lnTo>
                  <a:lnTo>
                    <a:pt x="341" y="334"/>
                  </a:lnTo>
                  <a:lnTo>
                    <a:pt x="329" y="332"/>
                  </a:lnTo>
                  <a:lnTo>
                    <a:pt x="314" y="329"/>
                  </a:lnTo>
                  <a:lnTo>
                    <a:pt x="297" y="325"/>
                  </a:lnTo>
                  <a:lnTo>
                    <a:pt x="285" y="321"/>
                  </a:lnTo>
                  <a:lnTo>
                    <a:pt x="270" y="319"/>
                  </a:lnTo>
                  <a:lnTo>
                    <a:pt x="257" y="315"/>
                  </a:lnTo>
                  <a:lnTo>
                    <a:pt x="242" y="312"/>
                  </a:lnTo>
                  <a:lnTo>
                    <a:pt x="230" y="304"/>
                  </a:lnTo>
                  <a:lnTo>
                    <a:pt x="219" y="300"/>
                  </a:lnTo>
                  <a:lnTo>
                    <a:pt x="206" y="294"/>
                  </a:lnTo>
                  <a:lnTo>
                    <a:pt x="196" y="291"/>
                  </a:lnTo>
                  <a:lnTo>
                    <a:pt x="187" y="285"/>
                  </a:lnTo>
                  <a:lnTo>
                    <a:pt x="177" y="281"/>
                  </a:lnTo>
                  <a:lnTo>
                    <a:pt x="169" y="274"/>
                  </a:lnTo>
                  <a:lnTo>
                    <a:pt x="158" y="264"/>
                  </a:lnTo>
                  <a:lnTo>
                    <a:pt x="150" y="256"/>
                  </a:lnTo>
                  <a:lnTo>
                    <a:pt x="139" y="247"/>
                  </a:lnTo>
                  <a:lnTo>
                    <a:pt x="131" y="237"/>
                  </a:lnTo>
                  <a:lnTo>
                    <a:pt x="122" y="230"/>
                  </a:lnTo>
                  <a:lnTo>
                    <a:pt x="116" y="218"/>
                  </a:lnTo>
                  <a:lnTo>
                    <a:pt x="109" y="211"/>
                  </a:lnTo>
                  <a:lnTo>
                    <a:pt x="99" y="197"/>
                  </a:lnTo>
                  <a:lnTo>
                    <a:pt x="93" y="184"/>
                  </a:lnTo>
                  <a:lnTo>
                    <a:pt x="84" y="173"/>
                  </a:lnTo>
                  <a:lnTo>
                    <a:pt x="78" y="161"/>
                  </a:lnTo>
                  <a:lnTo>
                    <a:pt x="71" y="148"/>
                  </a:lnTo>
                  <a:lnTo>
                    <a:pt x="63" y="139"/>
                  </a:lnTo>
                  <a:lnTo>
                    <a:pt x="57" y="125"/>
                  </a:lnTo>
                  <a:lnTo>
                    <a:pt x="54" y="116"/>
                  </a:lnTo>
                  <a:lnTo>
                    <a:pt x="44" y="102"/>
                  </a:lnTo>
                  <a:lnTo>
                    <a:pt x="40" y="89"/>
                  </a:lnTo>
                  <a:lnTo>
                    <a:pt x="34" y="80"/>
                  </a:lnTo>
                  <a:lnTo>
                    <a:pt x="31" y="68"/>
                  </a:lnTo>
                  <a:lnTo>
                    <a:pt x="23" y="59"/>
                  </a:lnTo>
                  <a:lnTo>
                    <a:pt x="19" y="49"/>
                  </a:lnTo>
                  <a:lnTo>
                    <a:pt x="17" y="40"/>
                  </a:lnTo>
                  <a:lnTo>
                    <a:pt x="14" y="34"/>
                  </a:lnTo>
                  <a:lnTo>
                    <a:pt x="8" y="19"/>
                  </a:lnTo>
                  <a:lnTo>
                    <a:pt x="0" y="0"/>
                  </a:lnTo>
                  <a:lnTo>
                    <a:pt x="213" y="262"/>
                  </a:lnTo>
                  <a:lnTo>
                    <a:pt x="534" y="361"/>
                  </a:lnTo>
                  <a:lnTo>
                    <a:pt x="534" y="361"/>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442" y="514"/>
              <a:ext cx="212" cy="118"/>
            </a:xfrm>
            <a:custGeom>
              <a:avLst/>
              <a:gdLst/>
              <a:ahLst/>
              <a:cxnLst>
                <a:cxn ang="0">
                  <a:pos x="339" y="158"/>
                </a:cxn>
                <a:cxn ang="0">
                  <a:pos x="325" y="151"/>
                </a:cxn>
                <a:cxn ang="0">
                  <a:pos x="312" y="145"/>
                </a:cxn>
                <a:cxn ang="0">
                  <a:pos x="297" y="141"/>
                </a:cxn>
                <a:cxn ang="0">
                  <a:pos x="276" y="134"/>
                </a:cxn>
                <a:cxn ang="0">
                  <a:pos x="249" y="132"/>
                </a:cxn>
                <a:cxn ang="0">
                  <a:pos x="223" y="130"/>
                </a:cxn>
                <a:cxn ang="0">
                  <a:pos x="190" y="132"/>
                </a:cxn>
                <a:cxn ang="0">
                  <a:pos x="31" y="128"/>
                </a:cxn>
                <a:cxn ang="0">
                  <a:pos x="50" y="116"/>
                </a:cxn>
                <a:cxn ang="0">
                  <a:pos x="65" y="111"/>
                </a:cxn>
                <a:cxn ang="0">
                  <a:pos x="84" y="105"/>
                </a:cxn>
                <a:cxn ang="0">
                  <a:pos x="105" y="101"/>
                </a:cxn>
                <a:cxn ang="0">
                  <a:pos x="126" y="101"/>
                </a:cxn>
                <a:cxn ang="0">
                  <a:pos x="152" y="101"/>
                </a:cxn>
                <a:cxn ang="0">
                  <a:pos x="0" y="82"/>
                </a:cxn>
                <a:cxn ang="0">
                  <a:pos x="16" y="76"/>
                </a:cxn>
                <a:cxn ang="0">
                  <a:pos x="31" y="71"/>
                </a:cxn>
                <a:cxn ang="0">
                  <a:pos x="59" y="65"/>
                </a:cxn>
                <a:cxn ang="0">
                  <a:pos x="82" y="61"/>
                </a:cxn>
                <a:cxn ang="0">
                  <a:pos x="101" y="61"/>
                </a:cxn>
                <a:cxn ang="0">
                  <a:pos x="118" y="59"/>
                </a:cxn>
                <a:cxn ang="0">
                  <a:pos x="133" y="59"/>
                </a:cxn>
                <a:cxn ang="0">
                  <a:pos x="151" y="59"/>
                </a:cxn>
                <a:cxn ang="0">
                  <a:pos x="171" y="59"/>
                </a:cxn>
                <a:cxn ang="0">
                  <a:pos x="27" y="29"/>
                </a:cxn>
                <a:cxn ang="0">
                  <a:pos x="54" y="19"/>
                </a:cxn>
                <a:cxn ang="0">
                  <a:pos x="80" y="14"/>
                </a:cxn>
                <a:cxn ang="0">
                  <a:pos x="99" y="14"/>
                </a:cxn>
                <a:cxn ang="0">
                  <a:pos x="124" y="23"/>
                </a:cxn>
                <a:cxn ang="0">
                  <a:pos x="149" y="31"/>
                </a:cxn>
                <a:cxn ang="0">
                  <a:pos x="168" y="33"/>
                </a:cxn>
                <a:cxn ang="0">
                  <a:pos x="185" y="35"/>
                </a:cxn>
                <a:cxn ang="0">
                  <a:pos x="202" y="31"/>
                </a:cxn>
                <a:cxn ang="0">
                  <a:pos x="221" y="23"/>
                </a:cxn>
                <a:cxn ang="0">
                  <a:pos x="240" y="18"/>
                </a:cxn>
                <a:cxn ang="0">
                  <a:pos x="257" y="12"/>
                </a:cxn>
                <a:cxn ang="0">
                  <a:pos x="276" y="4"/>
                </a:cxn>
                <a:cxn ang="0">
                  <a:pos x="293" y="2"/>
                </a:cxn>
                <a:cxn ang="0">
                  <a:pos x="318" y="0"/>
                </a:cxn>
                <a:cxn ang="0">
                  <a:pos x="339" y="0"/>
                </a:cxn>
                <a:cxn ang="0">
                  <a:pos x="360" y="4"/>
                </a:cxn>
                <a:cxn ang="0">
                  <a:pos x="379" y="10"/>
                </a:cxn>
                <a:cxn ang="0">
                  <a:pos x="396" y="21"/>
                </a:cxn>
                <a:cxn ang="0">
                  <a:pos x="415" y="31"/>
                </a:cxn>
                <a:cxn ang="0">
                  <a:pos x="400" y="61"/>
                </a:cxn>
                <a:cxn ang="0">
                  <a:pos x="411" y="116"/>
                </a:cxn>
                <a:cxn ang="0">
                  <a:pos x="386" y="145"/>
                </a:cxn>
                <a:cxn ang="0">
                  <a:pos x="318" y="210"/>
                </a:cxn>
              </a:cxnLst>
              <a:rect l="0" t="0" r="r" b="b"/>
              <a:pathLst>
                <a:path w="424" h="236">
                  <a:moveTo>
                    <a:pt x="318" y="210"/>
                  </a:moveTo>
                  <a:lnTo>
                    <a:pt x="339" y="158"/>
                  </a:lnTo>
                  <a:lnTo>
                    <a:pt x="335" y="156"/>
                  </a:lnTo>
                  <a:lnTo>
                    <a:pt x="325" y="151"/>
                  </a:lnTo>
                  <a:lnTo>
                    <a:pt x="320" y="149"/>
                  </a:lnTo>
                  <a:lnTo>
                    <a:pt x="312" y="145"/>
                  </a:lnTo>
                  <a:lnTo>
                    <a:pt x="305" y="143"/>
                  </a:lnTo>
                  <a:lnTo>
                    <a:pt x="297" y="141"/>
                  </a:lnTo>
                  <a:lnTo>
                    <a:pt x="286" y="137"/>
                  </a:lnTo>
                  <a:lnTo>
                    <a:pt x="276" y="134"/>
                  </a:lnTo>
                  <a:lnTo>
                    <a:pt x="263" y="132"/>
                  </a:lnTo>
                  <a:lnTo>
                    <a:pt x="249" y="132"/>
                  </a:lnTo>
                  <a:lnTo>
                    <a:pt x="236" y="130"/>
                  </a:lnTo>
                  <a:lnTo>
                    <a:pt x="223" y="130"/>
                  </a:lnTo>
                  <a:lnTo>
                    <a:pt x="206" y="130"/>
                  </a:lnTo>
                  <a:lnTo>
                    <a:pt x="190" y="132"/>
                  </a:lnTo>
                  <a:lnTo>
                    <a:pt x="25" y="137"/>
                  </a:lnTo>
                  <a:lnTo>
                    <a:pt x="31" y="128"/>
                  </a:lnTo>
                  <a:lnTo>
                    <a:pt x="44" y="120"/>
                  </a:lnTo>
                  <a:lnTo>
                    <a:pt x="50" y="116"/>
                  </a:lnTo>
                  <a:lnTo>
                    <a:pt x="59" y="113"/>
                  </a:lnTo>
                  <a:lnTo>
                    <a:pt x="65" y="111"/>
                  </a:lnTo>
                  <a:lnTo>
                    <a:pt x="75" y="109"/>
                  </a:lnTo>
                  <a:lnTo>
                    <a:pt x="84" y="105"/>
                  </a:lnTo>
                  <a:lnTo>
                    <a:pt x="94" y="105"/>
                  </a:lnTo>
                  <a:lnTo>
                    <a:pt x="105" y="101"/>
                  </a:lnTo>
                  <a:lnTo>
                    <a:pt x="114" y="101"/>
                  </a:lnTo>
                  <a:lnTo>
                    <a:pt x="126" y="101"/>
                  </a:lnTo>
                  <a:lnTo>
                    <a:pt x="139" y="101"/>
                  </a:lnTo>
                  <a:lnTo>
                    <a:pt x="152" y="101"/>
                  </a:lnTo>
                  <a:lnTo>
                    <a:pt x="168" y="101"/>
                  </a:lnTo>
                  <a:lnTo>
                    <a:pt x="0" y="82"/>
                  </a:lnTo>
                  <a:lnTo>
                    <a:pt x="8" y="78"/>
                  </a:lnTo>
                  <a:lnTo>
                    <a:pt x="16" y="76"/>
                  </a:lnTo>
                  <a:lnTo>
                    <a:pt x="25" y="71"/>
                  </a:lnTo>
                  <a:lnTo>
                    <a:pt x="31" y="71"/>
                  </a:lnTo>
                  <a:lnTo>
                    <a:pt x="46" y="65"/>
                  </a:lnTo>
                  <a:lnTo>
                    <a:pt x="59" y="65"/>
                  </a:lnTo>
                  <a:lnTo>
                    <a:pt x="71" y="61"/>
                  </a:lnTo>
                  <a:lnTo>
                    <a:pt x="82" y="61"/>
                  </a:lnTo>
                  <a:lnTo>
                    <a:pt x="90" y="61"/>
                  </a:lnTo>
                  <a:lnTo>
                    <a:pt x="101" y="61"/>
                  </a:lnTo>
                  <a:lnTo>
                    <a:pt x="109" y="59"/>
                  </a:lnTo>
                  <a:lnTo>
                    <a:pt x="118" y="59"/>
                  </a:lnTo>
                  <a:lnTo>
                    <a:pt x="126" y="59"/>
                  </a:lnTo>
                  <a:lnTo>
                    <a:pt x="133" y="59"/>
                  </a:lnTo>
                  <a:lnTo>
                    <a:pt x="143" y="59"/>
                  </a:lnTo>
                  <a:lnTo>
                    <a:pt x="151" y="59"/>
                  </a:lnTo>
                  <a:lnTo>
                    <a:pt x="160" y="59"/>
                  </a:lnTo>
                  <a:lnTo>
                    <a:pt x="171" y="59"/>
                  </a:lnTo>
                  <a:lnTo>
                    <a:pt x="12" y="38"/>
                  </a:lnTo>
                  <a:lnTo>
                    <a:pt x="27" y="29"/>
                  </a:lnTo>
                  <a:lnTo>
                    <a:pt x="44" y="23"/>
                  </a:lnTo>
                  <a:lnTo>
                    <a:pt x="54" y="19"/>
                  </a:lnTo>
                  <a:lnTo>
                    <a:pt x="69" y="18"/>
                  </a:lnTo>
                  <a:lnTo>
                    <a:pt x="80" y="14"/>
                  </a:lnTo>
                  <a:lnTo>
                    <a:pt x="90" y="14"/>
                  </a:lnTo>
                  <a:lnTo>
                    <a:pt x="99" y="14"/>
                  </a:lnTo>
                  <a:lnTo>
                    <a:pt x="109" y="19"/>
                  </a:lnTo>
                  <a:lnTo>
                    <a:pt x="124" y="23"/>
                  </a:lnTo>
                  <a:lnTo>
                    <a:pt x="141" y="29"/>
                  </a:lnTo>
                  <a:lnTo>
                    <a:pt x="149" y="31"/>
                  </a:lnTo>
                  <a:lnTo>
                    <a:pt x="160" y="31"/>
                  </a:lnTo>
                  <a:lnTo>
                    <a:pt x="168" y="33"/>
                  </a:lnTo>
                  <a:lnTo>
                    <a:pt x="181" y="38"/>
                  </a:lnTo>
                  <a:lnTo>
                    <a:pt x="185" y="35"/>
                  </a:lnTo>
                  <a:lnTo>
                    <a:pt x="192" y="33"/>
                  </a:lnTo>
                  <a:lnTo>
                    <a:pt x="202" y="31"/>
                  </a:lnTo>
                  <a:lnTo>
                    <a:pt x="210" y="27"/>
                  </a:lnTo>
                  <a:lnTo>
                    <a:pt x="221" y="23"/>
                  </a:lnTo>
                  <a:lnTo>
                    <a:pt x="230" y="21"/>
                  </a:lnTo>
                  <a:lnTo>
                    <a:pt x="240" y="18"/>
                  </a:lnTo>
                  <a:lnTo>
                    <a:pt x="248" y="18"/>
                  </a:lnTo>
                  <a:lnTo>
                    <a:pt x="257" y="12"/>
                  </a:lnTo>
                  <a:lnTo>
                    <a:pt x="265" y="8"/>
                  </a:lnTo>
                  <a:lnTo>
                    <a:pt x="276" y="4"/>
                  </a:lnTo>
                  <a:lnTo>
                    <a:pt x="286" y="4"/>
                  </a:lnTo>
                  <a:lnTo>
                    <a:pt x="293" y="2"/>
                  </a:lnTo>
                  <a:lnTo>
                    <a:pt x="306" y="0"/>
                  </a:lnTo>
                  <a:lnTo>
                    <a:pt x="318" y="0"/>
                  </a:lnTo>
                  <a:lnTo>
                    <a:pt x="329" y="0"/>
                  </a:lnTo>
                  <a:lnTo>
                    <a:pt x="339" y="0"/>
                  </a:lnTo>
                  <a:lnTo>
                    <a:pt x="350" y="2"/>
                  </a:lnTo>
                  <a:lnTo>
                    <a:pt x="360" y="4"/>
                  </a:lnTo>
                  <a:lnTo>
                    <a:pt x="369" y="8"/>
                  </a:lnTo>
                  <a:lnTo>
                    <a:pt x="379" y="10"/>
                  </a:lnTo>
                  <a:lnTo>
                    <a:pt x="388" y="18"/>
                  </a:lnTo>
                  <a:lnTo>
                    <a:pt x="396" y="21"/>
                  </a:lnTo>
                  <a:lnTo>
                    <a:pt x="401" y="31"/>
                  </a:lnTo>
                  <a:lnTo>
                    <a:pt x="415" y="31"/>
                  </a:lnTo>
                  <a:lnTo>
                    <a:pt x="424" y="38"/>
                  </a:lnTo>
                  <a:lnTo>
                    <a:pt x="400" y="61"/>
                  </a:lnTo>
                  <a:lnTo>
                    <a:pt x="419" y="113"/>
                  </a:lnTo>
                  <a:lnTo>
                    <a:pt x="411" y="116"/>
                  </a:lnTo>
                  <a:lnTo>
                    <a:pt x="415" y="149"/>
                  </a:lnTo>
                  <a:lnTo>
                    <a:pt x="386" y="145"/>
                  </a:lnTo>
                  <a:lnTo>
                    <a:pt x="371" y="236"/>
                  </a:lnTo>
                  <a:lnTo>
                    <a:pt x="318" y="210"/>
                  </a:lnTo>
                  <a:lnTo>
                    <a:pt x="318" y="2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613" y="1536"/>
              <a:ext cx="64" cy="78"/>
            </a:xfrm>
            <a:custGeom>
              <a:avLst/>
              <a:gdLst/>
              <a:ahLst/>
              <a:cxnLst>
                <a:cxn ang="0">
                  <a:pos x="43" y="15"/>
                </a:cxn>
                <a:cxn ang="0">
                  <a:pos x="64" y="80"/>
                </a:cxn>
                <a:cxn ang="0">
                  <a:pos x="127" y="156"/>
                </a:cxn>
                <a:cxn ang="0">
                  <a:pos x="53" y="135"/>
                </a:cxn>
                <a:cxn ang="0">
                  <a:pos x="22" y="83"/>
                </a:cxn>
                <a:cxn ang="0">
                  <a:pos x="0" y="116"/>
                </a:cxn>
                <a:cxn ang="0">
                  <a:pos x="22" y="0"/>
                </a:cxn>
                <a:cxn ang="0">
                  <a:pos x="43" y="15"/>
                </a:cxn>
                <a:cxn ang="0">
                  <a:pos x="43" y="15"/>
                </a:cxn>
              </a:cxnLst>
              <a:rect l="0" t="0" r="r" b="b"/>
              <a:pathLst>
                <a:path w="127" h="156">
                  <a:moveTo>
                    <a:pt x="43" y="15"/>
                  </a:moveTo>
                  <a:lnTo>
                    <a:pt x="64" y="80"/>
                  </a:lnTo>
                  <a:lnTo>
                    <a:pt x="127" y="156"/>
                  </a:lnTo>
                  <a:lnTo>
                    <a:pt x="53" y="135"/>
                  </a:lnTo>
                  <a:lnTo>
                    <a:pt x="22" y="83"/>
                  </a:lnTo>
                  <a:lnTo>
                    <a:pt x="0" y="116"/>
                  </a:lnTo>
                  <a:lnTo>
                    <a:pt x="22" y="0"/>
                  </a:lnTo>
                  <a:lnTo>
                    <a:pt x="43" y="15"/>
                  </a:lnTo>
                  <a:lnTo>
                    <a:pt x="43"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65" y="1559"/>
              <a:ext cx="77" cy="60"/>
            </a:xfrm>
            <a:custGeom>
              <a:avLst/>
              <a:gdLst/>
              <a:ahLst/>
              <a:cxnLst>
                <a:cxn ang="0">
                  <a:pos x="25" y="4"/>
                </a:cxn>
                <a:cxn ang="0">
                  <a:pos x="65" y="61"/>
                </a:cxn>
                <a:cxn ang="0">
                  <a:pos x="154" y="116"/>
                </a:cxn>
                <a:cxn ang="0">
                  <a:pos x="74" y="118"/>
                </a:cxn>
                <a:cxn ang="0">
                  <a:pos x="27" y="78"/>
                </a:cxn>
                <a:cxn ang="0">
                  <a:pos x="19" y="120"/>
                </a:cxn>
                <a:cxn ang="0">
                  <a:pos x="0" y="0"/>
                </a:cxn>
                <a:cxn ang="0">
                  <a:pos x="25" y="4"/>
                </a:cxn>
                <a:cxn ang="0">
                  <a:pos x="25" y="4"/>
                </a:cxn>
              </a:cxnLst>
              <a:rect l="0" t="0" r="r" b="b"/>
              <a:pathLst>
                <a:path w="154" h="120">
                  <a:moveTo>
                    <a:pt x="25" y="4"/>
                  </a:moveTo>
                  <a:lnTo>
                    <a:pt x="65" y="61"/>
                  </a:lnTo>
                  <a:lnTo>
                    <a:pt x="154" y="116"/>
                  </a:lnTo>
                  <a:lnTo>
                    <a:pt x="74" y="118"/>
                  </a:lnTo>
                  <a:lnTo>
                    <a:pt x="27" y="78"/>
                  </a:lnTo>
                  <a:lnTo>
                    <a:pt x="19" y="120"/>
                  </a:lnTo>
                  <a:lnTo>
                    <a:pt x="0" y="0"/>
                  </a:lnTo>
                  <a:lnTo>
                    <a:pt x="25" y="4"/>
                  </a:lnTo>
                  <a:lnTo>
                    <a:pt x="2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468" y="605"/>
              <a:ext cx="172" cy="223"/>
            </a:xfrm>
            <a:custGeom>
              <a:avLst/>
              <a:gdLst/>
              <a:ahLst/>
              <a:cxnLst>
                <a:cxn ang="0">
                  <a:pos x="241" y="0"/>
                </a:cxn>
                <a:cxn ang="0">
                  <a:pos x="237" y="0"/>
                </a:cxn>
                <a:cxn ang="0">
                  <a:pos x="232" y="6"/>
                </a:cxn>
                <a:cxn ang="0">
                  <a:pos x="218" y="13"/>
                </a:cxn>
                <a:cxn ang="0">
                  <a:pos x="205" y="23"/>
                </a:cxn>
                <a:cxn ang="0">
                  <a:pos x="192" y="27"/>
                </a:cxn>
                <a:cxn ang="0">
                  <a:pos x="184" y="34"/>
                </a:cxn>
                <a:cxn ang="0">
                  <a:pos x="173" y="40"/>
                </a:cxn>
                <a:cxn ang="0">
                  <a:pos x="161" y="47"/>
                </a:cxn>
                <a:cxn ang="0">
                  <a:pos x="150" y="55"/>
                </a:cxn>
                <a:cxn ang="0">
                  <a:pos x="138" y="63"/>
                </a:cxn>
                <a:cxn ang="0">
                  <a:pos x="129" y="74"/>
                </a:cxn>
                <a:cxn ang="0">
                  <a:pos x="118" y="84"/>
                </a:cxn>
                <a:cxn ang="0">
                  <a:pos x="102" y="93"/>
                </a:cxn>
                <a:cxn ang="0">
                  <a:pos x="93" y="103"/>
                </a:cxn>
                <a:cxn ang="0">
                  <a:pos x="80" y="114"/>
                </a:cxn>
                <a:cxn ang="0">
                  <a:pos x="70" y="123"/>
                </a:cxn>
                <a:cxn ang="0">
                  <a:pos x="59" y="137"/>
                </a:cxn>
                <a:cxn ang="0">
                  <a:pos x="51" y="150"/>
                </a:cxn>
                <a:cxn ang="0">
                  <a:pos x="42" y="163"/>
                </a:cxn>
                <a:cxn ang="0">
                  <a:pos x="34" y="177"/>
                </a:cxn>
                <a:cxn ang="0">
                  <a:pos x="23" y="190"/>
                </a:cxn>
                <a:cxn ang="0">
                  <a:pos x="17" y="203"/>
                </a:cxn>
                <a:cxn ang="0">
                  <a:pos x="11" y="219"/>
                </a:cxn>
                <a:cxn ang="0">
                  <a:pos x="7" y="234"/>
                </a:cxn>
                <a:cxn ang="0">
                  <a:pos x="2" y="249"/>
                </a:cxn>
                <a:cxn ang="0">
                  <a:pos x="2" y="264"/>
                </a:cxn>
                <a:cxn ang="0">
                  <a:pos x="0" y="279"/>
                </a:cxn>
                <a:cxn ang="0">
                  <a:pos x="2" y="296"/>
                </a:cxn>
                <a:cxn ang="0">
                  <a:pos x="2" y="310"/>
                </a:cxn>
                <a:cxn ang="0">
                  <a:pos x="7" y="325"/>
                </a:cxn>
                <a:cxn ang="0">
                  <a:pos x="11" y="338"/>
                </a:cxn>
                <a:cxn ang="0">
                  <a:pos x="19" y="352"/>
                </a:cxn>
                <a:cxn ang="0">
                  <a:pos x="26" y="361"/>
                </a:cxn>
                <a:cxn ang="0">
                  <a:pos x="36" y="373"/>
                </a:cxn>
                <a:cxn ang="0">
                  <a:pos x="47" y="382"/>
                </a:cxn>
                <a:cxn ang="0">
                  <a:pos x="59" y="393"/>
                </a:cxn>
                <a:cxn ang="0">
                  <a:pos x="72" y="399"/>
                </a:cxn>
                <a:cxn ang="0">
                  <a:pos x="87" y="407"/>
                </a:cxn>
                <a:cxn ang="0">
                  <a:pos x="99" y="412"/>
                </a:cxn>
                <a:cxn ang="0">
                  <a:pos x="114" y="418"/>
                </a:cxn>
                <a:cxn ang="0">
                  <a:pos x="129" y="422"/>
                </a:cxn>
                <a:cxn ang="0">
                  <a:pos x="146" y="430"/>
                </a:cxn>
                <a:cxn ang="0">
                  <a:pos x="159" y="431"/>
                </a:cxn>
                <a:cxn ang="0">
                  <a:pos x="177" y="435"/>
                </a:cxn>
                <a:cxn ang="0">
                  <a:pos x="192" y="437"/>
                </a:cxn>
                <a:cxn ang="0">
                  <a:pos x="207" y="439"/>
                </a:cxn>
                <a:cxn ang="0">
                  <a:pos x="220" y="439"/>
                </a:cxn>
                <a:cxn ang="0">
                  <a:pos x="237" y="441"/>
                </a:cxn>
                <a:cxn ang="0">
                  <a:pos x="251" y="441"/>
                </a:cxn>
                <a:cxn ang="0">
                  <a:pos x="266" y="443"/>
                </a:cxn>
                <a:cxn ang="0">
                  <a:pos x="275" y="443"/>
                </a:cxn>
                <a:cxn ang="0">
                  <a:pos x="291" y="447"/>
                </a:cxn>
                <a:cxn ang="0">
                  <a:pos x="298" y="447"/>
                </a:cxn>
                <a:cxn ang="0">
                  <a:pos x="310" y="447"/>
                </a:cxn>
                <a:cxn ang="0">
                  <a:pos x="317" y="447"/>
                </a:cxn>
                <a:cxn ang="0">
                  <a:pos x="327" y="447"/>
                </a:cxn>
                <a:cxn ang="0">
                  <a:pos x="336" y="447"/>
                </a:cxn>
                <a:cxn ang="0">
                  <a:pos x="344" y="447"/>
                </a:cxn>
                <a:cxn ang="0">
                  <a:pos x="127" y="289"/>
                </a:cxn>
                <a:cxn ang="0">
                  <a:pos x="306" y="135"/>
                </a:cxn>
                <a:cxn ang="0">
                  <a:pos x="241" y="0"/>
                </a:cxn>
                <a:cxn ang="0">
                  <a:pos x="241" y="0"/>
                </a:cxn>
              </a:cxnLst>
              <a:rect l="0" t="0" r="r" b="b"/>
              <a:pathLst>
                <a:path w="344" h="447">
                  <a:moveTo>
                    <a:pt x="241" y="0"/>
                  </a:moveTo>
                  <a:lnTo>
                    <a:pt x="237" y="0"/>
                  </a:lnTo>
                  <a:lnTo>
                    <a:pt x="232" y="6"/>
                  </a:lnTo>
                  <a:lnTo>
                    <a:pt x="218" y="13"/>
                  </a:lnTo>
                  <a:lnTo>
                    <a:pt x="205" y="23"/>
                  </a:lnTo>
                  <a:lnTo>
                    <a:pt x="192" y="27"/>
                  </a:lnTo>
                  <a:lnTo>
                    <a:pt x="184" y="34"/>
                  </a:lnTo>
                  <a:lnTo>
                    <a:pt x="173" y="40"/>
                  </a:lnTo>
                  <a:lnTo>
                    <a:pt x="161" y="47"/>
                  </a:lnTo>
                  <a:lnTo>
                    <a:pt x="150" y="55"/>
                  </a:lnTo>
                  <a:lnTo>
                    <a:pt x="138" y="63"/>
                  </a:lnTo>
                  <a:lnTo>
                    <a:pt x="129" y="74"/>
                  </a:lnTo>
                  <a:lnTo>
                    <a:pt x="118" y="84"/>
                  </a:lnTo>
                  <a:lnTo>
                    <a:pt x="102" y="93"/>
                  </a:lnTo>
                  <a:lnTo>
                    <a:pt x="93" y="103"/>
                  </a:lnTo>
                  <a:lnTo>
                    <a:pt x="80" y="114"/>
                  </a:lnTo>
                  <a:lnTo>
                    <a:pt x="70" y="123"/>
                  </a:lnTo>
                  <a:lnTo>
                    <a:pt x="59" y="137"/>
                  </a:lnTo>
                  <a:lnTo>
                    <a:pt x="51" y="150"/>
                  </a:lnTo>
                  <a:lnTo>
                    <a:pt x="42" y="163"/>
                  </a:lnTo>
                  <a:lnTo>
                    <a:pt x="34" y="177"/>
                  </a:lnTo>
                  <a:lnTo>
                    <a:pt x="23" y="190"/>
                  </a:lnTo>
                  <a:lnTo>
                    <a:pt x="17" y="203"/>
                  </a:lnTo>
                  <a:lnTo>
                    <a:pt x="11" y="219"/>
                  </a:lnTo>
                  <a:lnTo>
                    <a:pt x="7" y="234"/>
                  </a:lnTo>
                  <a:lnTo>
                    <a:pt x="2" y="249"/>
                  </a:lnTo>
                  <a:lnTo>
                    <a:pt x="2" y="264"/>
                  </a:lnTo>
                  <a:lnTo>
                    <a:pt x="0" y="279"/>
                  </a:lnTo>
                  <a:lnTo>
                    <a:pt x="2" y="296"/>
                  </a:lnTo>
                  <a:lnTo>
                    <a:pt x="2" y="310"/>
                  </a:lnTo>
                  <a:lnTo>
                    <a:pt x="7" y="325"/>
                  </a:lnTo>
                  <a:lnTo>
                    <a:pt x="11" y="338"/>
                  </a:lnTo>
                  <a:lnTo>
                    <a:pt x="19" y="352"/>
                  </a:lnTo>
                  <a:lnTo>
                    <a:pt x="26" y="361"/>
                  </a:lnTo>
                  <a:lnTo>
                    <a:pt x="36" y="373"/>
                  </a:lnTo>
                  <a:lnTo>
                    <a:pt x="47" y="382"/>
                  </a:lnTo>
                  <a:lnTo>
                    <a:pt x="59" y="393"/>
                  </a:lnTo>
                  <a:lnTo>
                    <a:pt x="72" y="399"/>
                  </a:lnTo>
                  <a:lnTo>
                    <a:pt x="87" y="407"/>
                  </a:lnTo>
                  <a:lnTo>
                    <a:pt x="99" y="412"/>
                  </a:lnTo>
                  <a:lnTo>
                    <a:pt x="114" y="418"/>
                  </a:lnTo>
                  <a:lnTo>
                    <a:pt x="129" y="422"/>
                  </a:lnTo>
                  <a:lnTo>
                    <a:pt x="146" y="430"/>
                  </a:lnTo>
                  <a:lnTo>
                    <a:pt x="159" y="431"/>
                  </a:lnTo>
                  <a:lnTo>
                    <a:pt x="177" y="435"/>
                  </a:lnTo>
                  <a:lnTo>
                    <a:pt x="192" y="437"/>
                  </a:lnTo>
                  <a:lnTo>
                    <a:pt x="207" y="439"/>
                  </a:lnTo>
                  <a:lnTo>
                    <a:pt x="220" y="439"/>
                  </a:lnTo>
                  <a:lnTo>
                    <a:pt x="237" y="441"/>
                  </a:lnTo>
                  <a:lnTo>
                    <a:pt x="251" y="441"/>
                  </a:lnTo>
                  <a:lnTo>
                    <a:pt x="266" y="443"/>
                  </a:lnTo>
                  <a:lnTo>
                    <a:pt x="275" y="443"/>
                  </a:lnTo>
                  <a:lnTo>
                    <a:pt x="291" y="447"/>
                  </a:lnTo>
                  <a:lnTo>
                    <a:pt x="298" y="447"/>
                  </a:lnTo>
                  <a:lnTo>
                    <a:pt x="310" y="447"/>
                  </a:lnTo>
                  <a:lnTo>
                    <a:pt x="317" y="447"/>
                  </a:lnTo>
                  <a:lnTo>
                    <a:pt x="327" y="447"/>
                  </a:lnTo>
                  <a:lnTo>
                    <a:pt x="336" y="447"/>
                  </a:lnTo>
                  <a:lnTo>
                    <a:pt x="344" y="447"/>
                  </a:lnTo>
                  <a:lnTo>
                    <a:pt x="127" y="289"/>
                  </a:lnTo>
                  <a:lnTo>
                    <a:pt x="306" y="135"/>
                  </a:lnTo>
                  <a:lnTo>
                    <a:pt x="241" y="0"/>
                  </a:lnTo>
                  <a:lnTo>
                    <a:pt x="2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475" y="637"/>
              <a:ext cx="122" cy="180"/>
            </a:xfrm>
            <a:custGeom>
              <a:avLst/>
              <a:gdLst/>
              <a:ahLst/>
              <a:cxnLst>
                <a:cxn ang="0">
                  <a:pos x="162" y="0"/>
                </a:cxn>
                <a:cxn ang="0">
                  <a:pos x="158" y="0"/>
                </a:cxn>
                <a:cxn ang="0">
                  <a:pos x="152" y="7"/>
                </a:cxn>
                <a:cxn ang="0">
                  <a:pos x="141" y="15"/>
                </a:cxn>
                <a:cxn ang="0">
                  <a:pos x="127" y="26"/>
                </a:cxn>
                <a:cxn ang="0">
                  <a:pos x="114" y="38"/>
                </a:cxn>
                <a:cxn ang="0">
                  <a:pos x="99" y="51"/>
                </a:cxn>
                <a:cxn ang="0">
                  <a:pos x="89" y="58"/>
                </a:cxn>
                <a:cxn ang="0">
                  <a:pos x="82" y="68"/>
                </a:cxn>
                <a:cxn ang="0">
                  <a:pos x="74" y="76"/>
                </a:cxn>
                <a:cxn ang="0">
                  <a:pos x="67" y="87"/>
                </a:cxn>
                <a:cxn ang="0">
                  <a:pos x="57" y="95"/>
                </a:cxn>
                <a:cxn ang="0">
                  <a:pos x="48" y="106"/>
                </a:cxn>
                <a:cxn ang="0">
                  <a:pos x="40" y="114"/>
                </a:cxn>
                <a:cxn ang="0">
                  <a:pos x="34" y="125"/>
                </a:cxn>
                <a:cxn ang="0">
                  <a:pos x="27" y="135"/>
                </a:cxn>
                <a:cxn ang="0">
                  <a:pos x="21" y="146"/>
                </a:cxn>
                <a:cxn ang="0">
                  <a:pos x="17" y="155"/>
                </a:cxn>
                <a:cxn ang="0">
                  <a:pos x="10" y="169"/>
                </a:cxn>
                <a:cxn ang="0">
                  <a:pos x="6" y="176"/>
                </a:cxn>
                <a:cxn ang="0">
                  <a:pos x="4" y="190"/>
                </a:cxn>
                <a:cxn ang="0">
                  <a:pos x="2" y="199"/>
                </a:cxn>
                <a:cxn ang="0">
                  <a:pos x="2" y="212"/>
                </a:cxn>
                <a:cxn ang="0">
                  <a:pos x="0" y="220"/>
                </a:cxn>
                <a:cxn ang="0">
                  <a:pos x="2" y="233"/>
                </a:cxn>
                <a:cxn ang="0">
                  <a:pos x="6" y="243"/>
                </a:cxn>
                <a:cxn ang="0">
                  <a:pos x="10" y="254"/>
                </a:cxn>
                <a:cxn ang="0">
                  <a:pos x="17" y="266"/>
                </a:cxn>
                <a:cxn ang="0">
                  <a:pos x="25" y="275"/>
                </a:cxn>
                <a:cxn ang="0">
                  <a:pos x="34" y="285"/>
                </a:cxn>
                <a:cxn ang="0">
                  <a:pos x="44" y="294"/>
                </a:cxn>
                <a:cxn ang="0">
                  <a:pos x="55" y="304"/>
                </a:cxn>
                <a:cxn ang="0">
                  <a:pos x="67" y="313"/>
                </a:cxn>
                <a:cxn ang="0">
                  <a:pos x="82" y="319"/>
                </a:cxn>
                <a:cxn ang="0">
                  <a:pos x="99" y="330"/>
                </a:cxn>
                <a:cxn ang="0">
                  <a:pos x="112" y="334"/>
                </a:cxn>
                <a:cxn ang="0">
                  <a:pos x="127" y="342"/>
                </a:cxn>
                <a:cxn ang="0">
                  <a:pos x="139" y="344"/>
                </a:cxn>
                <a:cxn ang="0">
                  <a:pos x="146" y="346"/>
                </a:cxn>
                <a:cxn ang="0">
                  <a:pos x="158" y="347"/>
                </a:cxn>
                <a:cxn ang="0">
                  <a:pos x="165" y="351"/>
                </a:cxn>
                <a:cxn ang="0">
                  <a:pos x="175" y="351"/>
                </a:cxn>
                <a:cxn ang="0">
                  <a:pos x="184" y="353"/>
                </a:cxn>
                <a:cxn ang="0">
                  <a:pos x="194" y="355"/>
                </a:cxn>
                <a:cxn ang="0">
                  <a:pos x="203" y="357"/>
                </a:cxn>
                <a:cxn ang="0">
                  <a:pos x="213" y="357"/>
                </a:cxn>
                <a:cxn ang="0">
                  <a:pos x="224" y="357"/>
                </a:cxn>
                <a:cxn ang="0">
                  <a:pos x="236" y="357"/>
                </a:cxn>
                <a:cxn ang="0">
                  <a:pos x="245" y="359"/>
                </a:cxn>
                <a:cxn ang="0">
                  <a:pos x="17" y="233"/>
                </a:cxn>
                <a:cxn ang="0">
                  <a:pos x="162" y="0"/>
                </a:cxn>
                <a:cxn ang="0">
                  <a:pos x="162" y="0"/>
                </a:cxn>
              </a:cxnLst>
              <a:rect l="0" t="0" r="r" b="b"/>
              <a:pathLst>
                <a:path w="245" h="359">
                  <a:moveTo>
                    <a:pt x="162" y="0"/>
                  </a:moveTo>
                  <a:lnTo>
                    <a:pt x="158" y="0"/>
                  </a:lnTo>
                  <a:lnTo>
                    <a:pt x="152" y="7"/>
                  </a:lnTo>
                  <a:lnTo>
                    <a:pt x="141" y="15"/>
                  </a:lnTo>
                  <a:lnTo>
                    <a:pt x="127" y="26"/>
                  </a:lnTo>
                  <a:lnTo>
                    <a:pt x="114" y="38"/>
                  </a:lnTo>
                  <a:lnTo>
                    <a:pt x="99" y="51"/>
                  </a:lnTo>
                  <a:lnTo>
                    <a:pt x="89" y="58"/>
                  </a:lnTo>
                  <a:lnTo>
                    <a:pt x="82" y="68"/>
                  </a:lnTo>
                  <a:lnTo>
                    <a:pt x="74" y="76"/>
                  </a:lnTo>
                  <a:lnTo>
                    <a:pt x="67" y="87"/>
                  </a:lnTo>
                  <a:lnTo>
                    <a:pt x="57" y="95"/>
                  </a:lnTo>
                  <a:lnTo>
                    <a:pt x="48" y="106"/>
                  </a:lnTo>
                  <a:lnTo>
                    <a:pt x="40" y="114"/>
                  </a:lnTo>
                  <a:lnTo>
                    <a:pt x="34" y="125"/>
                  </a:lnTo>
                  <a:lnTo>
                    <a:pt x="27" y="135"/>
                  </a:lnTo>
                  <a:lnTo>
                    <a:pt x="21" y="146"/>
                  </a:lnTo>
                  <a:lnTo>
                    <a:pt x="17" y="155"/>
                  </a:lnTo>
                  <a:lnTo>
                    <a:pt x="10" y="169"/>
                  </a:lnTo>
                  <a:lnTo>
                    <a:pt x="6" y="176"/>
                  </a:lnTo>
                  <a:lnTo>
                    <a:pt x="4" y="190"/>
                  </a:lnTo>
                  <a:lnTo>
                    <a:pt x="2" y="199"/>
                  </a:lnTo>
                  <a:lnTo>
                    <a:pt x="2" y="212"/>
                  </a:lnTo>
                  <a:lnTo>
                    <a:pt x="0" y="220"/>
                  </a:lnTo>
                  <a:lnTo>
                    <a:pt x="2" y="233"/>
                  </a:lnTo>
                  <a:lnTo>
                    <a:pt x="6" y="243"/>
                  </a:lnTo>
                  <a:lnTo>
                    <a:pt x="10" y="254"/>
                  </a:lnTo>
                  <a:lnTo>
                    <a:pt x="17" y="266"/>
                  </a:lnTo>
                  <a:lnTo>
                    <a:pt x="25" y="275"/>
                  </a:lnTo>
                  <a:lnTo>
                    <a:pt x="34" y="285"/>
                  </a:lnTo>
                  <a:lnTo>
                    <a:pt x="44" y="294"/>
                  </a:lnTo>
                  <a:lnTo>
                    <a:pt x="55" y="304"/>
                  </a:lnTo>
                  <a:lnTo>
                    <a:pt x="67" y="313"/>
                  </a:lnTo>
                  <a:lnTo>
                    <a:pt x="82" y="319"/>
                  </a:lnTo>
                  <a:lnTo>
                    <a:pt x="99" y="330"/>
                  </a:lnTo>
                  <a:lnTo>
                    <a:pt x="112" y="334"/>
                  </a:lnTo>
                  <a:lnTo>
                    <a:pt x="127" y="342"/>
                  </a:lnTo>
                  <a:lnTo>
                    <a:pt x="139" y="344"/>
                  </a:lnTo>
                  <a:lnTo>
                    <a:pt x="146" y="346"/>
                  </a:lnTo>
                  <a:lnTo>
                    <a:pt x="158" y="347"/>
                  </a:lnTo>
                  <a:lnTo>
                    <a:pt x="165" y="351"/>
                  </a:lnTo>
                  <a:lnTo>
                    <a:pt x="175" y="351"/>
                  </a:lnTo>
                  <a:lnTo>
                    <a:pt x="184" y="353"/>
                  </a:lnTo>
                  <a:lnTo>
                    <a:pt x="194" y="355"/>
                  </a:lnTo>
                  <a:lnTo>
                    <a:pt x="203" y="357"/>
                  </a:lnTo>
                  <a:lnTo>
                    <a:pt x="213" y="357"/>
                  </a:lnTo>
                  <a:lnTo>
                    <a:pt x="224" y="357"/>
                  </a:lnTo>
                  <a:lnTo>
                    <a:pt x="236" y="357"/>
                  </a:lnTo>
                  <a:lnTo>
                    <a:pt x="245" y="359"/>
                  </a:lnTo>
                  <a:lnTo>
                    <a:pt x="17" y="233"/>
                  </a:lnTo>
                  <a:lnTo>
                    <a:pt x="162" y="0"/>
                  </a:lnTo>
                  <a:lnTo>
                    <a:pt x="162"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545" y="603"/>
              <a:ext cx="790" cy="1007"/>
            </a:xfrm>
            <a:custGeom>
              <a:avLst/>
              <a:gdLst/>
              <a:ahLst/>
              <a:cxnLst>
                <a:cxn ang="0">
                  <a:pos x="1481" y="95"/>
                </a:cxn>
                <a:cxn ang="0">
                  <a:pos x="1508" y="166"/>
                </a:cxn>
                <a:cxn ang="0">
                  <a:pos x="1527" y="245"/>
                </a:cxn>
                <a:cxn ang="0">
                  <a:pos x="1540" y="337"/>
                </a:cxn>
                <a:cxn ang="0">
                  <a:pos x="1555" y="437"/>
                </a:cxn>
                <a:cxn ang="0">
                  <a:pos x="1567" y="544"/>
                </a:cxn>
                <a:cxn ang="0">
                  <a:pos x="1576" y="658"/>
                </a:cxn>
                <a:cxn ang="0">
                  <a:pos x="1567" y="797"/>
                </a:cxn>
                <a:cxn ang="0">
                  <a:pos x="1510" y="932"/>
                </a:cxn>
                <a:cxn ang="0">
                  <a:pos x="1420" y="1051"/>
                </a:cxn>
                <a:cxn ang="0">
                  <a:pos x="1314" y="1154"/>
                </a:cxn>
                <a:cxn ang="0">
                  <a:pos x="1202" y="1240"/>
                </a:cxn>
                <a:cxn ang="0">
                  <a:pos x="1103" y="1304"/>
                </a:cxn>
                <a:cxn ang="0">
                  <a:pos x="1014" y="1354"/>
                </a:cxn>
                <a:cxn ang="0">
                  <a:pos x="1038" y="1418"/>
                </a:cxn>
                <a:cxn ang="0">
                  <a:pos x="1080" y="1490"/>
                </a:cxn>
                <a:cxn ang="0">
                  <a:pos x="1112" y="1576"/>
                </a:cxn>
                <a:cxn ang="0">
                  <a:pos x="1141" y="1667"/>
                </a:cxn>
                <a:cxn ang="0">
                  <a:pos x="1160" y="1760"/>
                </a:cxn>
                <a:cxn ang="0">
                  <a:pos x="1173" y="1848"/>
                </a:cxn>
                <a:cxn ang="0">
                  <a:pos x="1175" y="1931"/>
                </a:cxn>
                <a:cxn ang="0">
                  <a:pos x="1171" y="2002"/>
                </a:cxn>
                <a:cxn ang="0">
                  <a:pos x="1130" y="1958"/>
                </a:cxn>
                <a:cxn ang="0">
                  <a:pos x="1071" y="1882"/>
                </a:cxn>
                <a:cxn ang="0">
                  <a:pos x="1012" y="1798"/>
                </a:cxn>
                <a:cxn ang="0">
                  <a:pos x="951" y="1700"/>
                </a:cxn>
                <a:cxn ang="0">
                  <a:pos x="898" y="1597"/>
                </a:cxn>
                <a:cxn ang="0">
                  <a:pos x="860" y="1492"/>
                </a:cxn>
                <a:cxn ang="0">
                  <a:pos x="846" y="1399"/>
                </a:cxn>
                <a:cxn ang="0">
                  <a:pos x="854" y="1310"/>
                </a:cxn>
                <a:cxn ang="0">
                  <a:pos x="869" y="1236"/>
                </a:cxn>
                <a:cxn ang="0">
                  <a:pos x="901" y="1152"/>
                </a:cxn>
                <a:cxn ang="0">
                  <a:pos x="993" y="1034"/>
                </a:cxn>
                <a:cxn ang="0">
                  <a:pos x="578" y="1293"/>
                </a:cxn>
                <a:cxn ang="0">
                  <a:pos x="536" y="1373"/>
                </a:cxn>
                <a:cxn ang="0">
                  <a:pos x="478" y="1466"/>
                </a:cxn>
                <a:cxn ang="0">
                  <a:pos x="390" y="1570"/>
                </a:cxn>
                <a:cxn ang="0">
                  <a:pos x="270" y="1684"/>
                </a:cxn>
                <a:cxn ang="0">
                  <a:pos x="116" y="1804"/>
                </a:cxn>
                <a:cxn ang="0">
                  <a:pos x="470" y="1118"/>
                </a:cxn>
                <a:cxn ang="0">
                  <a:pos x="573" y="1011"/>
                </a:cxn>
                <a:cxn ang="0">
                  <a:pos x="677" y="924"/>
                </a:cxn>
                <a:cxn ang="0">
                  <a:pos x="780" y="850"/>
                </a:cxn>
                <a:cxn ang="0">
                  <a:pos x="877" y="793"/>
                </a:cxn>
                <a:cxn ang="0">
                  <a:pos x="957" y="747"/>
                </a:cxn>
                <a:cxn ang="0">
                  <a:pos x="1052" y="703"/>
                </a:cxn>
                <a:cxn ang="0">
                  <a:pos x="985" y="483"/>
                </a:cxn>
                <a:cxn ang="0">
                  <a:pos x="900" y="536"/>
                </a:cxn>
                <a:cxn ang="0">
                  <a:pos x="784" y="589"/>
                </a:cxn>
                <a:cxn ang="0">
                  <a:pos x="700" y="608"/>
                </a:cxn>
                <a:cxn ang="0">
                  <a:pos x="611" y="616"/>
                </a:cxn>
                <a:cxn ang="0">
                  <a:pos x="517" y="612"/>
                </a:cxn>
                <a:cxn ang="0">
                  <a:pos x="424" y="605"/>
                </a:cxn>
                <a:cxn ang="0">
                  <a:pos x="341" y="593"/>
                </a:cxn>
                <a:cxn ang="0">
                  <a:pos x="268" y="580"/>
                </a:cxn>
                <a:cxn ang="0">
                  <a:pos x="715" y="475"/>
                </a:cxn>
                <a:cxn ang="0">
                  <a:pos x="848" y="285"/>
                </a:cxn>
                <a:cxn ang="0">
                  <a:pos x="976" y="156"/>
                </a:cxn>
                <a:cxn ang="0">
                  <a:pos x="1086" y="69"/>
                </a:cxn>
                <a:cxn ang="0">
                  <a:pos x="1185" y="23"/>
                </a:cxn>
                <a:cxn ang="0">
                  <a:pos x="1270" y="0"/>
                </a:cxn>
                <a:cxn ang="0">
                  <a:pos x="1341" y="2"/>
                </a:cxn>
                <a:cxn ang="0">
                  <a:pos x="1437" y="32"/>
                </a:cxn>
              </a:cxnLst>
              <a:rect l="0" t="0" r="r" b="b"/>
              <a:pathLst>
                <a:path w="1580" h="2013">
                  <a:moveTo>
                    <a:pt x="1437" y="32"/>
                  </a:moveTo>
                  <a:lnTo>
                    <a:pt x="1445" y="38"/>
                  </a:lnTo>
                  <a:lnTo>
                    <a:pt x="1451" y="44"/>
                  </a:lnTo>
                  <a:lnTo>
                    <a:pt x="1456" y="50"/>
                  </a:lnTo>
                  <a:lnTo>
                    <a:pt x="1466" y="61"/>
                  </a:lnTo>
                  <a:lnTo>
                    <a:pt x="1472" y="69"/>
                  </a:lnTo>
                  <a:lnTo>
                    <a:pt x="1476" y="82"/>
                  </a:lnTo>
                  <a:lnTo>
                    <a:pt x="1481" y="95"/>
                  </a:lnTo>
                  <a:lnTo>
                    <a:pt x="1491" y="108"/>
                  </a:lnTo>
                  <a:lnTo>
                    <a:pt x="1493" y="116"/>
                  </a:lnTo>
                  <a:lnTo>
                    <a:pt x="1495" y="122"/>
                  </a:lnTo>
                  <a:lnTo>
                    <a:pt x="1496" y="129"/>
                  </a:lnTo>
                  <a:lnTo>
                    <a:pt x="1500" y="141"/>
                  </a:lnTo>
                  <a:lnTo>
                    <a:pt x="1504" y="146"/>
                  </a:lnTo>
                  <a:lnTo>
                    <a:pt x="1506" y="158"/>
                  </a:lnTo>
                  <a:lnTo>
                    <a:pt x="1508" y="166"/>
                  </a:lnTo>
                  <a:lnTo>
                    <a:pt x="1512" y="175"/>
                  </a:lnTo>
                  <a:lnTo>
                    <a:pt x="1514" y="185"/>
                  </a:lnTo>
                  <a:lnTo>
                    <a:pt x="1515" y="194"/>
                  </a:lnTo>
                  <a:lnTo>
                    <a:pt x="1517" y="202"/>
                  </a:lnTo>
                  <a:lnTo>
                    <a:pt x="1523" y="211"/>
                  </a:lnTo>
                  <a:lnTo>
                    <a:pt x="1523" y="223"/>
                  </a:lnTo>
                  <a:lnTo>
                    <a:pt x="1527" y="236"/>
                  </a:lnTo>
                  <a:lnTo>
                    <a:pt x="1527" y="245"/>
                  </a:lnTo>
                  <a:lnTo>
                    <a:pt x="1531" y="259"/>
                  </a:lnTo>
                  <a:lnTo>
                    <a:pt x="1531" y="266"/>
                  </a:lnTo>
                  <a:lnTo>
                    <a:pt x="1533" y="280"/>
                  </a:lnTo>
                  <a:lnTo>
                    <a:pt x="1533" y="289"/>
                  </a:lnTo>
                  <a:lnTo>
                    <a:pt x="1536" y="302"/>
                  </a:lnTo>
                  <a:lnTo>
                    <a:pt x="1538" y="314"/>
                  </a:lnTo>
                  <a:lnTo>
                    <a:pt x="1538" y="325"/>
                  </a:lnTo>
                  <a:lnTo>
                    <a:pt x="1540" y="337"/>
                  </a:lnTo>
                  <a:lnTo>
                    <a:pt x="1544" y="348"/>
                  </a:lnTo>
                  <a:lnTo>
                    <a:pt x="1546" y="359"/>
                  </a:lnTo>
                  <a:lnTo>
                    <a:pt x="1548" y="373"/>
                  </a:lnTo>
                  <a:lnTo>
                    <a:pt x="1550" y="384"/>
                  </a:lnTo>
                  <a:lnTo>
                    <a:pt x="1552" y="399"/>
                  </a:lnTo>
                  <a:lnTo>
                    <a:pt x="1553" y="411"/>
                  </a:lnTo>
                  <a:lnTo>
                    <a:pt x="1555" y="424"/>
                  </a:lnTo>
                  <a:lnTo>
                    <a:pt x="1555" y="437"/>
                  </a:lnTo>
                  <a:lnTo>
                    <a:pt x="1559" y="453"/>
                  </a:lnTo>
                  <a:lnTo>
                    <a:pt x="1559" y="464"/>
                  </a:lnTo>
                  <a:lnTo>
                    <a:pt x="1559" y="477"/>
                  </a:lnTo>
                  <a:lnTo>
                    <a:pt x="1563" y="491"/>
                  </a:lnTo>
                  <a:lnTo>
                    <a:pt x="1565" y="504"/>
                  </a:lnTo>
                  <a:lnTo>
                    <a:pt x="1565" y="517"/>
                  </a:lnTo>
                  <a:lnTo>
                    <a:pt x="1567" y="532"/>
                  </a:lnTo>
                  <a:lnTo>
                    <a:pt x="1567" y="544"/>
                  </a:lnTo>
                  <a:lnTo>
                    <a:pt x="1571" y="561"/>
                  </a:lnTo>
                  <a:lnTo>
                    <a:pt x="1571" y="574"/>
                  </a:lnTo>
                  <a:lnTo>
                    <a:pt x="1572" y="589"/>
                  </a:lnTo>
                  <a:lnTo>
                    <a:pt x="1572" y="601"/>
                  </a:lnTo>
                  <a:lnTo>
                    <a:pt x="1574" y="616"/>
                  </a:lnTo>
                  <a:lnTo>
                    <a:pt x="1574" y="629"/>
                  </a:lnTo>
                  <a:lnTo>
                    <a:pt x="1576" y="645"/>
                  </a:lnTo>
                  <a:lnTo>
                    <a:pt x="1576" y="658"/>
                  </a:lnTo>
                  <a:lnTo>
                    <a:pt x="1580" y="675"/>
                  </a:lnTo>
                  <a:lnTo>
                    <a:pt x="1580" y="692"/>
                  </a:lnTo>
                  <a:lnTo>
                    <a:pt x="1580" y="709"/>
                  </a:lnTo>
                  <a:lnTo>
                    <a:pt x="1578" y="728"/>
                  </a:lnTo>
                  <a:lnTo>
                    <a:pt x="1576" y="747"/>
                  </a:lnTo>
                  <a:lnTo>
                    <a:pt x="1574" y="762"/>
                  </a:lnTo>
                  <a:lnTo>
                    <a:pt x="1572" y="779"/>
                  </a:lnTo>
                  <a:lnTo>
                    <a:pt x="1567" y="797"/>
                  </a:lnTo>
                  <a:lnTo>
                    <a:pt x="1565" y="816"/>
                  </a:lnTo>
                  <a:lnTo>
                    <a:pt x="1555" y="831"/>
                  </a:lnTo>
                  <a:lnTo>
                    <a:pt x="1550" y="850"/>
                  </a:lnTo>
                  <a:lnTo>
                    <a:pt x="1544" y="867"/>
                  </a:lnTo>
                  <a:lnTo>
                    <a:pt x="1538" y="884"/>
                  </a:lnTo>
                  <a:lnTo>
                    <a:pt x="1529" y="897"/>
                  </a:lnTo>
                  <a:lnTo>
                    <a:pt x="1519" y="916"/>
                  </a:lnTo>
                  <a:lnTo>
                    <a:pt x="1510" y="932"/>
                  </a:lnTo>
                  <a:lnTo>
                    <a:pt x="1504" y="949"/>
                  </a:lnTo>
                  <a:lnTo>
                    <a:pt x="1491" y="960"/>
                  </a:lnTo>
                  <a:lnTo>
                    <a:pt x="1479" y="977"/>
                  </a:lnTo>
                  <a:lnTo>
                    <a:pt x="1470" y="992"/>
                  </a:lnTo>
                  <a:lnTo>
                    <a:pt x="1458" y="1008"/>
                  </a:lnTo>
                  <a:lnTo>
                    <a:pt x="1445" y="1023"/>
                  </a:lnTo>
                  <a:lnTo>
                    <a:pt x="1434" y="1036"/>
                  </a:lnTo>
                  <a:lnTo>
                    <a:pt x="1420" y="1051"/>
                  </a:lnTo>
                  <a:lnTo>
                    <a:pt x="1411" y="1067"/>
                  </a:lnTo>
                  <a:lnTo>
                    <a:pt x="1396" y="1078"/>
                  </a:lnTo>
                  <a:lnTo>
                    <a:pt x="1380" y="1091"/>
                  </a:lnTo>
                  <a:lnTo>
                    <a:pt x="1369" y="1105"/>
                  </a:lnTo>
                  <a:lnTo>
                    <a:pt x="1354" y="1118"/>
                  </a:lnTo>
                  <a:lnTo>
                    <a:pt x="1341" y="1129"/>
                  </a:lnTo>
                  <a:lnTo>
                    <a:pt x="1327" y="1143"/>
                  </a:lnTo>
                  <a:lnTo>
                    <a:pt x="1314" y="1154"/>
                  </a:lnTo>
                  <a:lnTo>
                    <a:pt x="1301" y="1169"/>
                  </a:lnTo>
                  <a:lnTo>
                    <a:pt x="1287" y="1181"/>
                  </a:lnTo>
                  <a:lnTo>
                    <a:pt x="1272" y="1190"/>
                  </a:lnTo>
                  <a:lnTo>
                    <a:pt x="1259" y="1201"/>
                  </a:lnTo>
                  <a:lnTo>
                    <a:pt x="1244" y="1211"/>
                  </a:lnTo>
                  <a:lnTo>
                    <a:pt x="1230" y="1220"/>
                  </a:lnTo>
                  <a:lnTo>
                    <a:pt x="1217" y="1230"/>
                  </a:lnTo>
                  <a:lnTo>
                    <a:pt x="1202" y="1240"/>
                  </a:lnTo>
                  <a:lnTo>
                    <a:pt x="1192" y="1249"/>
                  </a:lnTo>
                  <a:lnTo>
                    <a:pt x="1177" y="1257"/>
                  </a:lnTo>
                  <a:lnTo>
                    <a:pt x="1162" y="1266"/>
                  </a:lnTo>
                  <a:lnTo>
                    <a:pt x="1152" y="1274"/>
                  </a:lnTo>
                  <a:lnTo>
                    <a:pt x="1139" y="1283"/>
                  </a:lnTo>
                  <a:lnTo>
                    <a:pt x="1126" y="1289"/>
                  </a:lnTo>
                  <a:lnTo>
                    <a:pt x="1116" y="1298"/>
                  </a:lnTo>
                  <a:lnTo>
                    <a:pt x="1103" y="1304"/>
                  </a:lnTo>
                  <a:lnTo>
                    <a:pt x="1095" y="1312"/>
                  </a:lnTo>
                  <a:lnTo>
                    <a:pt x="1082" y="1316"/>
                  </a:lnTo>
                  <a:lnTo>
                    <a:pt x="1074" y="1323"/>
                  </a:lnTo>
                  <a:lnTo>
                    <a:pt x="1063" y="1327"/>
                  </a:lnTo>
                  <a:lnTo>
                    <a:pt x="1055" y="1333"/>
                  </a:lnTo>
                  <a:lnTo>
                    <a:pt x="1038" y="1342"/>
                  </a:lnTo>
                  <a:lnTo>
                    <a:pt x="1025" y="1350"/>
                  </a:lnTo>
                  <a:lnTo>
                    <a:pt x="1014" y="1354"/>
                  </a:lnTo>
                  <a:lnTo>
                    <a:pt x="1006" y="1361"/>
                  </a:lnTo>
                  <a:lnTo>
                    <a:pt x="1000" y="1363"/>
                  </a:lnTo>
                  <a:lnTo>
                    <a:pt x="1000" y="1365"/>
                  </a:lnTo>
                  <a:lnTo>
                    <a:pt x="1012" y="1378"/>
                  </a:lnTo>
                  <a:lnTo>
                    <a:pt x="1021" y="1392"/>
                  </a:lnTo>
                  <a:lnTo>
                    <a:pt x="1025" y="1399"/>
                  </a:lnTo>
                  <a:lnTo>
                    <a:pt x="1033" y="1407"/>
                  </a:lnTo>
                  <a:lnTo>
                    <a:pt x="1038" y="1418"/>
                  </a:lnTo>
                  <a:lnTo>
                    <a:pt x="1044" y="1426"/>
                  </a:lnTo>
                  <a:lnTo>
                    <a:pt x="1050" y="1431"/>
                  </a:lnTo>
                  <a:lnTo>
                    <a:pt x="1055" y="1443"/>
                  </a:lnTo>
                  <a:lnTo>
                    <a:pt x="1059" y="1450"/>
                  </a:lnTo>
                  <a:lnTo>
                    <a:pt x="1065" y="1462"/>
                  </a:lnTo>
                  <a:lnTo>
                    <a:pt x="1071" y="1470"/>
                  </a:lnTo>
                  <a:lnTo>
                    <a:pt x="1074" y="1481"/>
                  </a:lnTo>
                  <a:lnTo>
                    <a:pt x="1080" y="1490"/>
                  </a:lnTo>
                  <a:lnTo>
                    <a:pt x="1084" y="1502"/>
                  </a:lnTo>
                  <a:lnTo>
                    <a:pt x="1090" y="1511"/>
                  </a:lnTo>
                  <a:lnTo>
                    <a:pt x="1093" y="1523"/>
                  </a:lnTo>
                  <a:lnTo>
                    <a:pt x="1097" y="1532"/>
                  </a:lnTo>
                  <a:lnTo>
                    <a:pt x="1101" y="1544"/>
                  </a:lnTo>
                  <a:lnTo>
                    <a:pt x="1105" y="1555"/>
                  </a:lnTo>
                  <a:lnTo>
                    <a:pt x="1111" y="1565"/>
                  </a:lnTo>
                  <a:lnTo>
                    <a:pt x="1112" y="1576"/>
                  </a:lnTo>
                  <a:lnTo>
                    <a:pt x="1118" y="1587"/>
                  </a:lnTo>
                  <a:lnTo>
                    <a:pt x="1120" y="1599"/>
                  </a:lnTo>
                  <a:lnTo>
                    <a:pt x="1124" y="1610"/>
                  </a:lnTo>
                  <a:lnTo>
                    <a:pt x="1126" y="1622"/>
                  </a:lnTo>
                  <a:lnTo>
                    <a:pt x="1131" y="1635"/>
                  </a:lnTo>
                  <a:lnTo>
                    <a:pt x="1135" y="1644"/>
                  </a:lnTo>
                  <a:lnTo>
                    <a:pt x="1137" y="1658"/>
                  </a:lnTo>
                  <a:lnTo>
                    <a:pt x="1141" y="1667"/>
                  </a:lnTo>
                  <a:lnTo>
                    <a:pt x="1145" y="1681"/>
                  </a:lnTo>
                  <a:lnTo>
                    <a:pt x="1145" y="1690"/>
                  </a:lnTo>
                  <a:lnTo>
                    <a:pt x="1150" y="1703"/>
                  </a:lnTo>
                  <a:lnTo>
                    <a:pt x="1152" y="1715"/>
                  </a:lnTo>
                  <a:lnTo>
                    <a:pt x="1154" y="1726"/>
                  </a:lnTo>
                  <a:lnTo>
                    <a:pt x="1156" y="1738"/>
                  </a:lnTo>
                  <a:lnTo>
                    <a:pt x="1158" y="1747"/>
                  </a:lnTo>
                  <a:lnTo>
                    <a:pt x="1160" y="1760"/>
                  </a:lnTo>
                  <a:lnTo>
                    <a:pt x="1162" y="1772"/>
                  </a:lnTo>
                  <a:lnTo>
                    <a:pt x="1162" y="1781"/>
                  </a:lnTo>
                  <a:lnTo>
                    <a:pt x="1164" y="1793"/>
                  </a:lnTo>
                  <a:lnTo>
                    <a:pt x="1166" y="1804"/>
                  </a:lnTo>
                  <a:lnTo>
                    <a:pt x="1169" y="1815"/>
                  </a:lnTo>
                  <a:lnTo>
                    <a:pt x="1169" y="1827"/>
                  </a:lnTo>
                  <a:lnTo>
                    <a:pt x="1171" y="1838"/>
                  </a:lnTo>
                  <a:lnTo>
                    <a:pt x="1173" y="1848"/>
                  </a:lnTo>
                  <a:lnTo>
                    <a:pt x="1175" y="1861"/>
                  </a:lnTo>
                  <a:lnTo>
                    <a:pt x="1175" y="1871"/>
                  </a:lnTo>
                  <a:lnTo>
                    <a:pt x="1175" y="1880"/>
                  </a:lnTo>
                  <a:lnTo>
                    <a:pt x="1175" y="1891"/>
                  </a:lnTo>
                  <a:lnTo>
                    <a:pt x="1175" y="1901"/>
                  </a:lnTo>
                  <a:lnTo>
                    <a:pt x="1175" y="1912"/>
                  </a:lnTo>
                  <a:lnTo>
                    <a:pt x="1175" y="1922"/>
                  </a:lnTo>
                  <a:lnTo>
                    <a:pt x="1175" y="1931"/>
                  </a:lnTo>
                  <a:lnTo>
                    <a:pt x="1177" y="1941"/>
                  </a:lnTo>
                  <a:lnTo>
                    <a:pt x="1175" y="1952"/>
                  </a:lnTo>
                  <a:lnTo>
                    <a:pt x="1175" y="1960"/>
                  </a:lnTo>
                  <a:lnTo>
                    <a:pt x="1175" y="1969"/>
                  </a:lnTo>
                  <a:lnTo>
                    <a:pt x="1175" y="1979"/>
                  </a:lnTo>
                  <a:lnTo>
                    <a:pt x="1173" y="1985"/>
                  </a:lnTo>
                  <a:lnTo>
                    <a:pt x="1173" y="1996"/>
                  </a:lnTo>
                  <a:lnTo>
                    <a:pt x="1171" y="2002"/>
                  </a:lnTo>
                  <a:lnTo>
                    <a:pt x="1171" y="2013"/>
                  </a:lnTo>
                  <a:lnTo>
                    <a:pt x="1169" y="2011"/>
                  </a:lnTo>
                  <a:lnTo>
                    <a:pt x="1166" y="2006"/>
                  </a:lnTo>
                  <a:lnTo>
                    <a:pt x="1160" y="2002"/>
                  </a:lnTo>
                  <a:lnTo>
                    <a:pt x="1156" y="1994"/>
                  </a:lnTo>
                  <a:lnTo>
                    <a:pt x="1145" y="1983"/>
                  </a:lnTo>
                  <a:lnTo>
                    <a:pt x="1139" y="1973"/>
                  </a:lnTo>
                  <a:lnTo>
                    <a:pt x="1130" y="1958"/>
                  </a:lnTo>
                  <a:lnTo>
                    <a:pt x="1118" y="1945"/>
                  </a:lnTo>
                  <a:lnTo>
                    <a:pt x="1111" y="1937"/>
                  </a:lnTo>
                  <a:lnTo>
                    <a:pt x="1103" y="1930"/>
                  </a:lnTo>
                  <a:lnTo>
                    <a:pt x="1097" y="1920"/>
                  </a:lnTo>
                  <a:lnTo>
                    <a:pt x="1092" y="1912"/>
                  </a:lnTo>
                  <a:lnTo>
                    <a:pt x="1084" y="1901"/>
                  </a:lnTo>
                  <a:lnTo>
                    <a:pt x="1078" y="1893"/>
                  </a:lnTo>
                  <a:lnTo>
                    <a:pt x="1071" y="1882"/>
                  </a:lnTo>
                  <a:lnTo>
                    <a:pt x="1063" y="1874"/>
                  </a:lnTo>
                  <a:lnTo>
                    <a:pt x="1057" y="1863"/>
                  </a:lnTo>
                  <a:lnTo>
                    <a:pt x="1050" y="1853"/>
                  </a:lnTo>
                  <a:lnTo>
                    <a:pt x="1040" y="1842"/>
                  </a:lnTo>
                  <a:lnTo>
                    <a:pt x="1034" y="1833"/>
                  </a:lnTo>
                  <a:lnTo>
                    <a:pt x="1025" y="1819"/>
                  </a:lnTo>
                  <a:lnTo>
                    <a:pt x="1017" y="1808"/>
                  </a:lnTo>
                  <a:lnTo>
                    <a:pt x="1012" y="1798"/>
                  </a:lnTo>
                  <a:lnTo>
                    <a:pt x="1004" y="1787"/>
                  </a:lnTo>
                  <a:lnTo>
                    <a:pt x="995" y="1774"/>
                  </a:lnTo>
                  <a:lnTo>
                    <a:pt x="987" y="1760"/>
                  </a:lnTo>
                  <a:lnTo>
                    <a:pt x="979" y="1747"/>
                  </a:lnTo>
                  <a:lnTo>
                    <a:pt x="974" y="1738"/>
                  </a:lnTo>
                  <a:lnTo>
                    <a:pt x="964" y="1724"/>
                  </a:lnTo>
                  <a:lnTo>
                    <a:pt x="957" y="1713"/>
                  </a:lnTo>
                  <a:lnTo>
                    <a:pt x="951" y="1700"/>
                  </a:lnTo>
                  <a:lnTo>
                    <a:pt x="943" y="1686"/>
                  </a:lnTo>
                  <a:lnTo>
                    <a:pt x="936" y="1675"/>
                  </a:lnTo>
                  <a:lnTo>
                    <a:pt x="928" y="1661"/>
                  </a:lnTo>
                  <a:lnTo>
                    <a:pt x="922" y="1646"/>
                  </a:lnTo>
                  <a:lnTo>
                    <a:pt x="917" y="1637"/>
                  </a:lnTo>
                  <a:lnTo>
                    <a:pt x="909" y="1622"/>
                  </a:lnTo>
                  <a:lnTo>
                    <a:pt x="903" y="1608"/>
                  </a:lnTo>
                  <a:lnTo>
                    <a:pt x="898" y="1597"/>
                  </a:lnTo>
                  <a:lnTo>
                    <a:pt x="894" y="1584"/>
                  </a:lnTo>
                  <a:lnTo>
                    <a:pt x="886" y="1568"/>
                  </a:lnTo>
                  <a:lnTo>
                    <a:pt x="881" y="1557"/>
                  </a:lnTo>
                  <a:lnTo>
                    <a:pt x="877" y="1544"/>
                  </a:lnTo>
                  <a:lnTo>
                    <a:pt x="873" y="1530"/>
                  </a:lnTo>
                  <a:lnTo>
                    <a:pt x="865" y="1519"/>
                  </a:lnTo>
                  <a:lnTo>
                    <a:pt x="862" y="1506"/>
                  </a:lnTo>
                  <a:lnTo>
                    <a:pt x="860" y="1492"/>
                  </a:lnTo>
                  <a:lnTo>
                    <a:pt x="858" y="1483"/>
                  </a:lnTo>
                  <a:lnTo>
                    <a:pt x="854" y="1468"/>
                  </a:lnTo>
                  <a:lnTo>
                    <a:pt x="850" y="1456"/>
                  </a:lnTo>
                  <a:lnTo>
                    <a:pt x="848" y="1445"/>
                  </a:lnTo>
                  <a:lnTo>
                    <a:pt x="848" y="1431"/>
                  </a:lnTo>
                  <a:lnTo>
                    <a:pt x="846" y="1422"/>
                  </a:lnTo>
                  <a:lnTo>
                    <a:pt x="846" y="1411"/>
                  </a:lnTo>
                  <a:lnTo>
                    <a:pt x="846" y="1399"/>
                  </a:lnTo>
                  <a:lnTo>
                    <a:pt x="848" y="1390"/>
                  </a:lnTo>
                  <a:lnTo>
                    <a:pt x="848" y="1378"/>
                  </a:lnTo>
                  <a:lnTo>
                    <a:pt x="848" y="1365"/>
                  </a:lnTo>
                  <a:lnTo>
                    <a:pt x="848" y="1354"/>
                  </a:lnTo>
                  <a:lnTo>
                    <a:pt x="848" y="1344"/>
                  </a:lnTo>
                  <a:lnTo>
                    <a:pt x="848" y="1331"/>
                  </a:lnTo>
                  <a:lnTo>
                    <a:pt x="850" y="1321"/>
                  </a:lnTo>
                  <a:lnTo>
                    <a:pt x="854" y="1310"/>
                  </a:lnTo>
                  <a:lnTo>
                    <a:pt x="856" y="1302"/>
                  </a:lnTo>
                  <a:lnTo>
                    <a:pt x="856" y="1291"/>
                  </a:lnTo>
                  <a:lnTo>
                    <a:pt x="860" y="1281"/>
                  </a:lnTo>
                  <a:lnTo>
                    <a:pt x="862" y="1270"/>
                  </a:lnTo>
                  <a:lnTo>
                    <a:pt x="863" y="1262"/>
                  </a:lnTo>
                  <a:lnTo>
                    <a:pt x="865" y="1253"/>
                  </a:lnTo>
                  <a:lnTo>
                    <a:pt x="867" y="1243"/>
                  </a:lnTo>
                  <a:lnTo>
                    <a:pt x="869" y="1236"/>
                  </a:lnTo>
                  <a:lnTo>
                    <a:pt x="875" y="1228"/>
                  </a:lnTo>
                  <a:lnTo>
                    <a:pt x="877" y="1220"/>
                  </a:lnTo>
                  <a:lnTo>
                    <a:pt x="879" y="1209"/>
                  </a:lnTo>
                  <a:lnTo>
                    <a:pt x="881" y="1203"/>
                  </a:lnTo>
                  <a:lnTo>
                    <a:pt x="882" y="1194"/>
                  </a:lnTo>
                  <a:lnTo>
                    <a:pt x="888" y="1181"/>
                  </a:lnTo>
                  <a:lnTo>
                    <a:pt x="896" y="1165"/>
                  </a:lnTo>
                  <a:lnTo>
                    <a:pt x="901" y="1152"/>
                  </a:lnTo>
                  <a:lnTo>
                    <a:pt x="909" y="1141"/>
                  </a:lnTo>
                  <a:lnTo>
                    <a:pt x="917" y="1127"/>
                  </a:lnTo>
                  <a:lnTo>
                    <a:pt x="922" y="1118"/>
                  </a:lnTo>
                  <a:lnTo>
                    <a:pt x="928" y="1106"/>
                  </a:lnTo>
                  <a:lnTo>
                    <a:pt x="936" y="1095"/>
                  </a:lnTo>
                  <a:lnTo>
                    <a:pt x="939" y="1087"/>
                  </a:lnTo>
                  <a:lnTo>
                    <a:pt x="947" y="1078"/>
                  </a:lnTo>
                  <a:lnTo>
                    <a:pt x="993" y="1034"/>
                  </a:lnTo>
                  <a:lnTo>
                    <a:pt x="605" y="1224"/>
                  </a:lnTo>
                  <a:lnTo>
                    <a:pt x="603" y="1226"/>
                  </a:lnTo>
                  <a:lnTo>
                    <a:pt x="601" y="1236"/>
                  </a:lnTo>
                  <a:lnTo>
                    <a:pt x="599" y="1245"/>
                  </a:lnTo>
                  <a:lnTo>
                    <a:pt x="593" y="1253"/>
                  </a:lnTo>
                  <a:lnTo>
                    <a:pt x="590" y="1266"/>
                  </a:lnTo>
                  <a:lnTo>
                    <a:pt x="586" y="1281"/>
                  </a:lnTo>
                  <a:lnTo>
                    <a:pt x="578" y="1293"/>
                  </a:lnTo>
                  <a:lnTo>
                    <a:pt x="571" y="1310"/>
                  </a:lnTo>
                  <a:lnTo>
                    <a:pt x="567" y="1316"/>
                  </a:lnTo>
                  <a:lnTo>
                    <a:pt x="563" y="1327"/>
                  </a:lnTo>
                  <a:lnTo>
                    <a:pt x="559" y="1335"/>
                  </a:lnTo>
                  <a:lnTo>
                    <a:pt x="554" y="1346"/>
                  </a:lnTo>
                  <a:lnTo>
                    <a:pt x="548" y="1354"/>
                  </a:lnTo>
                  <a:lnTo>
                    <a:pt x="542" y="1365"/>
                  </a:lnTo>
                  <a:lnTo>
                    <a:pt x="536" y="1373"/>
                  </a:lnTo>
                  <a:lnTo>
                    <a:pt x="531" y="1386"/>
                  </a:lnTo>
                  <a:lnTo>
                    <a:pt x="525" y="1393"/>
                  </a:lnTo>
                  <a:lnTo>
                    <a:pt x="519" y="1407"/>
                  </a:lnTo>
                  <a:lnTo>
                    <a:pt x="510" y="1418"/>
                  </a:lnTo>
                  <a:lnTo>
                    <a:pt x="504" y="1431"/>
                  </a:lnTo>
                  <a:lnTo>
                    <a:pt x="495" y="1443"/>
                  </a:lnTo>
                  <a:lnTo>
                    <a:pt x="485" y="1456"/>
                  </a:lnTo>
                  <a:lnTo>
                    <a:pt x="478" y="1466"/>
                  </a:lnTo>
                  <a:lnTo>
                    <a:pt x="468" y="1479"/>
                  </a:lnTo>
                  <a:lnTo>
                    <a:pt x="459" y="1490"/>
                  </a:lnTo>
                  <a:lnTo>
                    <a:pt x="447" y="1504"/>
                  </a:lnTo>
                  <a:lnTo>
                    <a:pt x="436" y="1519"/>
                  </a:lnTo>
                  <a:lnTo>
                    <a:pt x="426" y="1530"/>
                  </a:lnTo>
                  <a:lnTo>
                    <a:pt x="413" y="1544"/>
                  </a:lnTo>
                  <a:lnTo>
                    <a:pt x="402" y="1557"/>
                  </a:lnTo>
                  <a:lnTo>
                    <a:pt x="390" y="1570"/>
                  </a:lnTo>
                  <a:lnTo>
                    <a:pt x="379" y="1585"/>
                  </a:lnTo>
                  <a:lnTo>
                    <a:pt x="363" y="1599"/>
                  </a:lnTo>
                  <a:lnTo>
                    <a:pt x="350" y="1614"/>
                  </a:lnTo>
                  <a:lnTo>
                    <a:pt x="333" y="1627"/>
                  </a:lnTo>
                  <a:lnTo>
                    <a:pt x="322" y="1642"/>
                  </a:lnTo>
                  <a:lnTo>
                    <a:pt x="305" y="1658"/>
                  </a:lnTo>
                  <a:lnTo>
                    <a:pt x="287" y="1669"/>
                  </a:lnTo>
                  <a:lnTo>
                    <a:pt x="270" y="1684"/>
                  </a:lnTo>
                  <a:lnTo>
                    <a:pt x="255" y="1700"/>
                  </a:lnTo>
                  <a:lnTo>
                    <a:pt x="234" y="1715"/>
                  </a:lnTo>
                  <a:lnTo>
                    <a:pt x="217" y="1728"/>
                  </a:lnTo>
                  <a:lnTo>
                    <a:pt x="198" y="1743"/>
                  </a:lnTo>
                  <a:lnTo>
                    <a:pt x="179" y="1760"/>
                  </a:lnTo>
                  <a:lnTo>
                    <a:pt x="158" y="1774"/>
                  </a:lnTo>
                  <a:lnTo>
                    <a:pt x="137" y="1787"/>
                  </a:lnTo>
                  <a:lnTo>
                    <a:pt x="116" y="1804"/>
                  </a:lnTo>
                  <a:lnTo>
                    <a:pt x="94" y="1821"/>
                  </a:lnTo>
                  <a:lnTo>
                    <a:pt x="71" y="1834"/>
                  </a:lnTo>
                  <a:lnTo>
                    <a:pt x="50" y="1848"/>
                  </a:lnTo>
                  <a:lnTo>
                    <a:pt x="25" y="1865"/>
                  </a:lnTo>
                  <a:lnTo>
                    <a:pt x="0" y="1882"/>
                  </a:lnTo>
                  <a:lnTo>
                    <a:pt x="447" y="1148"/>
                  </a:lnTo>
                  <a:lnTo>
                    <a:pt x="459" y="1133"/>
                  </a:lnTo>
                  <a:lnTo>
                    <a:pt x="470" y="1118"/>
                  </a:lnTo>
                  <a:lnTo>
                    <a:pt x="483" y="1105"/>
                  </a:lnTo>
                  <a:lnTo>
                    <a:pt x="498" y="1089"/>
                  </a:lnTo>
                  <a:lnTo>
                    <a:pt x="508" y="1076"/>
                  </a:lnTo>
                  <a:lnTo>
                    <a:pt x="521" y="1063"/>
                  </a:lnTo>
                  <a:lnTo>
                    <a:pt x="533" y="1051"/>
                  </a:lnTo>
                  <a:lnTo>
                    <a:pt x="548" y="1038"/>
                  </a:lnTo>
                  <a:lnTo>
                    <a:pt x="559" y="1025"/>
                  </a:lnTo>
                  <a:lnTo>
                    <a:pt x="573" y="1011"/>
                  </a:lnTo>
                  <a:lnTo>
                    <a:pt x="586" y="1000"/>
                  </a:lnTo>
                  <a:lnTo>
                    <a:pt x="599" y="989"/>
                  </a:lnTo>
                  <a:lnTo>
                    <a:pt x="611" y="977"/>
                  </a:lnTo>
                  <a:lnTo>
                    <a:pt x="626" y="968"/>
                  </a:lnTo>
                  <a:lnTo>
                    <a:pt x="639" y="954"/>
                  </a:lnTo>
                  <a:lnTo>
                    <a:pt x="652" y="947"/>
                  </a:lnTo>
                  <a:lnTo>
                    <a:pt x="664" y="933"/>
                  </a:lnTo>
                  <a:lnTo>
                    <a:pt x="677" y="924"/>
                  </a:lnTo>
                  <a:lnTo>
                    <a:pt x="689" y="914"/>
                  </a:lnTo>
                  <a:lnTo>
                    <a:pt x="704" y="905"/>
                  </a:lnTo>
                  <a:lnTo>
                    <a:pt x="715" y="894"/>
                  </a:lnTo>
                  <a:lnTo>
                    <a:pt x="728" y="886"/>
                  </a:lnTo>
                  <a:lnTo>
                    <a:pt x="742" y="876"/>
                  </a:lnTo>
                  <a:lnTo>
                    <a:pt x="755" y="869"/>
                  </a:lnTo>
                  <a:lnTo>
                    <a:pt x="766" y="859"/>
                  </a:lnTo>
                  <a:lnTo>
                    <a:pt x="780" y="850"/>
                  </a:lnTo>
                  <a:lnTo>
                    <a:pt x="793" y="840"/>
                  </a:lnTo>
                  <a:lnTo>
                    <a:pt x="804" y="835"/>
                  </a:lnTo>
                  <a:lnTo>
                    <a:pt x="816" y="827"/>
                  </a:lnTo>
                  <a:lnTo>
                    <a:pt x="829" y="819"/>
                  </a:lnTo>
                  <a:lnTo>
                    <a:pt x="841" y="812"/>
                  </a:lnTo>
                  <a:lnTo>
                    <a:pt x="856" y="806"/>
                  </a:lnTo>
                  <a:lnTo>
                    <a:pt x="865" y="797"/>
                  </a:lnTo>
                  <a:lnTo>
                    <a:pt x="877" y="793"/>
                  </a:lnTo>
                  <a:lnTo>
                    <a:pt x="886" y="785"/>
                  </a:lnTo>
                  <a:lnTo>
                    <a:pt x="898" y="778"/>
                  </a:lnTo>
                  <a:lnTo>
                    <a:pt x="905" y="772"/>
                  </a:lnTo>
                  <a:lnTo>
                    <a:pt x="917" y="766"/>
                  </a:lnTo>
                  <a:lnTo>
                    <a:pt x="928" y="760"/>
                  </a:lnTo>
                  <a:lnTo>
                    <a:pt x="939" y="757"/>
                  </a:lnTo>
                  <a:lnTo>
                    <a:pt x="947" y="751"/>
                  </a:lnTo>
                  <a:lnTo>
                    <a:pt x="957" y="747"/>
                  </a:lnTo>
                  <a:lnTo>
                    <a:pt x="966" y="741"/>
                  </a:lnTo>
                  <a:lnTo>
                    <a:pt x="976" y="738"/>
                  </a:lnTo>
                  <a:lnTo>
                    <a:pt x="991" y="730"/>
                  </a:lnTo>
                  <a:lnTo>
                    <a:pt x="1006" y="726"/>
                  </a:lnTo>
                  <a:lnTo>
                    <a:pt x="1019" y="717"/>
                  </a:lnTo>
                  <a:lnTo>
                    <a:pt x="1033" y="713"/>
                  </a:lnTo>
                  <a:lnTo>
                    <a:pt x="1040" y="707"/>
                  </a:lnTo>
                  <a:lnTo>
                    <a:pt x="1052" y="703"/>
                  </a:lnTo>
                  <a:lnTo>
                    <a:pt x="1063" y="698"/>
                  </a:lnTo>
                  <a:lnTo>
                    <a:pt x="1067" y="698"/>
                  </a:lnTo>
                  <a:lnTo>
                    <a:pt x="1036" y="443"/>
                  </a:lnTo>
                  <a:lnTo>
                    <a:pt x="1033" y="447"/>
                  </a:lnTo>
                  <a:lnTo>
                    <a:pt x="1019" y="458"/>
                  </a:lnTo>
                  <a:lnTo>
                    <a:pt x="1008" y="464"/>
                  </a:lnTo>
                  <a:lnTo>
                    <a:pt x="1000" y="473"/>
                  </a:lnTo>
                  <a:lnTo>
                    <a:pt x="985" y="483"/>
                  </a:lnTo>
                  <a:lnTo>
                    <a:pt x="974" y="494"/>
                  </a:lnTo>
                  <a:lnTo>
                    <a:pt x="962" y="500"/>
                  </a:lnTo>
                  <a:lnTo>
                    <a:pt x="953" y="504"/>
                  </a:lnTo>
                  <a:lnTo>
                    <a:pt x="943" y="511"/>
                  </a:lnTo>
                  <a:lnTo>
                    <a:pt x="934" y="517"/>
                  </a:lnTo>
                  <a:lnTo>
                    <a:pt x="922" y="523"/>
                  </a:lnTo>
                  <a:lnTo>
                    <a:pt x="913" y="530"/>
                  </a:lnTo>
                  <a:lnTo>
                    <a:pt x="900" y="536"/>
                  </a:lnTo>
                  <a:lnTo>
                    <a:pt x="888" y="544"/>
                  </a:lnTo>
                  <a:lnTo>
                    <a:pt x="875" y="551"/>
                  </a:lnTo>
                  <a:lnTo>
                    <a:pt x="862" y="555"/>
                  </a:lnTo>
                  <a:lnTo>
                    <a:pt x="846" y="561"/>
                  </a:lnTo>
                  <a:lnTo>
                    <a:pt x="833" y="570"/>
                  </a:lnTo>
                  <a:lnTo>
                    <a:pt x="816" y="576"/>
                  </a:lnTo>
                  <a:lnTo>
                    <a:pt x="801" y="582"/>
                  </a:lnTo>
                  <a:lnTo>
                    <a:pt x="784" y="589"/>
                  </a:lnTo>
                  <a:lnTo>
                    <a:pt x="768" y="595"/>
                  </a:lnTo>
                  <a:lnTo>
                    <a:pt x="759" y="597"/>
                  </a:lnTo>
                  <a:lnTo>
                    <a:pt x="749" y="601"/>
                  </a:lnTo>
                  <a:lnTo>
                    <a:pt x="740" y="601"/>
                  </a:lnTo>
                  <a:lnTo>
                    <a:pt x="730" y="605"/>
                  </a:lnTo>
                  <a:lnTo>
                    <a:pt x="721" y="605"/>
                  </a:lnTo>
                  <a:lnTo>
                    <a:pt x="709" y="608"/>
                  </a:lnTo>
                  <a:lnTo>
                    <a:pt x="700" y="608"/>
                  </a:lnTo>
                  <a:lnTo>
                    <a:pt x="689" y="612"/>
                  </a:lnTo>
                  <a:lnTo>
                    <a:pt x="677" y="612"/>
                  </a:lnTo>
                  <a:lnTo>
                    <a:pt x="666" y="612"/>
                  </a:lnTo>
                  <a:lnTo>
                    <a:pt x="656" y="614"/>
                  </a:lnTo>
                  <a:lnTo>
                    <a:pt x="645" y="616"/>
                  </a:lnTo>
                  <a:lnTo>
                    <a:pt x="632" y="616"/>
                  </a:lnTo>
                  <a:lnTo>
                    <a:pt x="622" y="616"/>
                  </a:lnTo>
                  <a:lnTo>
                    <a:pt x="611" y="616"/>
                  </a:lnTo>
                  <a:lnTo>
                    <a:pt x="601" y="618"/>
                  </a:lnTo>
                  <a:lnTo>
                    <a:pt x="586" y="616"/>
                  </a:lnTo>
                  <a:lnTo>
                    <a:pt x="576" y="616"/>
                  </a:lnTo>
                  <a:lnTo>
                    <a:pt x="563" y="616"/>
                  </a:lnTo>
                  <a:lnTo>
                    <a:pt x="552" y="616"/>
                  </a:lnTo>
                  <a:lnTo>
                    <a:pt x="540" y="614"/>
                  </a:lnTo>
                  <a:lnTo>
                    <a:pt x="529" y="614"/>
                  </a:lnTo>
                  <a:lnTo>
                    <a:pt x="517" y="612"/>
                  </a:lnTo>
                  <a:lnTo>
                    <a:pt x="506" y="612"/>
                  </a:lnTo>
                  <a:lnTo>
                    <a:pt x="491" y="612"/>
                  </a:lnTo>
                  <a:lnTo>
                    <a:pt x="481" y="610"/>
                  </a:lnTo>
                  <a:lnTo>
                    <a:pt x="470" y="608"/>
                  </a:lnTo>
                  <a:lnTo>
                    <a:pt x="459" y="608"/>
                  </a:lnTo>
                  <a:lnTo>
                    <a:pt x="447" y="605"/>
                  </a:lnTo>
                  <a:lnTo>
                    <a:pt x="434" y="605"/>
                  </a:lnTo>
                  <a:lnTo>
                    <a:pt x="424" y="605"/>
                  </a:lnTo>
                  <a:lnTo>
                    <a:pt x="413" y="605"/>
                  </a:lnTo>
                  <a:lnTo>
                    <a:pt x="402" y="601"/>
                  </a:lnTo>
                  <a:lnTo>
                    <a:pt x="390" y="601"/>
                  </a:lnTo>
                  <a:lnTo>
                    <a:pt x="381" y="599"/>
                  </a:lnTo>
                  <a:lnTo>
                    <a:pt x="369" y="597"/>
                  </a:lnTo>
                  <a:lnTo>
                    <a:pt x="360" y="595"/>
                  </a:lnTo>
                  <a:lnTo>
                    <a:pt x="348" y="595"/>
                  </a:lnTo>
                  <a:lnTo>
                    <a:pt x="341" y="593"/>
                  </a:lnTo>
                  <a:lnTo>
                    <a:pt x="329" y="593"/>
                  </a:lnTo>
                  <a:lnTo>
                    <a:pt x="320" y="589"/>
                  </a:lnTo>
                  <a:lnTo>
                    <a:pt x="310" y="589"/>
                  </a:lnTo>
                  <a:lnTo>
                    <a:pt x="301" y="586"/>
                  </a:lnTo>
                  <a:lnTo>
                    <a:pt x="293" y="584"/>
                  </a:lnTo>
                  <a:lnTo>
                    <a:pt x="286" y="584"/>
                  </a:lnTo>
                  <a:lnTo>
                    <a:pt x="276" y="582"/>
                  </a:lnTo>
                  <a:lnTo>
                    <a:pt x="268" y="580"/>
                  </a:lnTo>
                  <a:lnTo>
                    <a:pt x="263" y="580"/>
                  </a:lnTo>
                  <a:lnTo>
                    <a:pt x="248" y="576"/>
                  </a:lnTo>
                  <a:lnTo>
                    <a:pt x="234" y="574"/>
                  </a:lnTo>
                  <a:lnTo>
                    <a:pt x="225" y="572"/>
                  </a:lnTo>
                  <a:lnTo>
                    <a:pt x="217" y="572"/>
                  </a:lnTo>
                  <a:lnTo>
                    <a:pt x="206" y="568"/>
                  </a:lnTo>
                  <a:lnTo>
                    <a:pt x="202" y="568"/>
                  </a:lnTo>
                  <a:lnTo>
                    <a:pt x="715" y="475"/>
                  </a:lnTo>
                  <a:lnTo>
                    <a:pt x="730" y="447"/>
                  </a:lnTo>
                  <a:lnTo>
                    <a:pt x="747" y="420"/>
                  </a:lnTo>
                  <a:lnTo>
                    <a:pt x="765" y="396"/>
                  </a:lnTo>
                  <a:lnTo>
                    <a:pt x="782" y="373"/>
                  </a:lnTo>
                  <a:lnTo>
                    <a:pt x="799" y="348"/>
                  </a:lnTo>
                  <a:lnTo>
                    <a:pt x="816" y="325"/>
                  </a:lnTo>
                  <a:lnTo>
                    <a:pt x="833" y="304"/>
                  </a:lnTo>
                  <a:lnTo>
                    <a:pt x="848" y="285"/>
                  </a:lnTo>
                  <a:lnTo>
                    <a:pt x="865" y="266"/>
                  </a:lnTo>
                  <a:lnTo>
                    <a:pt x="881" y="247"/>
                  </a:lnTo>
                  <a:lnTo>
                    <a:pt x="896" y="228"/>
                  </a:lnTo>
                  <a:lnTo>
                    <a:pt x="913" y="211"/>
                  </a:lnTo>
                  <a:lnTo>
                    <a:pt x="928" y="196"/>
                  </a:lnTo>
                  <a:lnTo>
                    <a:pt x="943" y="181"/>
                  </a:lnTo>
                  <a:lnTo>
                    <a:pt x="958" y="167"/>
                  </a:lnTo>
                  <a:lnTo>
                    <a:pt x="976" y="156"/>
                  </a:lnTo>
                  <a:lnTo>
                    <a:pt x="991" y="141"/>
                  </a:lnTo>
                  <a:lnTo>
                    <a:pt x="1002" y="127"/>
                  </a:lnTo>
                  <a:lnTo>
                    <a:pt x="1017" y="116"/>
                  </a:lnTo>
                  <a:lnTo>
                    <a:pt x="1033" y="107"/>
                  </a:lnTo>
                  <a:lnTo>
                    <a:pt x="1044" y="95"/>
                  </a:lnTo>
                  <a:lnTo>
                    <a:pt x="1059" y="86"/>
                  </a:lnTo>
                  <a:lnTo>
                    <a:pt x="1074" y="78"/>
                  </a:lnTo>
                  <a:lnTo>
                    <a:pt x="1086" y="69"/>
                  </a:lnTo>
                  <a:lnTo>
                    <a:pt x="1099" y="61"/>
                  </a:lnTo>
                  <a:lnTo>
                    <a:pt x="1112" y="55"/>
                  </a:lnTo>
                  <a:lnTo>
                    <a:pt x="1124" y="46"/>
                  </a:lnTo>
                  <a:lnTo>
                    <a:pt x="1137" y="40"/>
                  </a:lnTo>
                  <a:lnTo>
                    <a:pt x="1150" y="32"/>
                  </a:lnTo>
                  <a:lnTo>
                    <a:pt x="1162" y="29"/>
                  </a:lnTo>
                  <a:lnTo>
                    <a:pt x="1175" y="25"/>
                  </a:lnTo>
                  <a:lnTo>
                    <a:pt x="1185" y="23"/>
                  </a:lnTo>
                  <a:lnTo>
                    <a:pt x="1196" y="17"/>
                  </a:lnTo>
                  <a:lnTo>
                    <a:pt x="1209" y="12"/>
                  </a:lnTo>
                  <a:lnTo>
                    <a:pt x="1219" y="10"/>
                  </a:lnTo>
                  <a:lnTo>
                    <a:pt x="1230" y="6"/>
                  </a:lnTo>
                  <a:lnTo>
                    <a:pt x="1238" y="4"/>
                  </a:lnTo>
                  <a:lnTo>
                    <a:pt x="1249" y="2"/>
                  </a:lnTo>
                  <a:lnTo>
                    <a:pt x="1259" y="0"/>
                  </a:lnTo>
                  <a:lnTo>
                    <a:pt x="1270" y="0"/>
                  </a:lnTo>
                  <a:lnTo>
                    <a:pt x="1280" y="0"/>
                  </a:lnTo>
                  <a:lnTo>
                    <a:pt x="1289" y="0"/>
                  </a:lnTo>
                  <a:lnTo>
                    <a:pt x="1297" y="0"/>
                  </a:lnTo>
                  <a:lnTo>
                    <a:pt x="1308" y="0"/>
                  </a:lnTo>
                  <a:lnTo>
                    <a:pt x="1314" y="0"/>
                  </a:lnTo>
                  <a:lnTo>
                    <a:pt x="1323" y="0"/>
                  </a:lnTo>
                  <a:lnTo>
                    <a:pt x="1331" y="0"/>
                  </a:lnTo>
                  <a:lnTo>
                    <a:pt x="1341" y="2"/>
                  </a:lnTo>
                  <a:lnTo>
                    <a:pt x="1354" y="4"/>
                  </a:lnTo>
                  <a:lnTo>
                    <a:pt x="1371" y="6"/>
                  </a:lnTo>
                  <a:lnTo>
                    <a:pt x="1380" y="10"/>
                  </a:lnTo>
                  <a:lnTo>
                    <a:pt x="1396" y="17"/>
                  </a:lnTo>
                  <a:lnTo>
                    <a:pt x="1407" y="21"/>
                  </a:lnTo>
                  <a:lnTo>
                    <a:pt x="1418" y="25"/>
                  </a:lnTo>
                  <a:lnTo>
                    <a:pt x="1428" y="29"/>
                  </a:lnTo>
                  <a:lnTo>
                    <a:pt x="1437" y="32"/>
                  </a:lnTo>
                  <a:lnTo>
                    <a:pt x="1437"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5156" y="612"/>
              <a:ext cx="305" cy="385"/>
            </a:xfrm>
            <a:custGeom>
              <a:avLst/>
              <a:gdLst/>
              <a:ahLst/>
              <a:cxnLst>
                <a:cxn ang="0">
                  <a:pos x="163" y="0"/>
                </a:cxn>
                <a:cxn ang="0">
                  <a:pos x="176" y="4"/>
                </a:cxn>
                <a:cxn ang="0">
                  <a:pos x="195" y="8"/>
                </a:cxn>
                <a:cxn ang="0">
                  <a:pos x="216" y="15"/>
                </a:cxn>
                <a:cxn ang="0">
                  <a:pos x="245" y="27"/>
                </a:cxn>
                <a:cxn ang="0">
                  <a:pos x="273" y="38"/>
                </a:cxn>
                <a:cxn ang="0">
                  <a:pos x="300" y="52"/>
                </a:cxn>
                <a:cxn ang="0">
                  <a:pos x="315" y="61"/>
                </a:cxn>
                <a:cxn ang="0">
                  <a:pos x="336" y="72"/>
                </a:cxn>
                <a:cxn ang="0">
                  <a:pos x="365" y="90"/>
                </a:cxn>
                <a:cxn ang="0">
                  <a:pos x="391" y="109"/>
                </a:cxn>
                <a:cxn ang="0">
                  <a:pos x="420" y="128"/>
                </a:cxn>
                <a:cxn ang="0">
                  <a:pos x="444" y="150"/>
                </a:cxn>
                <a:cxn ang="0">
                  <a:pos x="469" y="173"/>
                </a:cxn>
                <a:cxn ang="0">
                  <a:pos x="494" y="198"/>
                </a:cxn>
                <a:cxn ang="0">
                  <a:pos x="519" y="225"/>
                </a:cxn>
                <a:cxn ang="0">
                  <a:pos x="540" y="251"/>
                </a:cxn>
                <a:cxn ang="0">
                  <a:pos x="559" y="280"/>
                </a:cxn>
                <a:cxn ang="0">
                  <a:pos x="574" y="308"/>
                </a:cxn>
                <a:cxn ang="0">
                  <a:pos x="589" y="340"/>
                </a:cxn>
                <a:cxn ang="0">
                  <a:pos x="600" y="371"/>
                </a:cxn>
                <a:cxn ang="0">
                  <a:pos x="606" y="403"/>
                </a:cxn>
                <a:cxn ang="0">
                  <a:pos x="608" y="428"/>
                </a:cxn>
                <a:cxn ang="0">
                  <a:pos x="608" y="445"/>
                </a:cxn>
                <a:cxn ang="0">
                  <a:pos x="608" y="462"/>
                </a:cxn>
                <a:cxn ang="0">
                  <a:pos x="606" y="481"/>
                </a:cxn>
                <a:cxn ang="0">
                  <a:pos x="602" y="500"/>
                </a:cxn>
                <a:cxn ang="0">
                  <a:pos x="597" y="519"/>
                </a:cxn>
                <a:cxn ang="0">
                  <a:pos x="585" y="538"/>
                </a:cxn>
                <a:cxn ang="0">
                  <a:pos x="572" y="559"/>
                </a:cxn>
                <a:cxn ang="0">
                  <a:pos x="557" y="578"/>
                </a:cxn>
                <a:cxn ang="0">
                  <a:pos x="538" y="597"/>
                </a:cxn>
                <a:cxn ang="0">
                  <a:pos x="515" y="614"/>
                </a:cxn>
                <a:cxn ang="0">
                  <a:pos x="492" y="633"/>
                </a:cxn>
                <a:cxn ang="0">
                  <a:pos x="467" y="647"/>
                </a:cxn>
                <a:cxn ang="0">
                  <a:pos x="439" y="662"/>
                </a:cxn>
                <a:cxn ang="0">
                  <a:pos x="406" y="677"/>
                </a:cxn>
                <a:cxn ang="0">
                  <a:pos x="374" y="690"/>
                </a:cxn>
                <a:cxn ang="0">
                  <a:pos x="349" y="696"/>
                </a:cxn>
                <a:cxn ang="0">
                  <a:pos x="332" y="700"/>
                </a:cxn>
                <a:cxn ang="0">
                  <a:pos x="313" y="704"/>
                </a:cxn>
                <a:cxn ang="0">
                  <a:pos x="294" y="709"/>
                </a:cxn>
                <a:cxn ang="0">
                  <a:pos x="275" y="713"/>
                </a:cxn>
                <a:cxn ang="0">
                  <a:pos x="258" y="715"/>
                </a:cxn>
                <a:cxn ang="0">
                  <a:pos x="237" y="717"/>
                </a:cxn>
                <a:cxn ang="0">
                  <a:pos x="222" y="719"/>
                </a:cxn>
                <a:cxn ang="0">
                  <a:pos x="0" y="770"/>
                </a:cxn>
                <a:cxn ang="0">
                  <a:pos x="222" y="299"/>
                </a:cxn>
                <a:cxn ang="0">
                  <a:pos x="157" y="0"/>
                </a:cxn>
              </a:cxnLst>
              <a:rect l="0" t="0" r="r" b="b"/>
              <a:pathLst>
                <a:path w="610" h="770">
                  <a:moveTo>
                    <a:pt x="157" y="0"/>
                  </a:moveTo>
                  <a:lnTo>
                    <a:pt x="163" y="0"/>
                  </a:lnTo>
                  <a:lnTo>
                    <a:pt x="171" y="2"/>
                  </a:lnTo>
                  <a:lnTo>
                    <a:pt x="176" y="4"/>
                  </a:lnTo>
                  <a:lnTo>
                    <a:pt x="188" y="6"/>
                  </a:lnTo>
                  <a:lnTo>
                    <a:pt x="195" y="8"/>
                  </a:lnTo>
                  <a:lnTo>
                    <a:pt x="209" y="12"/>
                  </a:lnTo>
                  <a:lnTo>
                    <a:pt x="216" y="15"/>
                  </a:lnTo>
                  <a:lnTo>
                    <a:pt x="232" y="21"/>
                  </a:lnTo>
                  <a:lnTo>
                    <a:pt x="245" y="27"/>
                  </a:lnTo>
                  <a:lnTo>
                    <a:pt x="258" y="33"/>
                  </a:lnTo>
                  <a:lnTo>
                    <a:pt x="273" y="38"/>
                  </a:lnTo>
                  <a:lnTo>
                    <a:pt x="291" y="48"/>
                  </a:lnTo>
                  <a:lnTo>
                    <a:pt x="300" y="52"/>
                  </a:lnTo>
                  <a:lnTo>
                    <a:pt x="308" y="55"/>
                  </a:lnTo>
                  <a:lnTo>
                    <a:pt x="315" y="61"/>
                  </a:lnTo>
                  <a:lnTo>
                    <a:pt x="327" y="67"/>
                  </a:lnTo>
                  <a:lnTo>
                    <a:pt x="336" y="72"/>
                  </a:lnTo>
                  <a:lnTo>
                    <a:pt x="349" y="82"/>
                  </a:lnTo>
                  <a:lnTo>
                    <a:pt x="365" y="90"/>
                  </a:lnTo>
                  <a:lnTo>
                    <a:pt x="376" y="101"/>
                  </a:lnTo>
                  <a:lnTo>
                    <a:pt x="391" y="109"/>
                  </a:lnTo>
                  <a:lnTo>
                    <a:pt x="405" y="118"/>
                  </a:lnTo>
                  <a:lnTo>
                    <a:pt x="420" y="128"/>
                  </a:lnTo>
                  <a:lnTo>
                    <a:pt x="431" y="141"/>
                  </a:lnTo>
                  <a:lnTo>
                    <a:pt x="444" y="150"/>
                  </a:lnTo>
                  <a:lnTo>
                    <a:pt x="458" y="162"/>
                  </a:lnTo>
                  <a:lnTo>
                    <a:pt x="469" y="173"/>
                  </a:lnTo>
                  <a:lnTo>
                    <a:pt x="483" y="187"/>
                  </a:lnTo>
                  <a:lnTo>
                    <a:pt x="494" y="198"/>
                  </a:lnTo>
                  <a:lnTo>
                    <a:pt x="505" y="211"/>
                  </a:lnTo>
                  <a:lnTo>
                    <a:pt x="519" y="225"/>
                  </a:lnTo>
                  <a:lnTo>
                    <a:pt x="530" y="240"/>
                  </a:lnTo>
                  <a:lnTo>
                    <a:pt x="540" y="251"/>
                  </a:lnTo>
                  <a:lnTo>
                    <a:pt x="549" y="266"/>
                  </a:lnTo>
                  <a:lnTo>
                    <a:pt x="559" y="280"/>
                  </a:lnTo>
                  <a:lnTo>
                    <a:pt x="566" y="297"/>
                  </a:lnTo>
                  <a:lnTo>
                    <a:pt x="574" y="308"/>
                  </a:lnTo>
                  <a:lnTo>
                    <a:pt x="583" y="325"/>
                  </a:lnTo>
                  <a:lnTo>
                    <a:pt x="589" y="340"/>
                  </a:lnTo>
                  <a:lnTo>
                    <a:pt x="597" y="358"/>
                  </a:lnTo>
                  <a:lnTo>
                    <a:pt x="600" y="371"/>
                  </a:lnTo>
                  <a:lnTo>
                    <a:pt x="604" y="388"/>
                  </a:lnTo>
                  <a:lnTo>
                    <a:pt x="606" y="403"/>
                  </a:lnTo>
                  <a:lnTo>
                    <a:pt x="608" y="420"/>
                  </a:lnTo>
                  <a:lnTo>
                    <a:pt x="608" y="428"/>
                  </a:lnTo>
                  <a:lnTo>
                    <a:pt x="608" y="437"/>
                  </a:lnTo>
                  <a:lnTo>
                    <a:pt x="608" y="445"/>
                  </a:lnTo>
                  <a:lnTo>
                    <a:pt x="610" y="455"/>
                  </a:lnTo>
                  <a:lnTo>
                    <a:pt x="608" y="462"/>
                  </a:lnTo>
                  <a:lnTo>
                    <a:pt x="608" y="470"/>
                  </a:lnTo>
                  <a:lnTo>
                    <a:pt x="606" y="481"/>
                  </a:lnTo>
                  <a:lnTo>
                    <a:pt x="606" y="489"/>
                  </a:lnTo>
                  <a:lnTo>
                    <a:pt x="602" y="500"/>
                  </a:lnTo>
                  <a:lnTo>
                    <a:pt x="600" y="510"/>
                  </a:lnTo>
                  <a:lnTo>
                    <a:pt x="597" y="519"/>
                  </a:lnTo>
                  <a:lnTo>
                    <a:pt x="591" y="529"/>
                  </a:lnTo>
                  <a:lnTo>
                    <a:pt x="585" y="538"/>
                  </a:lnTo>
                  <a:lnTo>
                    <a:pt x="579" y="551"/>
                  </a:lnTo>
                  <a:lnTo>
                    <a:pt x="572" y="559"/>
                  </a:lnTo>
                  <a:lnTo>
                    <a:pt x="566" y="569"/>
                  </a:lnTo>
                  <a:lnTo>
                    <a:pt x="557" y="578"/>
                  </a:lnTo>
                  <a:lnTo>
                    <a:pt x="547" y="588"/>
                  </a:lnTo>
                  <a:lnTo>
                    <a:pt x="538" y="597"/>
                  </a:lnTo>
                  <a:lnTo>
                    <a:pt x="528" y="607"/>
                  </a:lnTo>
                  <a:lnTo>
                    <a:pt x="515" y="614"/>
                  </a:lnTo>
                  <a:lnTo>
                    <a:pt x="505" y="624"/>
                  </a:lnTo>
                  <a:lnTo>
                    <a:pt x="492" y="633"/>
                  </a:lnTo>
                  <a:lnTo>
                    <a:pt x="483" y="641"/>
                  </a:lnTo>
                  <a:lnTo>
                    <a:pt x="467" y="647"/>
                  </a:lnTo>
                  <a:lnTo>
                    <a:pt x="452" y="656"/>
                  </a:lnTo>
                  <a:lnTo>
                    <a:pt x="439" y="662"/>
                  </a:lnTo>
                  <a:lnTo>
                    <a:pt x="424" y="671"/>
                  </a:lnTo>
                  <a:lnTo>
                    <a:pt x="406" y="677"/>
                  </a:lnTo>
                  <a:lnTo>
                    <a:pt x="391" y="683"/>
                  </a:lnTo>
                  <a:lnTo>
                    <a:pt x="374" y="690"/>
                  </a:lnTo>
                  <a:lnTo>
                    <a:pt x="361" y="696"/>
                  </a:lnTo>
                  <a:lnTo>
                    <a:pt x="349" y="696"/>
                  </a:lnTo>
                  <a:lnTo>
                    <a:pt x="342" y="698"/>
                  </a:lnTo>
                  <a:lnTo>
                    <a:pt x="332" y="700"/>
                  </a:lnTo>
                  <a:lnTo>
                    <a:pt x="323" y="702"/>
                  </a:lnTo>
                  <a:lnTo>
                    <a:pt x="313" y="704"/>
                  </a:lnTo>
                  <a:lnTo>
                    <a:pt x="304" y="709"/>
                  </a:lnTo>
                  <a:lnTo>
                    <a:pt x="294" y="709"/>
                  </a:lnTo>
                  <a:lnTo>
                    <a:pt x="287" y="713"/>
                  </a:lnTo>
                  <a:lnTo>
                    <a:pt x="275" y="713"/>
                  </a:lnTo>
                  <a:lnTo>
                    <a:pt x="268" y="713"/>
                  </a:lnTo>
                  <a:lnTo>
                    <a:pt x="258" y="715"/>
                  </a:lnTo>
                  <a:lnTo>
                    <a:pt x="249" y="717"/>
                  </a:lnTo>
                  <a:lnTo>
                    <a:pt x="237" y="717"/>
                  </a:lnTo>
                  <a:lnTo>
                    <a:pt x="230" y="719"/>
                  </a:lnTo>
                  <a:lnTo>
                    <a:pt x="222" y="719"/>
                  </a:lnTo>
                  <a:lnTo>
                    <a:pt x="211" y="721"/>
                  </a:lnTo>
                  <a:lnTo>
                    <a:pt x="0" y="770"/>
                  </a:lnTo>
                  <a:lnTo>
                    <a:pt x="465" y="475"/>
                  </a:lnTo>
                  <a:lnTo>
                    <a:pt x="222" y="299"/>
                  </a:lnTo>
                  <a:lnTo>
                    <a:pt x="157" y="0"/>
                  </a:lnTo>
                  <a:lnTo>
                    <a:pt x="1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497" y="1523"/>
              <a:ext cx="70" cy="41"/>
            </a:xfrm>
            <a:custGeom>
              <a:avLst/>
              <a:gdLst/>
              <a:ahLst/>
              <a:cxnLst>
                <a:cxn ang="0">
                  <a:pos x="139" y="0"/>
                </a:cxn>
                <a:cxn ang="0">
                  <a:pos x="0" y="82"/>
                </a:cxn>
                <a:cxn ang="0">
                  <a:pos x="135" y="71"/>
                </a:cxn>
                <a:cxn ang="0">
                  <a:pos x="139" y="0"/>
                </a:cxn>
                <a:cxn ang="0">
                  <a:pos x="139" y="0"/>
                </a:cxn>
              </a:cxnLst>
              <a:rect l="0" t="0" r="r" b="b"/>
              <a:pathLst>
                <a:path w="139" h="82">
                  <a:moveTo>
                    <a:pt x="139" y="0"/>
                  </a:moveTo>
                  <a:lnTo>
                    <a:pt x="0" y="82"/>
                  </a:lnTo>
                  <a:lnTo>
                    <a:pt x="135" y="71"/>
                  </a:lnTo>
                  <a:lnTo>
                    <a:pt x="139" y="0"/>
                  </a:lnTo>
                  <a:lnTo>
                    <a:pt x="1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5056" y="1598"/>
              <a:ext cx="87" cy="27"/>
            </a:xfrm>
            <a:custGeom>
              <a:avLst/>
              <a:gdLst/>
              <a:ahLst/>
              <a:cxnLst>
                <a:cxn ang="0">
                  <a:pos x="160" y="0"/>
                </a:cxn>
                <a:cxn ang="0">
                  <a:pos x="0" y="50"/>
                </a:cxn>
                <a:cxn ang="0">
                  <a:pos x="173" y="54"/>
                </a:cxn>
                <a:cxn ang="0">
                  <a:pos x="160" y="0"/>
                </a:cxn>
                <a:cxn ang="0">
                  <a:pos x="160" y="0"/>
                </a:cxn>
              </a:cxnLst>
              <a:rect l="0" t="0" r="r" b="b"/>
              <a:pathLst>
                <a:path w="173" h="54">
                  <a:moveTo>
                    <a:pt x="160" y="0"/>
                  </a:moveTo>
                  <a:lnTo>
                    <a:pt x="0" y="50"/>
                  </a:lnTo>
                  <a:lnTo>
                    <a:pt x="173" y="54"/>
                  </a:lnTo>
                  <a:lnTo>
                    <a:pt x="160" y="0"/>
                  </a:lnTo>
                  <a:lnTo>
                    <a:pt x="1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5122" y="520"/>
              <a:ext cx="110" cy="221"/>
            </a:xfrm>
            <a:custGeom>
              <a:avLst/>
              <a:gdLst/>
              <a:ahLst/>
              <a:cxnLst>
                <a:cxn ang="0">
                  <a:pos x="166" y="135"/>
                </a:cxn>
                <a:cxn ang="0">
                  <a:pos x="207" y="125"/>
                </a:cxn>
                <a:cxn ang="0">
                  <a:pos x="198" y="116"/>
                </a:cxn>
                <a:cxn ang="0">
                  <a:pos x="188" y="112"/>
                </a:cxn>
                <a:cxn ang="0">
                  <a:pos x="183" y="108"/>
                </a:cxn>
                <a:cxn ang="0">
                  <a:pos x="177" y="108"/>
                </a:cxn>
                <a:cxn ang="0">
                  <a:pos x="168" y="104"/>
                </a:cxn>
                <a:cxn ang="0">
                  <a:pos x="162" y="102"/>
                </a:cxn>
                <a:cxn ang="0">
                  <a:pos x="154" y="97"/>
                </a:cxn>
                <a:cxn ang="0">
                  <a:pos x="143" y="91"/>
                </a:cxn>
                <a:cxn ang="0">
                  <a:pos x="219" y="85"/>
                </a:cxn>
                <a:cxn ang="0">
                  <a:pos x="213" y="76"/>
                </a:cxn>
                <a:cxn ang="0">
                  <a:pos x="206" y="72"/>
                </a:cxn>
                <a:cxn ang="0">
                  <a:pos x="198" y="68"/>
                </a:cxn>
                <a:cxn ang="0">
                  <a:pos x="188" y="64"/>
                </a:cxn>
                <a:cxn ang="0">
                  <a:pos x="177" y="59"/>
                </a:cxn>
                <a:cxn ang="0">
                  <a:pos x="164" y="57"/>
                </a:cxn>
                <a:cxn ang="0">
                  <a:pos x="149" y="53"/>
                </a:cxn>
                <a:cxn ang="0">
                  <a:pos x="133" y="51"/>
                </a:cxn>
                <a:cxn ang="0">
                  <a:pos x="213" y="36"/>
                </a:cxn>
                <a:cxn ang="0">
                  <a:pos x="202" y="28"/>
                </a:cxn>
                <a:cxn ang="0">
                  <a:pos x="188" y="17"/>
                </a:cxn>
                <a:cxn ang="0">
                  <a:pos x="181" y="13"/>
                </a:cxn>
                <a:cxn ang="0">
                  <a:pos x="173" y="9"/>
                </a:cxn>
                <a:cxn ang="0">
                  <a:pos x="164" y="7"/>
                </a:cxn>
                <a:cxn ang="0">
                  <a:pos x="156" y="5"/>
                </a:cxn>
                <a:cxn ang="0">
                  <a:pos x="145" y="0"/>
                </a:cxn>
                <a:cxn ang="0">
                  <a:pos x="135" y="0"/>
                </a:cxn>
                <a:cxn ang="0">
                  <a:pos x="124" y="0"/>
                </a:cxn>
                <a:cxn ang="0">
                  <a:pos x="116" y="0"/>
                </a:cxn>
                <a:cxn ang="0">
                  <a:pos x="105" y="0"/>
                </a:cxn>
                <a:cxn ang="0">
                  <a:pos x="93" y="4"/>
                </a:cxn>
                <a:cxn ang="0">
                  <a:pos x="82" y="7"/>
                </a:cxn>
                <a:cxn ang="0">
                  <a:pos x="74" y="11"/>
                </a:cxn>
                <a:cxn ang="0">
                  <a:pos x="63" y="5"/>
                </a:cxn>
                <a:cxn ang="0">
                  <a:pos x="53" y="0"/>
                </a:cxn>
                <a:cxn ang="0">
                  <a:pos x="42" y="0"/>
                </a:cxn>
                <a:cxn ang="0">
                  <a:pos x="31" y="4"/>
                </a:cxn>
                <a:cxn ang="0">
                  <a:pos x="21" y="4"/>
                </a:cxn>
                <a:cxn ang="0">
                  <a:pos x="12" y="7"/>
                </a:cxn>
                <a:cxn ang="0">
                  <a:pos x="4" y="13"/>
                </a:cxn>
                <a:cxn ang="0">
                  <a:pos x="0" y="19"/>
                </a:cxn>
                <a:cxn ang="0">
                  <a:pos x="34" y="36"/>
                </a:cxn>
                <a:cxn ang="0">
                  <a:pos x="40" y="135"/>
                </a:cxn>
                <a:cxn ang="0">
                  <a:pos x="48" y="137"/>
                </a:cxn>
                <a:cxn ang="0">
                  <a:pos x="59" y="178"/>
                </a:cxn>
                <a:cxn ang="0">
                  <a:pos x="109" y="171"/>
                </a:cxn>
                <a:cxn ang="0">
                  <a:pos x="107" y="441"/>
                </a:cxn>
                <a:cxn ang="0">
                  <a:pos x="221" y="306"/>
                </a:cxn>
                <a:cxn ang="0">
                  <a:pos x="166" y="135"/>
                </a:cxn>
                <a:cxn ang="0">
                  <a:pos x="166" y="135"/>
                </a:cxn>
              </a:cxnLst>
              <a:rect l="0" t="0" r="r" b="b"/>
              <a:pathLst>
                <a:path w="221" h="441">
                  <a:moveTo>
                    <a:pt x="166" y="135"/>
                  </a:moveTo>
                  <a:lnTo>
                    <a:pt x="207" y="125"/>
                  </a:lnTo>
                  <a:lnTo>
                    <a:pt x="198" y="116"/>
                  </a:lnTo>
                  <a:lnTo>
                    <a:pt x="188" y="112"/>
                  </a:lnTo>
                  <a:lnTo>
                    <a:pt x="183" y="108"/>
                  </a:lnTo>
                  <a:lnTo>
                    <a:pt x="177" y="108"/>
                  </a:lnTo>
                  <a:lnTo>
                    <a:pt x="168" y="104"/>
                  </a:lnTo>
                  <a:lnTo>
                    <a:pt x="162" y="102"/>
                  </a:lnTo>
                  <a:lnTo>
                    <a:pt x="154" y="97"/>
                  </a:lnTo>
                  <a:lnTo>
                    <a:pt x="143" y="91"/>
                  </a:lnTo>
                  <a:lnTo>
                    <a:pt x="219" y="85"/>
                  </a:lnTo>
                  <a:lnTo>
                    <a:pt x="213" y="76"/>
                  </a:lnTo>
                  <a:lnTo>
                    <a:pt x="206" y="72"/>
                  </a:lnTo>
                  <a:lnTo>
                    <a:pt x="198" y="68"/>
                  </a:lnTo>
                  <a:lnTo>
                    <a:pt x="188" y="64"/>
                  </a:lnTo>
                  <a:lnTo>
                    <a:pt x="177" y="59"/>
                  </a:lnTo>
                  <a:lnTo>
                    <a:pt x="164" y="57"/>
                  </a:lnTo>
                  <a:lnTo>
                    <a:pt x="149" y="53"/>
                  </a:lnTo>
                  <a:lnTo>
                    <a:pt x="133" y="51"/>
                  </a:lnTo>
                  <a:lnTo>
                    <a:pt x="213" y="36"/>
                  </a:lnTo>
                  <a:lnTo>
                    <a:pt x="202" y="28"/>
                  </a:lnTo>
                  <a:lnTo>
                    <a:pt x="188" y="17"/>
                  </a:lnTo>
                  <a:lnTo>
                    <a:pt x="181" y="13"/>
                  </a:lnTo>
                  <a:lnTo>
                    <a:pt x="173" y="9"/>
                  </a:lnTo>
                  <a:lnTo>
                    <a:pt x="164" y="7"/>
                  </a:lnTo>
                  <a:lnTo>
                    <a:pt x="156" y="5"/>
                  </a:lnTo>
                  <a:lnTo>
                    <a:pt x="145" y="0"/>
                  </a:lnTo>
                  <a:lnTo>
                    <a:pt x="135" y="0"/>
                  </a:lnTo>
                  <a:lnTo>
                    <a:pt x="124" y="0"/>
                  </a:lnTo>
                  <a:lnTo>
                    <a:pt x="116" y="0"/>
                  </a:lnTo>
                  <a:lnTo>
                    <a:pt x="105" y="0"/>
                  </a:lnTo>
                  <a:lnTo>
                    <a:pt x="93" y="4"/>
                  </a:lnTo>
                  <a:lnTo>
                    <a:pt x="82" y="7"/>
                  </a:lnTo>
                  <a:lnTo>
                    <a:pt x="74" y="11"/>
                  </a:lnTo>
                  <a:lnTo>
                    <a:pt x="63" y="5"/>
                  </a:lnTo>
                  <a:lnTo>
                    <a:pt x="53" y="0"/>
                  </a:lnTo>
                  <a:lnTo>
                    <a:pt x="42" y="0"/>
                  </a:lnTo>
                  <a:lnTo>
                    <a:pt x="31" y="4"/>
                  </a:lnTo>
                  <a:lnTo>
                    <a:pt x="21" y="4"/>
                  </a:lnTo>
                  <a:lnTo>
                    <a:pt x="12" y="7"/>
                  </a:lnTo>
                  <a:lnTo>
                    <a:pt x="4" y="13"/>
                  </a:lnTo>
                  <a:lnTo>
                    <a:pt x="0" y="19"/>
                  </a:lnTo>
                  <a:lnTo>
                    <a:pt x="34" y="36"/>
                  </a:lnTo>
                  <a:lnTo>
                    <a:pt x="40" y="135"/>
                  </a:lnTo>
                  <a:lnTo>
                    <a:pt x="48" y="137"/>
                  </a:lnTo>
                  <a:lnTo>
                    <a:pt x="59" y="178"/>
                  </a:lnTo>
                  <a:lnTo>
                    <a:pt x="109" y="171"/>
                  </a:lnTo>
                  <a:lnTo>
                    <a:pt x="107" y="441"/>
                  </a:lnTo>
                  <a:lnTo>
                    <a:pt x="221" y="306"/>
                  </a:lnTo>
                  <a:lnTo>
                    <a:pt x="166" y="135"/>
                  </a:lnTo>
                  <a:lnTo>
                    <a:pt x="166" y="1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5272" y="648"/>
              <a:ext cx="174" cy="284"/>
            </a:xfrm>
            <a:custGeom>
              <a:avLst/>
              <a:gdLst/>
              <a:ahLst/>
              <a:cxnLst>
                <a:cxn ang="0">
                  <a:pos x="332" y="375"/>
                </a:cxn>
                <a:cxn ang="0">
                  <a:pos x="15" y="569"/>
                </a:cxn>
                <a:cxn ang="0">
                  <a:pos x="26" y="567"/>
                </a:cxn>
                <a:cxn ang="0">
                  <a:pos x="40" y="563"/>
                </a:cxn>
                <a:cxn ang="0">
                  <a:pos x="60" y="561"/>
                </a:cxn>
                <a:cxn ang="0">
                  <a:pos x="83" y="554"/>
                </a:cxn>
                <a:cxn ang="0">
                  <a:pos x="112" y="550"/>
                </a:cxn>
                <a:cxn ang="0">
                  <a:pos x="138" y="540"/>
                </a:cxn>
                <a:cxn ang="0">
                  <a:pos x="169" y="533"/>
                </a:cxn>
                <a:cxn ang="0">
                  <a:pos x="197" y="519"/>
                </a:cxn>
                <a:cxn ang="0">
                  <a:pos x="228" y="506"/>
                </a:cxn>
                <a:cxn ang="0">
                  <a:pos x="254" y="489"/>
                </a:cxn>
                <a:cxn ang="0">
                  <a:pos x="281" y="472"/>
                </a:cxn>
                <a:cxn ang="0">
                  <a:pos x="302" y="449"/>
                </a:cxn>
                <a:cxn ang="0">
                  <a:pos x="325" y="428"/>
                </a:cxn>
                <a:cxn ang="0">
                  <a:pos x="336" y="402"/>
                </a:cxn>
                <a:cxn ang="0">
                  <a:pos x="347" y="373"/>
                </a:cxn>
                <a:cxn ang="0">
                  <a:pos x="347" y="345"/>
                </a:cxn>
                <a:cxn ang="0">
                  <a:pos x="340" y="314"/>
                </a:cxn>
                <a:cxn ang="0">
                  <a:pos x="327" y="284"/>
                </a:cxn>
                <a:cxn ang="0">
                  <a:pos x="308" y="253"/>
                </a:cxn>
                <a:cxn ang="0">
                  <a:pos x="287" y="219"/>
                </a:cxn>
                <a:cxn ang="0">
                  <a:pos x="258" y="191"/>
                </a:cxn>
                <a:cxn ang="0">
                  <a:pos x="230" y="158"/>
                </a:cxn>
                <a:cxn ang="0">
                  <a:pos x="199" y="132"/>
                </a:cxn>
                <a:cxn ang="0">
                  <a:pos x="169" y="105"/>
                </a:cxn>
                <a:cxn ang="0">
                  <a:pos x="138" y="78"/>
                </a:cxn>
                <a:cxn ang="0">
                  <a:pos x="112" y="56"/>
                </a:cxn>
                <a:cxn ang="0">
                  <a:pos x="89" y="38"/>
                </a:cxn>
                <a:cxn ang="0">
                  <a:pos x="68" y="21"/>
                </a:cxn>
                <a:cxn ang="0">
                  <a:pos x="51" y="12"/>
                </a:cxn>
                <a:cxn ang="0">
                  <a:pos x="38" y="0"/>
                </a:cxn>
                <a:cxn ang="0">
                  <a:pos x="43" y="18"/>
                </a:cxn>
              </a:cxnLst>
              <a:rect l="0" t="0" r="r" b="b"/>
              <a:pathLst>
                <a:path w="347" h="569">
                  <a:moveTo>
                    <a:pt x="43" y="18"/>
                  </a:moveTo>
                  <a:lnTo>
                    <a:pt x="332" y="375"/>
                  </a:lnTo>
                  <a:lnTo>
                    <a:pt x="0" y="563"/>
                  </a:lnTo>
                  <a:lnTo>
                    <a:pt x="15" y="569"/>
                  </a:lnTo>
                  <a:lnTo>
                    <a:pt x="17" y="567"/>
                  </a:lnTo>
                  <a:lnTo>
                    <a:pt x="26" y="567"/>
                  </a:lnTo>
                  <a:lnTo>
                    <a:pt x="32" y="565"/>
                  </a:lnTo>
                  <a:lnTo>
                    <a:pt x="40" y="563"/>
                  </a:lnTo>
                  <a:lnTo>
                    <a:pt x="51" y="563"/>
                  </a:lnTo>
                  <a:lnTo>
                    <a:pt x="60" y="561"/>
                  </a:lnTo>
                  <a:lnTo>
                    <a:pt x="72" y="556"/>
                  </a:lnTo>
                  <a:lnTo>
                    <a:pt x="83" y="554"/>
                  </a:lnTo>
                  <a:lnTo>
                    <a:pt x="97" y="552"/>
                  </a:lnTo>
                  <a:lnTo>
                    <a:pt x="112" y="550"/>
                  </a:lnTo>
                  <a:lnTo>
                    <a:pt x="123" y="546"/>
                  </a:lnTo>
                  <a:lnTo>
                    <a:pt x="138" y="540"/>
                  </a:lnTo>
                  <a:lnTo>
                    <a:pt x="154" y="535"/>
                  </a:lnTo>
                  <a:lnTo>
                    <a:pt x="169" y="533"/>
                  </a:lnTo>
                  <a:lnTo>
                    <a:pt x="182" y="525"/>
                  </a:lnTo>
                  <a:lnTo>
                    <a:pt x="197" y="519"/>
                  </a:lnTo>
                  <a:lnTo>
                    <a:pt x="212" y="512"/>
                  </a:lnTo>
                  <a:lnTo>
                    <a:pt x="228" y="506"/>
                  </a:lnTo>
                  <a:lnTo>
                    <a:pt x="239" y="495"/>
                  </a:lnTo>
                  <a:lnTo>
                    <a:pt x="254" y="489"/>
                  </a:lnTo>
                  <a:lnTo>
                    <a:pt x="270" y="479"/>
                  </a:lnTo>
                  <a:lnTo>
                    <a:pt x="281" y="472"/>
                  </a:lnTo>
                  <a:lnTo>
                    <a:pt x="292" y="462"/>
                  </a:lnTo>
                  <a:lnTo>
                    <a:pt x="302" y="449"/>
                  </a:lnTo>
                  <a:lnTo>
                    <a:pt x="313" y="438"/>
                  </a:lnTo>
                  <a:lnTo>
                    <a:pt x="325" y="428"/>
                  </a:lnTo>
                  <a:lnTo>
                    <a:pt x="330" y="413"/>
                  </a:lnTo>
                  <a:lnTo>
                    <a:pt x="336" y="402"/>
                  </a:lnTo>
                  <a:lnTo>
                    <a:pt x="340" y="388"/>
                  </a:lnTo>
                  <a:lnTo>
                    <a:pt x="347" y="373"/>
                  </a:lnTo>
                  <a:lnTo>
                    <a:pt x="347" y="358"/>
                  </a:lnTo>
                  <a:lnTo>
                    <a:pt x="347" y="345"/>
                  </a:lnTo>
                  <a:lnTo>
                    <a:pt x="342" y="329"/>
                  </a:lnTo>
                  <a:lnTo>
                    <a:pt x="340" y="314"/>
                  </a:lnTo>
                  <a:lnTo>
                    <a:pt x="334" y="297"/>
                  </a:lnTo>
                  <a:lnTo>
                    <a:pt x="327" y="284"/>
                  </a:lnTo>
                  <a:lnTo>
                    <a:pt x="317" y="267"/>
                  </a:lnTo>
                  <a:lnTo>
                    <a:pt x="308" y="253"/>
                  </a:lnTo>
                  <a:lnTo>
                    <a:pt x="296" y="236"/>
                  </a:lnTo>
                  <a:lnTo>
                    <a:pt x="287" y="219"/>
                  </a:lnTo>
                  <a:lnTo>
                    <a:pt x="271" y="204"/>
                  </a:lnTo>
                  <a:lnTo>
                    <a:pt x="258" y="191"/>
                  </a:lnTo>
                  <a:lnTo>
                    <a:pt x="243" y="173"/>
                  </a:lnTo>
                  <a:lnTo>
                    <a:pt x="230" y="158"/>
                  </a:lnTo>
                  <a:lnTo>
                    <a:pt x="214" y="147"/>
                  </a:lnTo>
                  <a:lnTo>
                    <a:pt x="199" y="132"/>
                  </a:lnTo>
                  <a:lnTo>
                    <a:pt x="184" y="118"/>
                  </a:lnTo>
                  <a:lnTo>
                    <a:pt x="169" y="105"/>
                  </a:lnTo>
                  <a:lnTo>
                    <a:pt x="154" y="90"/>
                  </a:lnTo>
                  <a:lnTo>
                    <a:pt x="138" y="78"/>
                  </a:lnTo>
                  <a:lnTo>
                    <a:pt x="123" y="67"/>
                  </a:lnTo>
                  <a:lnTo>
                    <a:pt x="112" y="56"/>
                  </a:lnTo>
                  <a:lnTo>
                    <a:pt x="98" y="46"/>
                  </a:lnTo>
                  <a:lnTo>
                    <a:pt x="89" y="38"/>
                  </a:lnTo>
                  <a:lnTo>
                    <a:pt x="76" y="29"/>
                  </a:lnTo>
                  <a:lnTo>
                    <a:pt x="68" y="21"/>
                  </a:lnTo>
                  <a:lnTo>
                    <a:pt x="57" y="16"/>
                  </a:lnTo>
                  <a:lnTo>
                    <a:pt x="51" y="12"/>
                  </a:lnTo>
                  <a:lnTo>
                    <a:pt x="40" y="2"/>
                  </a:lnTo>
                  <a:lnTo>
                    <a:pt x="38" y="0"/>
                  </a:lnTo>
                  <a:lnTo>
                    <a:pt x="43" y="18"/>
                  </a:lnTo>
                  <a:lnTo>
                    <a:pt x="43" y="18"/>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819" y="851"/>
              <a:ext cx="1478" cy="229"/>
            </a:xfrm>
            <a:custGeom>
              <a:avLst/>
              <a:gdLst/>
              <a:ahLst/>
              <a:cxnLst>
                <a:cxn ang="0">
                  <a:pos x="2950" y="445"/>
                </a:cxn>
                <a:cxn ang="0">
                  <a:pos x="2950" y="432"/>
                </a:cxn>
                <a:cxn ang="0">
                  <a:pos x="2952" y="418"/>
                </a:cxn>
                <a:cxn ang="0">
                  <a:pos x="2952" y="403"/>
                </a:cxn>
                <a:cxn ang="0">
                  <a:pos x="2956" y="394"/>
                </a:cxn>
                <a:cxn ang="0">
                  <a:pos x="2956" y="380"/>
                </a:cxn>
                <a:cxn ang="0">
                  <a:pos x="2956" y="371"/>
                </a:cxn>
                <a:cxn ang="0">
                  <a:pos x="2956" y="360"/>
                </a:cxn>
                <a:cxn ang="0">
                  <a:pos x="2956" y="352"/>
                </a:cxn>
                <a:cxn ang="0">
                  <a:pos x="2950" y="341"/>
                </a:cxn>
                <a:cxn ang="0">
                  <a:pos x="2950" y="331"/>
                </a:cxn>
                <a:cxn ang="0">
                  <a:pos x="2948" y="322"/>
                </a:cxn>
                <a:cxn ang="0">
                  <a:pos x="2947" y="314"/>
                </a:cxn>
                <a:cxn ang="0">
                  <a:pos x="2943" y="297"/>
                </a:cxn>
                <a:cxn ang="0">
                  <a:pos x="2939" y="283"/>
                </a:cxn>
                <a:cxn ang="0">
                  <a:pos x="2928" y="272"/>
                </a:cxn>
                <a:cxn ang="0">
                  <a:pos x="2922" y="261"/>
                </a:cxn>
                <a:cxn ang="0">
                  <a:pos x="2910" y="251"/>
                </a:cxn>
                <a:cxn ang="0">
                  <a:pos x="2905" y="244"/>
                </a:cxn>
                <a:cxn ang="0">
                  <a:pos x="2893" y="236"/>
                </a:cxn>
                <a:cxn ang="0">
                  <a:pos x="2884" y="232"/>
                </a:cxn>
                <a:cxn ang="0">
                  <a:pos x="2872" y="226"/>
                </a:cxn>
                <a:cxn ang="0">
                  <a:pos x="2863" y="225"/>
                </a:cxn>
                <a:cxn ang="0">
                  <a:pos x="1698" y="42"/>
                </a:cxn>
                <a:cxn ang="0">
                  <a:pos x="375" y="48"/>
                </a:cxn>
                <a:cxn ang="0">
                  <a:pos x="188" y="14"/>
                </a:cxn>
                <a:cxn ang="0">
                  <a:pos x="0" y="0"/>
                </a:cxn>
                <a:cxn ang="0">
                  <a:pos x="31" y="19"/>
                </a:cxn>
                <a:cxn ang="0">
                  <a:pos x="399" y="80"/>
                </a:cxn>
                <a:cxn ang="0">
                  <a:pos x="1717" y="76"/>
                </a:cxn>
                <a:cxn ang="0">
                  <a:pos x="2817" y="251"/>
                </a:cxn>
                <a:cxn ang="0">
                  <a:pos x="2831" y="257"/>
                </a:cxn>
                <a:cxn ang="0">
                  <a:pos x="2846" y="264"/>
                </a:cxn>
                <a:cxn ang="0">
                  <a:pos x="2857" y="272"/>
                </a:cxn>
                <a:cxn ang="0">
                  <a:pos x="2867" y="280"/>
                </a:cxn>
                <a:cxn ang="0">
                  <a:pos x="2878" y="289"/>
                </a:cxn>
                <a:cxn ang="0">
                  <a:pos x="2888" y="297"/>
                </a:cxn>
                <a:cxn ang="0">
                  <a:pos x="2897" y="304"/>
                </a:cxn>
                <a:cxn ang="0">
                  <a:pos x="2903" y="318"/>
                </a:cxn>
                <a:cxn ang="0">
                  <a:pos x="2907" y="329"/>
                </a:cxn>
                <a:cxn ang="0">
                  <a:pos x="2910" y="341"/>
                </a:cxn>
                <a:cxn ang="0">
                  <a:pos x="2910" y="346"/>
                </a:cxn>
                <a:cxn ang="0">
                  <a:pos x="2912" y="356"/>
                </a:cxn>
                <a:cxn ang="0">
                  <a:pos x="2916" y="363"/>
                </a:cxn>
                <a:cxn ang="0">
                  <a:pos x="2918" y="373"/>
                </a:cxn>
                <a:cxn ang="0">
                  <a:pos x="2918" y="380"/>
                </a:cxn>
                <a:cxn ang="0">
                  <a:pos x="2918" y="390"/>
                </a:cxn>
                <a:cxn ang="0">
                  <a:pos x="2918" y="398"/>
                </a:cxn>
                <a:cxn ang="0">
                  <a:pos x="2918" y="411"/>
                </a:cxn>
                <a:cxn ang="0">
                  <a:pos x="2916" y="420"/>
                </a:cxn>
                <a:cxn ang="0">
                  <a:pos x="2916" y="432"/>
                </a:cxn>
                <a:cxn ang="0">
                  <a:pos x="2912" y="443"/>
                </a:cxn>
                <a:cxn ang="0">
                  <a:pos x="2912" y="458"/>
                </a:cxn>
                <a:cxn ang="0">
                  <a:pos x="2950" y="445"/>
                </a:cxn>
                <a:cxn ang="0">
                  <a:pos x="2950" y="445"/>
                </a:cxn>
              </a:cxnLst>
              <a:rect l="0" t="0" r="r" b="b"/>
              <a:pathLst>
                <a:path w="2956" h="458">
                  <a:moveTo>
                    <a:pt x="2950" y="445"/>
                  </a:moveTo>
                  <a:lnTo>
                    <a:pt x="2950" y="432"/>
                  </a:lnTo>
                  <a:lnTo>
                    <a:pt x="2952" y="418"/>
                  </a:lnTo>
                  <a:lnTo>
                    <a:pt x="2952" y="403"/>
                  </a:lnTo>
                  <a:lnTo>
                    <a:pt x="2956" y="394"/>
                  </a:lnTo>
                  <a:lnTo>
                    <a:pt x="2956" y="380"/>
                  </a:lnTo>
                  <a:lnTo>
                    <a:pt x="2956" y="371"/>
                  </a:lnTo>
                  <a:lnTo>
                    <a:pt x="2956" y="360"/>
                  </a:lnTo>
                  <a:lnTo>
                    <a:pt x="2956" y="352"/>
                  </a:lnTo>
                  <a:lnTo>
                    <a:pt x="2950" y="341"/>
                  </a:lnTo>
                  <a:lnTo>
                    <a:pt x="2950" y="331"/>
                  </a:lnTo>
                  <a:lnTo>
                    <a:pt x="2948" y="322"/>
                  </a:lnTo>
                  <a:lnTo>
                    <a:pt x="2947" y="314"/>
                  </a:lnTo>
                  <a:lnTo>
                    <a:pt x="2943" y="297"/>
                  </a:lnTo>
                  <a:lnTo>
                    <a:pt x="2939" y="283"/>
                  </a:lnTo>
                  <a:lnTo>
                    <a:pt x="2928" y="272"/>
                  </a:lnTo>
                  <a:lnTo>
                    <a:pt x="2922" y="261"/>
                  </a:lnTo>
                  <a:lnTo>
                    <a:pt x="2910" y="251"/>
                  </a:lnTo>
                  <a:lnTo>
                    <a:pt x="2905" y="244"/>
                  </a:lnTo>
                  <a:lnTo>
                    <a:pt x="2893" y="236"/>
                  </a:lnTo>
                  <a:lnTo>
                    <a:pt x="2884" y="232"/>
                  </a:lnTo>
                  <a:lnTo>
                    <a:pt x="2872" y="226"/>
                  </a:lnTo>
                  <a:lnTo>
                    <a:pt x="2863" y="225"/>
                  </a:lnTo>
                  <a:lnTo>
                    <a:pt x="1698" y="42"/>
                  </a:lnTo>
                  <a:lnTo>
                    <a:pt x="375" y="48"/>
                  </a:lnTo>
                  <a:lnTo>
                    <a:pt x="188" y="14"/>
                  </a:lnTo>
                  <a:lnTo>
                    <a:pt x="0" y="0"/>
                  </a:lnTo>
                  <a:lnTo>
                    <a:pt x="31" y="19"/>
                  </a:lnTo>
                  <a:lnTo>
                    <a:pt x="399" y="80"/>
                  </a:lnTo>
                  <a:lnTo>
                    <a:pt x="1717" y="76"/>
                  </a:lnTo>
                  <a:lnTo>
                    <a:pt x="2817" y="251"/>
                  </a:lnTo>
                  <a:lnTo>
                    <a:pt x="2831" y="257"/>
                  </a:lnTo>
                  <a:lnTo>
                    <a:pt x="2846" y="264"/>
                  </a:lnTo>
                  <a:lnTo>
                    <a:pt x="2857" y="272"/>
                  </a:lnTo>
                  <a:lnTo>
                    <a:pt x="2867" y="280"/>
                  </a:lnTo>
                  <a:lnTo>
                    <a:pt x="2878" y="289"/>
                  </a:lnTo>
                  <a:lnTo>
                    <a:pt x="2888" y="297"/>
                  </a:lnTo>
                  <a:lnTo>
                    <a:pt x="2897" y="304"/>
                  </a:lnTo>
                  <a:lnTo>
                    <a:pt x="2903" y="318"/>
                  </a:lnTo>
                  <a:lnTo>
                    <a:pt x="2907" y="329"/>
                  </a:lnTo>
                  <a:lnTo>
                    <a:pt x="2910" y="341"/>
                  </a:lnTo>
                  <a:lnTo>
                    <a:pt x="2910" y="346"/>
                  </a:lnTo>
                  <a:lnTo>
                    <a:pt x="2912" y="356"/>
                  </a:lnTo>
                  <a:lnTo>
                    <a:pt x="2916" y="363"/>
                  </a:lnTo>
                  <a:lnTo>
                    <a:pt x="2918" y="373"/>
                  </a:lnTo>
                  <a:lnTo>
                    <a:pt x="2918" y="380"/>
                  </a:lnTo>
                  <a:lnTo>
                    <a:pt x="2918" y="390"/>
                  </a:lnTo>
                  <a:lnTo>
                    <a:pt x="2918" y="398"/>
                  </a:lnTo>
                  <a:lnTo>
                    <a:pt x="2918" y="411"/>
                  </a:lnTo>
                  <a:lnTo>
                    <a:pt x="2916" y="420"/>
                  </a:lnTo>
                  <a:lnTo>
                    <a:pt x="2916" y="432"/>
                  </a:lnTo>
                  <a:lnTo>
                    <a:pt x="2912" y="443"/>
                  </a:lnTo>
                  <a:lnTo>
                    <a:pt x="2912" y="458"/>
                  </a:lnTo>
                  <a:lnTo>
                    <a:pt x="2950" y="445"/>
                  </a:lnTo>
                  <a:lnTo>
                    <a:pt x="2950" y="44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620" y="862"/>
              <a:ext cx="82" cy="40"/>
            </a:xfrm>
            <a:custGeom>
              <a:avLst/>
              <a:gdLst/>
              <a:ahLst/>
              <a:cxnLst>
                <a:cxn ang="0">
                  <a:pos x="140" y="69"/>
                </a:cxn>
                <a:cxn ang="0">
                  <a:pos x="81" y="82"/>
                </a:cxn>
                <a:cxn ang="0">
                  <a:pos x="0" y="51"/>
                </a:cxn>
                <a:cxn ang="0">
                  <a:pos x="62" y="0"/>
                </a:cxn>
                <a:cxn ang="0">
                  <a:pos x="165" y="32"/>
                </a:cxn>
                <a:cxn ang="0">
                  <a:pos x="140" y="69"/>
                </a:cxn>
                <a:cxn ang="0">
                  <a:pos x="140" y="69"/>
                </a:cxn>
              </a:cxnLst>
              <a:rect l="0" t="0" r="r" b="b"/>
              <a:pathLst>
                <a:path w="165" h="82">
                  <a:moveTo>
                    <a:pt x="140" y="69"/>
                  </a:moveTo>
                  <a:lnTo>
                    <a:pt x="81" y="82"/>
                  </a:lnTo>
                  <a:lnTo>
                    <a:pt x="0" y="51"/>
                  </a:lnTo>
                  <a:lnTo>
                    <a:pt x="62" y="0"/>
                  </a:lnTo>
                  <a:lnTo>
                    <a:pt x="165" y="32"/>
                  </a:lnTo>
                  <a:lnTo>
                    <a:pt x="140" y="69"/>
                  </a:lnTo>
                  <a:lnTo>
                    <a:pt x="14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5191" y="949"/>
              <a:ext cx="78" cy="39"/>
            </a:xfrm>
            <a:custGeom>
              <a:avLst/>
              <a:gdLst/>
              <a:ahLst/>
              <a:cxnLst>
                <a:cxn ang="0">
                  <a:pos x="78" y="0"/>
                </a:cxn>
                <a:cxn ang="0">
                  <a:pos x="0" y="30"/>
                </a:cxn>
                <a:cxn ang="0">
                  <a:pos x="13" y="70"/>
                </a:cxn>
                <a:cxn ang="0">
                  <a:pos x="78" y="78"/>
                </a:cxn>
                <a:cxn ang="0">
                  <a:pos x="156" y="10"/>
                </a:cxn>
                <a:cxn ang="0">
                  <a:pos x="78" y="0"/>
                </a:cxn>
                <a:cxn ang="0">
                  <a:pos x="78" y="0"/>
                </a:cxn>
              </a:cxnLst>
              <a:rect l="0" t="0" r="r" b="b"/>
              <a:pathLst>
                <a:path w="156" h="78">
                  <a:moveTo>
                    <a:pt x="78" y="0"/>
                  </a:moveTo>
                  <a:lnTo>
                    <a:pt x="0" y="30"/>
                  </a:lnTo>
                  <a:lnTo>
                    <a:pt x="13" y="70"/>
                  </a:lnTo>
                  <a:lnTo>
                    <a:pt x="78" y="78"/>
                  </a:lnTo>
                  <a:lnTo>
                    <a:pt x="156" y="10"/>
                  </a:lnTo>
                  <a:lnTo>
                    <a:pt x="78" y="0"/>
                  </a:lnTo>
                  <a:lnTo>
                    <a:pt x="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941" y="849"/>
              <a:ext cx="106" cy="47"/>
            </a:xfrm>
            <a:custGeom>
              <a:avLst/>
              <a:gdLst/>
              <a:ahLst/>
              <a:cxnLst>
                <a:cxn ang="0">
                  <a:pos x="0" y="0"/>
                </a:cxn>
                <a:cxn ang="0">
                  <a:pos x="152" y="14"/>
                </a:cxn>
                <a:cxn ang="0">
                  <a:pos x="211" y="84"/>
                </a:cxn>
                <a:cxn ang="0">
                  <a:pos x="209" y="84"/>
                </a:cxn>
                <a:cxn ang="0">
                  <a:pos x="206" y="86"/>
                </a:cxn>
                <a:cxn ang="0">
                  <a:pos x="198" y="88"/>
                </a:cxn>
                <a:cxn ang="0">
                  <a:pos x="189" y="92"/>
                </a:cxn>
                <a:cxn ang="0">
                  <a:pos x="175" y="92"/>
                </a:cxn>
                <a:cxn ang="0">
                  <a:pos x="160" y="94"/>
                </a:cxn>
                <a:cxn ang="0">
                  <a:pos x="152" y="92"/>
                </a:cxn>
                <a:cxn ang="0">
                  <a:pos x="141" y="92"/>
                </a:cxn>
                <a:cxn ang="0">
                  <a:pos x="132" y="92"/>
                </a:cxn>
                <a:cxn ang="0">
                  <a:pos x="122" y="90"/>
                </a:cxn>
                <a:cxn ang="0">
                  <a:pos x="111" y="84"/>
                </a:cxn>
                <a:cxn ang="0">
                  <a:pos x="99" y="80"/>
                </a:cxn>
                <a:cxn ang="0">
                  <a:pos x="88" y="73"/>
                </a:cxn>
                <a:cxn ang="0">
                  <a:pos x="76" y="67"/>
                </a:cxn>
                <a:cxn ang="0">
                  <a:pos x="67" y="59"/>
                </a:cxn>
                <a:cxn ang="0">
                  <a:pos x="55" y="52"/>
                </a:cxn>
                <a:cxn ang="0">
                  <a:pos x="48" y="44"/>
                </a:cxn>
                <a:cxn ang="0">
                  <a:pos x="38" y="38"/>
                </a:cxn>
                <a:cxn ang="0">
                  <a:pos x="31" y="29"/>
                </a:cxn>
                <a:cxn ang="0">
                  <a:pos x="21" y="21"/>
                </a:cxn>
                <a:cxn ang="0">
                  <a:pos x="14" y="14"/>
                </a:cxn>
                <a:cxn ang="0">
                  <a:pos x="10" y="10"/>
                </a:cxn>
                <a:cxn ang="0">
                  <a:pos x="0" y="2"/>
                </a:cxn>
                <a:cxn ang="0">
                  <a:pos x="0" y="0"/>
                </a:cxn>
                <a:cxn ang="0">
                  <a:pos x="0" y="0"/>
                </a:cxn>
              </a:cxnLst>
              <a:rect l="0" t="0" r="r" b="b"/>
              <a:pathLst>
                <a:path w="211" h="94">
                  <a:moveTo>
                    <a:pt x="0" y="0"/>
                  </a:moveTo>
                  <a:lnTo>
                    <a:pt x="152" y="14"/>
                  </a:lnTo>
                  <a:lnTo>
                    <a:pt x="211" y="84"/>
                  </a:lnTo>
                  <a:lnTo>
                    <a:pt x="209" y="84"/>
                  </a:lnTo>
                  <a:lnTo>
                    <a:pt x="206" y="86"/>
                  </a:lnTo>
                  <a:lnTo>
                    <a:pt x="198" y="88"/>
                  </a:lnTo>
                  <a:lnTo>
                    <a:pt x="189" y="92"/>
                  </a:lnTo>
                  <a:lnTo>
                    <a:pt x="175" y="92"/>
                  </a:lnTo>
                  <a:lnTo>
                    <a:pt x="160" y="94"/>
                  </a:lnTo>
                  <a:lnTo>
                    <a:pt x="152" y="92"/>
                  </a:lnTo>
                  <a:lnTo>
                    <a:pt x="141" y="92"/>
                  </a:lnTo>
                  <a:lnTo>
                    <a:pt x="132" y="92"/>
                  </a:lnTo>
                  <a:lnTo>
                    <a:pt x="122" y="90"/>
                  </a:lnTo>
                  <a:lnTo>
                    <a:pt x="111" y="84"/>
                  </a:lnTo>
                  <a:lnTo>
                    <a:pt x="99" y="80"/>
                  </a:lnTo>
                  <a:lnTo>
                    <a:pt x="88" y="73"/>
                  </a:lnTo>
                  <a:lnTo>
                    <a:pt x="76" y="67"/>
                  </a:lnTo>
                  <a:lnTo>
                    <a:pt x="67" y="59"/>
                  </a:lnTo>
                  <a:lnTo>
                    <a:pt x="55" y="52"/>
                  </a:lnTo>
                  <a:lnTo>
                    <a:pt x="48" y="44"/>
                  </a:lnTo>
                  <a:lnTo>
                    <a:pt x="38" y="38"/>
                  </a:lnTo>
                  <a:lnTo>
                    <a:pt x="31" y="29"/>
                  </a:lnTo>
                  <a:lnTo>
                    <a:pt x="21" y="21"/>
                  </a:lnTo>
                  <a:lnTo>
                    <a:pt x="14" y="14"/>
                  </a:lnTo>
                  <a:lnTo>
                    <a:pt x="10" y="10"/>
                  </a:lnTo>
                  <a:lnTo>
                    <a:pt x="0" y="2"/>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552" y="828"/>
              <a:ext cx="84" cy="150"/>
            </a:xfrm>
            <a:custGeom>
              <a:avLst/>
              <a:gdLst/>
              <a:ahLst/>
              <a:cxnLst>
                <a:cxn ang="0">
                  <a:pos x="152" y="0"/>
                </a:cxn>
                <a:cxn ang="0">
                  <a:pos x="148" y="0"/>
                </a:cxn>
                <a:cxn ang="0">
                  <a:pos x="144" y="3"/>
                </a:cxn>
                <a:cxn ang="0">
                  <a:pos x="139" y="11"/>
                </a:cxn>
                <a:cxn ang="0">
                  <a:pos x="129" y="24"/>
                </a:cxn>
                <a:cxn ang="0">
                  <a:pos x="118" y="36"/>
                </a:cxn>
                <a:cxn ang="0">
                  <a:pos x="105" y="53"/>
                </a:cxn>
                <a:cxn ang="0">
                  <a:pos x="99" y="62"/>
                </a:cxn>
                <a:cxn ang="0">
                  <a:pos x="91" y="72"/>
                </a:cxn>
                <a:cxn ang="0">
                  <a:pos x="86" y="81"/>
                </a:cxn>
                <a:cxn ang="0">
                  <a:pos x="80" y="93"/>
                </a:cxn>
                <a:cxn ang="0">
                  <a:pos x="70" y="102"/>
                </a:cxn>
                <a:cxn ang="0">
                  <a:pos x="65" y="114"/>
                </a:cxn>
                <a:cxn ang="0">
                  <a:pos x="57" y="125"/>
                </a:cxn>
                <a:cxn ang="0">
                  <a:pos x="49" y="138"/>
                </a:cxn>
                <a:cxn ang="0">
                  <a:pos x="42" y="150"/>
                </a:cxn>
                <a:cxn ang="0">
                  <a:pos x="38" y="161"/>
                </a:cxn>
                <a:cxn ang="0">
                  <a:pos x="30" y="176"/>
                </a:cxn>
                <a:cxn ang="0">
                  <a:pos x="27" y="190"/>
                </a:cxn>
                <a:cxn ang="0">
                  <a:pos x="21" y="201"/>
                </a:cxn>
                <a:cxn ang="0">
                  <a:pos x="13" y="216"/>
                </a:cxn>
                <a:cxn ang="0">
                  <a:pos x="10" y="228"/>
                </a:cxn>
                <a:cxn ang="0">
                  <a:pos x="8" y="243"/>
                </a:cxn>
                <a:cxn ang="0">
                  <a:pos x="4" y="258"/>
                </a:cxn>
                <a:cxn ang="0">
                  <a:pos x="2" y="270"/>
                </a:cxn>
                <a:cxn ang="0">
                  <a:pos x="0" y="285"/>
                </a:cxn>
                <a:cxn ang="0">
                  <a:pos x="0" y="300"/>
                </a:cxn>
                <a:cxn ang="0">
                  <a:pos x="30" y="300"/>
                </a:cxn>
                <a:cxn ang="0">
                  <a:pos x="30" y="296"/>
                </a:cxn>
                <a:cxn ang="0">
                  <a:pos x="32" y="289"/>
                </a:cxn>
                <a:cxn ang="0">
                  <a:pos x="38" y="279"/>
                </a:cxn>
                <a:cxn ang="0">
                  <a:pos x="42" y="266"/>
                </a:cxn>
                <a:cxn ang="0">
                  <a:pos x="44" y="258"/>
                </a:cxn>
                <a:cxn ang="0">
                  <a:pos x="48" y="247"/>
                </a:cxn>
                <a:cxn ang="0">
                  <a:pos x="49" y="239"/>
                </a:cxn>
                <a:cxn ang="0">
                  <a:pos x="53" y="230"/>
                </a:cxn>
                <a:cxn ang="0">
                  <a:pos x="59" y="220"/>
                </a:cxn>
                <a:cxn ang="0">
                  <a:pos x="65" y="209"/>
                </a:cxn>
                <a:cxn ang="0">
                  <a:pos x="68" y="199"/>
                </a:cxn>
                <a:cxn ang="0">
                  <a:pos x="72" y="190"/>
                </a:cxn>
                <a:cxn ang="0">
                  <a:pos x="78" y="178"/>
                </a:cxn>
                <a:cxn ang="0">
                  <a:pos x="82" y="167"/>
                </a:cxn>
                <a:cxn ang="0">
                  <a:pos x="87" y="154"/>
                </a:cxn>
                <a:cxn ang="0">
                  <a:pos x="91" y="144"/>
                </a:cxn>
                <a:cxn ang="0">
                  <a:pos x="99" y="133"/>
                </a:cxn>
                <a:cxn ang="0">
                  <a:pos x="105" y="123"/>
                </a:cxn>
                <a:cxn ang="0">
                  <a:pos x="108" y="112"/>
                </a:cxn>
                <a:cxn ang="0">
                  <a:pos x="118" y="104"/>
                </a:cxn>
                <a:cxn ang="0">
                  <a:pos x="122" y="93"/>
                </a:cxn>
                <a:cxn ang="0">
                  <a:pos x="129" y="83"/>
                </a:cxn>
                <a:cxn ang="0">
                  <a:pos x="137" y="74"/>
                </a:cxn>
                <a:cxn ang="0">
                  <a:pos x="143" y="68"/>
                </a:cxn>
                <a:cxn ang="0">
                  <a:pos x="158" y="53"/>
                </a:cxn>
                <a:cxn ang="0">
                  <a:pos x="169" y="43"/>
                </a:cxn>
                <a:cxn ang="0">
                  <a:pos x="152" y="0"/>
                </a:cxn>
                <a:cxn ang="0">
                  <a:pos x="152" y="0"/>
                </a:cxn>
              </a:cxnLst>
              <a:rect l="0" t="0" r="r" b="b"/>
              <a:pathLst>
                <a:path w="169" h="300">
                  <a:moveTo>
                    <a:pt x="152" y="0"/>
                  </a:moveTo>
                  <a:lnTo>
                    <a:pt x="148" y="0"/>
                  </a:lnTo>
                  <a:lnTo>
                    <a:pt x="144" y="3"/>
                  </a:lnTo>
                  <a:lnTo>
                    <a:pt x="139" y="11"/>
                  </a:lnTo>
                  <a:lnTo>
                    <a:pt x="129" y="24"/>
                  </a:lnTo>
                  <a:lnTo>
                    <a:pt x="118" y="36"/>
                  </a:lnTo>
                  <a:lnTo>
                    <a:pt x="105" y="53"/>
                  </a:lnTo>
                  <a:lnTo>
                    <a:pt x="99" y="62"/>
                  </a:lnTo>
                  <a:lnTo>
                    <a:pt x="91" y="72"/>
                  </a:lnTo>
                  <a:lnTo>
                    <a:pt x="86" y="81"/>
                  </a:lnTo>
                  <a:lnTo>
                    <a:pt x="80" y="93"/>
                  </a:lnTo>
                  <a:lnTo>
                    <a:pt x="70" y="102"/>
                  </a:lnTo>
                  <a:lnTo>
                    <a:pt x="65" y="114"/>
                  </a:lnTo>
                  <a:lnTo>
                    <a:pt x="57" y="125"/>
                  </a:lnTo>
                  <a:lnTo>
                    <a:pt x="49" y="138"/>
                  </a:lnTo>
                  <a:lnTo>
                    <a:pt x="42" y="150"/>
                  </a:lnTo>
                  <a:lnTo>
                    <a:pt x="38" y="161"/>
                  </a:lnTo>
                  <a:lnTo>
                    <a:pt x="30" y="176"/>
                  </a:lnTo>
                  <a:lnTo>
                    <a:pt x="27" y="190"/>
                  </a:lnTo>
                  <a:lnTo>
                    <a:pt x="21" y="201"/>
                  </a:lnTo>
                  <a:lnTo>
                    <a:pt x="13" y="216"/>
                  </a:lnTo>
                  <a:lnTo>
                    <a:pt x="10" y="228"/>
                  </a:lnTo>
                  <a:lnTo>
                    <a:pt x="8" y="243"/>
                  </a:lnTo>
                  <a:lnTo>
                    <a:pt x="4" y="258"/>
                  </a:lnTo>
                  <a:lnTo>
                    <a:pt x="2" y="270"/>
                  </a:lnTo>
                  <a:lnTo>
                    <a:pt x="0" y="285"/>
                  </a:lnTo>
                  <a:lnTo>
                    <a:pt x="0" y="300"/>
                  </a:lnTo>
                  <a:lnTo>
                    <a:pt x="30" y="300"/>
                  </a:lnTo>
                  <a:lnTo>
                    <a:pt x="30" y="296"/>
                  </a:lnTo>
                  <a:lnTo>
                    <a:pt x="32" y="289"/>
                  </a:lnTo>
                  <a:lnTo>
                    <a:pt x="38" y="279"/>
                  </a:lnTo>
                  <a:lnTo>
                    <a:pt x="42" y="266"/>
                  </a:lnTo>
                  <a:lnTo>
                    <a:pt x="44" y="258"/>
                  </a:lnTo>
                  <a:lnTo>
                    <a:pt x="48" y="247"/>
                  </a:lnTo>
                  <a:lnTo>
                    <a:pt x="49" y="239"/>
                  </a:lnTo>
                  <a:lnTo>
                    <a:pt x="53" y="230"/>
                  </a:lnTo>
                  <a:lnTo>
                    <a:pt x="59" y="220"/>
                  </a:lnTo>
                  <a:lnTo>
                    <a:pt x="65" y="209"/>
                  </a:lnTo>
                  <a:lnTo>
                    <a:pt x="68" y="199"/>
                  </a:lnTo>
                  <a:lnTo>
                    <a:pt x="72" y="190"/>
                  </a:lnTo>
                  <a:lnTo>
                    <a:pt x="78" y="178"/>
                  </a:lnTo>
                  <a:lnTo>
                    <a:pt x="82" y="167"/>
                  </a:lnTo>
                  <a:lnTo>
                    <a:pt x="87" y="154"/>
                  </a:lnTo>
                  <a:lnTo>
                    <a:pt x="91" y="144"/>
                  </a:lnTo>
                  <a:lnTo>
                    <a:pt x="99" y="133"/>
                  </a:lnTo>
                  <a:lnTo>
                    <a:pt x="105" y="123"/>
                  </a:lnTo>
                  <a:lnTo>
                    <a:pt x="108" y="112"/>
                  </a:lnTo>
                  <a:lnTo>
                    <a:pt x="118" y="104"/>
                  </a:lnTo>
                  <a:lnTo>
                    <a:pt x="122" y="93"/>
                  </a:lnTo>
                  <a:lnTo>
                    <a:pt x="129" y="83"/>
                  </a:lnTo>
                  <a:lnTo>
                    <a:pt x="137" y="74"/>
                  </a:lnTo>
                  <a:lnTo>
                    <a:pt x="143" y="68"/>
                  </a:lnTo>
                  <a:lnTo>
                    <a:pt x="158" y="53"/>
                  </a:lnTo>
                  <a:lnTo>
                    <a:pt x="169" y="43"/>
                  </a:lnTo>
                  <a:lnTo>
                    <a:pt x="152" y="0"/>
                  </a:lnTo>
                  <a:lnTo>
                    <a:pt x="152"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977" y="1055"/>
              <a:ext cx="133" cy="437"/>
            </a:xfrm>
            <a:custGeom>
              <a:avLst/>
              <a:gdLst/>
              <a:ahLst/>
              <a:cxnLst>
                <a:cxn ang="0">
                  <a:pos x="261" y="4"/>
                </a:cxn>
                <a:cxn ang="0">
                  <a:pos x="244" y="21"/>
                </a:cxn>
                <a:cxn ang="0">
                  <a:pos x="227" y="40"/>
                </a:cxn>
                <a:cxn ang="0">
                  <a:pos x="206" y="66"/>
                </a:cxn>
                <a:cxn ang="0">
                  <a:pos x="187" y="89"/>
                </a:cxn>
                <a:cxn ang="0">
                  <a:pos x="175" y="106"/>
                </a:cxn>
                <a:cxn ang="0">
                  <a:pos x="162" y="124"/>
                </a:cxn>
                <a:cxn ang="0">
                  <a:pos x="149" y="141"/>
                </a:cxn>
                <a:cxn ang="0">
                  <a:pos x="135" y="160"/>
                </a:cxn>
                <a:cxn ang="0">
                  <a:pos x="122" y="181"/>
                </a:cxn>
                <a:cxn ang="0">
                  <a:pos x="111" y="200"/>
                </a:cxn>
                <a:cxn ang="0">
                  <a:pos x="97" y="220"/>
                </a:cxn>
                <a:cxn ang="0">
                  <a:pos x="86" y="241"/>
                </a:cxn>
                <a:cxn ang="0">
                  <a:pos x="73" y="262"/>
                </a:cxn>
                <a:cxn ang="0">
                  <a:pos x="59" y="283"/>
                </a:cxn>
                <a:cxn ang="0">
                  <a:pos x="50" y="304"/>
                </a:cxn>
                <a:cxn ang="0">
                  <a:pos x="38" y="327"/>
                </a:cxn>
                <a:cxn ang="0">
                  <a:pos x="31" y="350"/>
                </a:cxn>
                <a:cxn ang="0">
                  <a:pos x="21" y="371"/>
                </a:cxn>
                <a:cxn ang="0">
                  <a:pos x="14" y="393"/>
                </a:cxn>
                <a:cxn ang="0">
                  <a:pos x="8" y="416"/>
                </a:cxn>
                <a:cxn ang="0">
                  <a:pos x="2" y="437"/>
                </a:cxn>
                <a:cxn ang="0">
                  <a:pos x="0" y="456"/>
                </a:cxn>
                <a:cxn ang="0">
                  <a:pos x="0" y="477"/>
                </a:cxn>
                <a:cxn ang="0">
                  <a:pos x="0" y="496"/>
                </a:cxn>
                <a:cxn ang="0">
                  <a:pos x="4" y="517"/>
                </a:cxn>
                <a:cxn ang="0">
                  <a:pos x="10" y="534"/>
                </a:cxn>
                <a:cxn ang="0">
                  <a:pos x="14" y="551"/>
                </a:cxn>
                <a:cxn ang="0">
                  <a:pos x="17" y="566"/>
                </a:cxn>
                <a:cxn ang="0">
                  <a:pos x="23" y="585"/>
                </a:cxn>
                <a:cxn ang="0">
                  <a:pos x="33" y="612"/>
                </a:cxn>
                <a:cxn ang="0">
                  <a:pos x="48" y="642"/>
                </a:cxn>
                <a:cxn ang="0">
                  <a:pos x="57" y="675"/>
                </a:cxn>
                <a:cxn ang="0">
                  <a:pos x="73" y="701"/>
                </a:cxn>
                <a:cxn ang="0">
                  <a:pos x="86" y="732"/>
                </a:cxn>
                <a:cxn ang="0">
                  <a:pos x="99" y="756"/>
                </a:cxn>
                <a:cxn ang="0">
                  <a:pos x="112" y="781"/>
                </a:cxn>
                <a:cxn ang="0">
                  <a:pos x="126" y="800"/>
                </a:cxn>
                <a:cxn ang="0">
                  <a:pos x="135" y="819"/>
                </a:cxn>
                <a:cxn ang="0">
                  <a:pos x="143" y="836"/>
                </a:cxn>
                <a:cxn ang="0">
                  <a:pos x="158" y="855"/>
                </a:cxn>
                <a:cxn ang="0">
                  <a:pos x="168" y="871"/>
                </a:cxn>
                <a:cxn ang="0">
                  <a:pos x="42" y="466"/>
                </a:cxn>
                <a:cxn ang="0">
                  <a:pos x="266" y="0"/>
                </a:cxn>
              </a:cxnLst>
              <a:rect l="0" t="0" r="r" b="b"/>
              <a:pathLst>
                <a:path w="266" h="872">
                  <a:moveTo>
                    <a:pt x="266" y="0"/>
                  </a:moveTo>
                  <a:lnTo>
                    <a:pt x="261" y="4"/>
                  </a:lnTo>
                  <a:lnTo>
                    <a:pt x="253" y="13"/>
                  </a:lnTo>
                  <a:lnTo>
                    <a:pt x="244" y="21"/>
                  </a:lnTo>
                  <a:lnTo>
                    <a:pt x="236" y="30"/>
                  </a:lnTo>
                  <a:lnTo>
                    <a:pt x="227" y="40"/>
                  </a:lnTo>
                  <a:lnTo>
                    <a:pt x="217" y="53"/>
                  </a:lnTo>
                  <a:lnTo>
                    <a:pt x="206" y="66"/>
                  </a:lnTo>
                  <a:lnTo>
                    <a:pt x="194" y="82"/>
                  </a:lnTo>
                  <a:lnTo>
                    <a:pt x="187" y="89"/>
                  </a:lnTo>
                  <a:lnTo>
                    <a:pt x="181" y="95"/>
                  </a:lnTo>
                  <a:lnTo>
                    <a:pt x="175" y="106"/>
                  </a:lnTo>
                  <a:lnTo>
                    <a:pt x="169" y="114"/>
                  </a:lnTo>
                  <a:lnTo>
                    <a:pt x="162" y="124"/>
                  </a:lnTo>
                  <a:lnTo>
                    <a:pt x="156" y="131"/>
                  </a:lnTo>
                  <a:lnTo>
                    <a:pt x="149" y="141"/>
                  </a:lnTo>
                  <a:lnTo>
                    <a:pt x="143" y="150"/>
                  </a:lnTo>
                  <a:lnTo>
                    <a:pt x="135" y="160"/>
                  </a:lnTo>
                  <a:lnTo>
                    <a:pt x="130" y="167"/>
                  </a:lnTo>
                  <a:lnTo>
                    <a:pt x="122" y="181"/>
                  </a:lnTo>
                  <a:lnTo>
                    <a:pt x="118" y="190"/>
                  </a:lnTo>
                  <a:lnTo>
                    <a:pt x="111" y="200"/>
                  </a:lnTo>
                  <a:lnTo>
                    <a:pt x="103" y="207"/>
                  </a:lnTo>
                  <a:lnTo>
                    <a:pt x="97" y="220"/>
                  </a:lnTo>
                  <a:lnTo>
                    <a:pt x="92" y="230"/>
                  </a:lnTo>
                  <a:lnTo>
                    <a:pt x="86" y="241"/>
                  </a:lnTo>
                  <a:lnTo>
                    <a:pt x="78" y="251"/>
                  </a:lnTo>
                  <a:lnTo>
                    <a:pt x="73" y="262"/>
                  </a:lnTo>
                  <a:lnTo>
                    <a:pt x="69" y="276"/>
                  </a:lnTo>
                  <a:lnTo>
                    <a:pt x="59" y="283"/>
                  </a:lnTo>
                  <a:lnTo>
                    <a:pt x="54" y="296"/>
                  </a:lnTo>
                  <a:lnTo>
                    <a:pt x="50" y="304"/>
                  </a:lnTo>
                  <a:lnTo>
                    <a:pt x="44" y="317"/>
                  </a:lnTo>
                  <a:lnTo>
                    <a:pt x="38" y="327"/>
                  </a:lnTo>
                  <a:lnTo>
                    <a:pt x="35" y="340"/>
                  </a:lnTo>
                  <a:lnTo>
                    <a:pt x="31" y="350"/>
                  </a:lnTo>
                  <a:lnTo>
                    <a:pt x="27" y="363"/>
                  </a:lnTo>
                  <a:lnTo>
                    <a:pt x="21" y="371"/>
                  </a:lnTo>
                  <a:lnTo>
                    <a:pt x="17" y="382"/>
                  </a:lnTo>
                  <a:lnTo>
                    <a:pt x="14" y="393"/>
                  </a:lnTo>
                  <a:lnTo>
                    <a:pt x="14" y="405"/>
                  </a:lnTo>
                  <a:lnTo>
                    <a:pt x="8" y="416"/>
                  </a:lnTo>
                  <a:lnTo>
                    <a:pt x="8" y="426"/>
                  </a:lnTo>
                  <a:lnTo>
                    <a:pt x="2" y="437"/>
                  </a:lnTo>
                  <a:lnTo>
                    <a:pt x="2" y="447"/>
                  </a:lnTo>
                  <a:lnTo>
                    <a:pt x="0" y="456"/>
                  </a:lnTo>
                  <a:lnTo>
                    <a:pt x="0" y="466"/>
                  </a:lnTo>
                  <a:lnTo>
                    <a:pt x="0" y="477"/>
                  </a:lnTo>
                  <a:lnTo>
                    <a:pt x="0" y="487"/>
                  </a:lnTo>
                  <a:lnTo>
                    <a:pt x="0" y="496"/>
                  </a:lnTo>
                  <a:lnTo>
                    <a:pt x="2" y="506"/>
                  </a:lnTo>
                  <a:lnTo>
                    <a:pt x="4" y="517"/>
                  </a:lnTo>
                  <a:lnTo>
                    <a:pt x="8" y="526"/>
                  </a:lnTo>
                  <a:lnTo>
                    <a:pt x="10" y="534"/>
                  </a:lnTo>
                  <a:lnTo>
                    <a:pt x="14" y="544"/>
                  </a:lnTo>
                  <a:lnTo>
                    <a:pt x="14" y="551"/>
                  </a:lnTo>
                  <a:lnTo>
                    <a:pt x="17" y="561"/>
                  </a:lnTo>
                  <a:lnTo>
                    <a:pt x="17" y="566"/>
                  </a:lnTo>
                  <a:lnTo>
                    <a:pt x="21" y="578"/>
                  </a:lnTo>
                  <a:lnTo>
                    <a:pt x="23" y="585"/>
                  </a:lnTo>
                  <a:lnTo>
                    <a:pt x="29" y="595"/>
                  </a:lnTo>
                  <a:lnTo>
                    <a:pt x="33" y="612"/>
                  </a:lnTo>
                  <a:lnTo>
                    <a:pt x="40" y="627"/>
                  </a:lnTo>
                  <a:lnTo>
                    <a:pt x="48" y="642"/>
                  </a:lnTo>
                  <a:lnTo>
                    <a:pt x="54" y="660"/>
                  </a:lnTo>
                  <a:lnTo>
                    <a:pt x="57" y="675"/>
                  </a:lnTo>
                  <a:lnTo>
                    <a:pt x="67" y="690"/>
                  </a:lnTo>
                  <a:lnTo>
                    <a:pt x="73" y="701"/>
                  </a:lnTo>
                  <a:lnTo>
                    <a:pt x="80" y="718"/>
                  </a:lnTo>
                  <a:lnTo>
                    <a:pt x="86" y="732"/>
                  </a:lnTo>
                  <a:lnTo>
                    <a:pt x="93" y="743"/>
                  </a:lnTo>
                  <a:lnTo>
                    <a:pt x="99" y="756"/>
                  </a:lnTo>
                  <a:lnTo>
                    <a:pt x="109" y="770"/>
                  </a:lnTo>
                  <a:lnTo>
                    <a:pt x="112" y="781"/>
                  </a:lnTo>
                  <a:lnTo>
                    <a:pt x="118" y="793"/>
                  </a:lnTo>
                  <a:lnTo>
                    <a:pt x="126" y="800"/>
                  </a:lnTo>
                  <a:lnTo>
                    <a:pt x="130" y="812"/>
                  </a:lnTo>
                  <a:lnTo>
                    <a:pt x="135" y="819"/>
                  </a:lnTo>
                  <a:lnTo>
                    <a:pt x="139" y="829"/>
                  </a:lnTo>
                  <a:lnTo>
                    <a:pt x="143" y="836"/>
                  </a:lnTo>
                  <a:lnTo>
                    <a:pt x="150" y="842"/>
                  </a:lnTo>
                  <a:lnTo>
                    <a:pt x="158" y="855"/>
                  </a:lnTo>
                  <a:lnTo>
                    <a:pt x="166" y="867"/>
                  </a:lnTo>
                  <a:lnTo>
                    <a:pt x="168" y="871"/>
                  </a:lnTo>
                  <a:lnTo>
                    <a:pt x="169" y="872"/>
                  </a:lnTo>
                  <a:lnTo>
                    <a:pt x="42" y="466"/>
                  </a:lnTo>
                  <a:lnTo>
                    <a:pt x="217" y="114"/>
                  </a:lnTo>
                  <a:lnTo>
                    <a:pt x="266" y="0"/>
                  </a:lnTo>
                  <a:lnTo>
                    <a:pt x="266"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636" y="984"/>
              <a:ext cx="409" cy="439"/>
            </a:xfrm>
            <a:custGeom>
              <a:avLst/>
              <a:gdLst/>
              <a:ahLst/>
              <a:cxnLst>
                <a:cxn ang="0">
                  <a:pos x="817" y="0"/>
                </a:cxn>
                <a:cxn ang="0">
                  <a:pos x="812" y="0"/>
                </a:cxn>
                <a:cxn ang="0">
                  <a:pos x="798" y="10"/>
                </a:cxn>
                <a:cxn ang="0">
                  <a:pos x="789" y="14"/>
                </a:cxn>
                <a:cxn ang="0">
                  <a:pos x="775" y="23"/>
                </a:cxn>
                <a:cxn ang="0">
                  <a:pos x="762" y="31"/>
                </a:cxn>
                <a:cxn ang="0">
                  <a:pos x="751" y="38"/>
                </a:cxn>
                <a:cxn ang="0">
                  <a:pos x="739" y="44"/>
                </a:cxn>
                <a:cxn ang="0">
                  <a:pos x="734" y="48"/>
                </a:cxn>
                <a:cxn ang="0">
                  <a:pos x="722" y="54"/>
                </a:cxn>
                <a:cxn ang="0">
                  <a:pos x="717" y="57"/>
                </a:cxn>
                <a:cxn ang="0">
                  <a:pos x="705" y="63"/>
                </a:cxn>
                <a:cxn ang="0">
                  <a:pos x="698" y="69"/>
                </a:cxn>
                <a:cxn ang="0">
                  <a:pos x="690" y="75"/>
                </a:cxn>
                <a:cxn ang="0">
                  <a:pos x="679" y="80"/>
                </a:cxn>
                <a:cxn ang="0">
                  <a:pos x="667" y="86"/>
                </a:cxn>
                <a:cxn ang="0">
                  <a:pos x="658" y="94"/>
                </a:cxn>
                <a:cxn ang="0">
                  <a:pos x="646" y="99"/>
                </a:cxn>
                <a:cxn ang="0">
                  <a:pos x="639" y="109"/>
                </a:cxn>
                <a:cxn ang="0">
                  <a:pos x="627" y="114"/>
                </a:cxn>
                <a:cxn ang="0">
                  <a:pos x="616" y="122"/>
                </a:cxn>
                <a:cxn ang="0">
                  <a:pos x="604" y="128"/>
                </a:cxn>
                <a:cxn ang="0">
                  <a:pos x="597" y="135"/>
                </a:cxn>
                <a:cxn ang="0">
                  <a:pos x="583" y="143"/>
                </a:cxn>
                <a:cxn ang="0">
                  <a:pos x="574" y="151"/>
                </a:cxn>
                <a:cxn ang="0">
                  <a:pos x="561" y="156"/>
                </a:cxn>
                <a:cxn ang="0">
                  <a:pos x="553" y="166"/>
                </a:cxn>
                <a:cxn ang="0">
                  <a:pos x="540" y="171"/>
                </a:cxn>
                <a:cxn ang="0">
                  <a:pos x="528" y="179"/>
                </a:cxn>
                <a:cxn ang="0">
                  <a:pos x="517" y="189"/>
                </a:cxn>
                <a:cxn ang="0">
                  <a:pos x="507" y="196"/>
                </a:cxn>
                <a:cxn ang="0">
                  <a:pos x="496" y="206"/>
                </a:cxn>
                <a:cxn ang="0">
                  <a:pos x="485" y="211"/>
                </a:cxn>
                <a:cxn ang="0">
                  <a:pos x="475" y="221"/>
                </a:cxn>
                <a:cxn ang="0">
                  <a:pos x="464" y="228"/>
                </a:cxn>
                <a:cxn ang="0">
                  <a:pos x="454" y="236"/>
                </a:cxn>
                <a:cxn ang="0">
                  <a:pos x="443" y="246"/>
                </a:cxn>
                <a:cxn ang="0">
                  <a:pos x="433" y="253"/>
                </a:cxn>
                <a:cxn ang="0">
                  <a:pos x="424" y="263"/>
                </a:cxn>
                <a:cxn ang="0">
                  <a:pos x="414" y="270"/>
                </a:cxn>
                <a:cxn ang="0">
                  <a:pos x="403" y="276"/>
                </a:cxn>
                <a:cxn ang="0">
                  <a:pos x="393" y="286"/>
                </a:cxn>
                <a:cxn ang="0">
                  <a:pos x="384" y="293"/>
                </a:cxn>
                <a:cxn ang="0">
                  <a:pos x="376" y="301"/>
                </a:cxn>
                <a:cxn ang="0">
                  <a:pos x="365" y="308"/>
                </a:cxn>
                <a:cxn ang="0">
                  <a:pos x="359" y="316"/>
                </a:cxn>
                <a:cxn ang="0">
                  <a:pos x="350" y="325"/>
                </a:cxn>
                <a:cxn ang="0">
                  <a:pos x="336" y="341"/>
                </a:cxn>
                <a:cxn ang="0">
                  <a:pos x="321" y="356"/>
                </a:cxn>
                <a:cxn ang="0">
                  <a:pos x="308" y="371"/>
                </a:cxn>
                <a:cxn ang="0">
                  <a:pos x="300" y="386"/>
                </a:cxn>
                <a:cxn ang="0">
                  <a:pos x="0" y="879"/>
                </a:cxn>
                <a:cxn ang="0">
                  <a:pos x="353" y="394"/>
                </a:cxn>
                <a:cxn ang="0">
                  <a:pos x="817" y="0"/>
                </a:cxn>
                <a:cxn ang="0">
                  <a:pos x="817" y="0"/>
                </a:cxn>
              </a:cxnLst>
              <a:rect l="0" t="0" r="r" b="b"/>
              <a:pathLst>
                <a:path w="817" h="879">
                  <a:moveTo>
                    <a:pt x="817" y="0"/>
                  </a:moveTo>
                  <a:lnTo>
                    <a:pt x="812" y="0"/>
                  </a:lnTo>
                  <a:lnTo>
                    <a:pt x="798" y="10"/>
                  </a:lnTo>
                  <a:lnTo>
                    <a:pt x="789" y="14"/>
                  </a:lnTo>
                  <a:lnTo>
                    <a:pt x="775" y="23"/>
                  </a:lnTo>
                  <a:lnTo>
                    <a:pt x="762" y="31"/>
                  </a:lnTo>
                  <a:lnTo>
                    <a:pt x="751" y="38"/>
                  </a:lnTo>
                  <a:lnTo>
                    <a:pt x="739" y="44"/>
                  </a:lnTo>
                  <a:lnTo>
                    <a:pt x="734" y="48"/>
                  </a:lnTo>
                  <a:lnTo>
                    <a:pt x="722" y="54"/>
                  </a:lnTo>
                  <a:lnTo>
                    <a:pt x="717" y="57"/>
                  </a:lnTo>
                  <a:lnTo>
                    <a:pt x="705" y="63"/>
                  </a:lnTo>
                  <a:lnTo>
                    <a:pt x="698" y="69"/>
                  </a:lnTo>
                  <a:lnTo>
                    <a:pt x="690" y="75"/>
                  </a:lnTo>
                  <a:lnTo>
                    <a:pt x="679" y="80"/>
                  </a:lnTo>
                  <a:lnTo>
                    <a:pt x="667" y="86"/>
                  </a:lnTo>
                  <a:lnTo>
                    <a:pt x="658" y="94"/>
                  </a:lnTo>
                  <a:lnTo>
                    <a:pt x="646" y="99"/>
                  </a:lnTo>
                  <a:lnTo>
                    <a:pt x="639" y="109"/>
                  </a:lnTo>
                  <a:lnTo>
                    <a:pt x="627" y="114"/>
                  </a:lnTo>
                  <a:lnTo>
                    <a:pt x="616" y="122"/>
                  </a:lnTo>
                  <a:lnTo>
                    <a:pt x="604" y="128"/>
                  </a:lnTo>
                  <a:lnTo>
                    <a:pt x="597" y="135"/>
                  </a:lnTo>
                  <a:lnTo>
                    <a:pt x="583" y="143"/>
                  </a:lnTo>
                  <a:lnTo>
                    <a:pt x="574" y="151"/>
                  </a:lnTo>
                  <a:lnTo>
                    <a:pt x="561" y="156"/>
                  </a:lnTo>
                  <a:lnTo>
                    <a:pt x="553" y="166"/>
                  </a:lnTo>
                  <a:lnTo>
                    <a:pt x="540" y="171"/>
                  </a:lnTo>
                  <a:lnTo>
                    <a:pt x="528" y="179"/>
                  </a:lnTo>
                  <a:lnTo>
                    <a:pt x="517" y="189"/>
                  </a:lnTo>
                  <a:lnTo>
                    <a:pt x="507" y="196"/>
                  </a:lnTo>
                  <a:lnTo>
                    <a:pt x="496" y="206"/>
                  </a:lnTo>
                  <a:lnTo>
                    <a:pt x="485" y="211"/>
                  </a:lnTo>
                  <a:lnTo>
                    <a:pt x="475" y="221"/>
                  </a:lnTo>
                  <a:lnTo>
                    <a:pt x="464" y="228"/>
                  </a:lnTo>
                  <a:lnTo>
                    <a:pt x="454" y="236"/>
                  </a:lnTo>
                  <a:lnTo>
                    <a:pt x="443" y="246"/>
                  </a:lnTo>
                  <a:lnTo>
                    <a:pt x="433" y="253"/>
                  </a:lnTo>
                  <a:lnTo>
                    <a:pt x="424" y="263"/>
                  </a:lnTo>
                  <a:lnTo>
                    <a:pt x="414" y="270"/>
                  </a:lnTo>
                  <a:lnTo>
                    <a:pt x="403" y="276"/>
                  </a:lnTo>
                  <a:lnTo>
                    <a:pt x="393" y="286"/>
                  </a:lnTo>
                  <a:lnTo>
                    <a:pt x="384" y="293"/>
                  </a:lnTo>
                  <a:lnTo>
                    <a:pt x="376" y="301"/>
                  </a:lnTo>
                  <a:lnTo>
                    <a:pt x="365" y="308"/>
                  </a:lnTo>
                  <a:lnTo>
                    <a:pt x="359" y="316"/>
                  </a:lnTo>
                  <a:lnTo>
                    <a:pt x="350" y="325"/>
                  </a:lnTo>
                  <a:lnTo>
                    <a:pt x="336" y="341"/>
                  </a:lnTo>
                  <a:lnTo>
                    <a:pt x="321" y="356"/>
                  </a:lnTo>
                  <a:lnTo>
                    <a:pt x="308" y="371"/>
                  </a:lnTo>
                  <a:lnTo>
                    <a:pt x="300" y="386"/>
                  </a:lnTo>
                  <a:lnTo>
                    <a:pt x="0" y="879"/>
                  </a:lnTo>
                  <a:lnTo>
                    <a:pt x="353" y="394"/>
                  </a:lnTo>
                  <a:lnTo>
                    <a:pt x="817" y="0"/>
                  </a:lnTo>
                  <a:lnTo>
                    <a:pt x="817"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801" y="651"/>
              <a:ext cx="291" cy="233"/>
            </a:xfrm>
            <a:custGeom>
              <a:avLst/>
              <a:gdLst/>
              <a:ahLst/>
              <a:cxnLst>
                <a:cxn ang="0">
                  <a:pos x="578" y="0"/>
                </a:cxn>
                <a:cxn ang="0">
                  <a:pos x="560" y="12"/>
                </a:cxn>
                <a:cxn ang="0">
                  <a:pos x="538" y="29"/>
                </a:cxn>
                <a:cxn ang="0">
                  <a:pos x="520" y="46"/>
                </a:cxn>
                <a:cxn ang="0">
                  <a:pos x="500" y="65"/>
                </a:cxn>
                <a:cxn ang="0">
                  <a:pos x="477" y="88"/>
                </a:cxn>
                <a:cxn ang="0">
                  <a:pos x="448" y="112"/>
                </a:cxn>
                <a:cxn ang="0">
                  <a:pos x="422" y="141"/>
                </a:cxn>
                <a:cxn ang="0">
                  <a:pos x="391" y="173"/>
                </a:cxn>
                <a:cxn ang="0">
                  <a:pos x="368" y="200"/>
                </a:cxn>
                <a:cxn ang="0">
                  <a:pos x="351" y="219"/>
                </a:cxn>
                <a:cxn ang="0">
                  <a:pos x="336" y="238"/>
                </a:cxn>
                <a:cxn ang="0">
                  <a:pos x="323" y="257"/>
                </a:cxn>
                <a:cxn ang="0">
                  <a:pos x="306" y="274"/>
                </a:cxn>
                <a:cxn ang="0">
                  <a:pos x="290" y="297"/>
                </a:cxn>
                <a:cxn ang="0">
                  <a:pos x="273" y="318"/>
                </a:cxn>
                <a:cxn ang="0">
                  <a:pos x="256" y="340"/>
                </a:cxn>
                <a:cxn ang="0">
                  <a:pos x="241" y="363"/>
                </a:cxn>
                <a:cxn ang="0">
                  <a:pos x="224" y="388"/>
                </a:cxn>
                <a:cxn ang="0">
                  <a:pos x="0" y="456"/>
                </a:cxn>
                <a:cxn ang="0">
                  <a:pos x="68" y="466"/>
                </a:cxn>
                <a:cxn ang="0">
                  <a:pos x="78" y="466"/>
                </a:cxn>
                <a:cxn ang="0">
                  <a:pos x="95" y="464"/>
                </a:cxn>
                <a:cxn ang="0">
                  <a:pos x="121" y="460"/>
                </a:cxn>
                <a:cxn ang="0">
                  <a:pos x="150" y="454"/>
                </a:cxn>
                <a:cxn ang="0">
                  <a:pos x="175" y="443"/>
                </a:cxn>
                <a:cxn ang="0">
                  <a:pos x="194" y="439"/>
                </a:cxn>
                <a:cxn ang="0">
                  <a:pos x="213" y="432"/>
                </a:cxn>
                <a:cxn ang="0">
                  <a:pos x="230" y="422"/>
                </a:cxn>
                <a:cxn ang="0">
                  <a:pos x="249" y="411"/>
                </a:cxn>
                <a:cxn ang="0">
                  <a:pos x="268" y="401"/>
                </a:cxn>
                <a:cxn ang="0">
                  <a:pos x="287" y="388"/>
                </a:cxn>
                <a:cxn ang="0">
                  <a:pos x="308" y="369"/>
                </a:cxn>
                <a:cxn ang="0">
                  <a:pos x="329" y="344"/>
                </a:cxn>
                <a:cxn ang="0">
                  <a:pos x="351" y="320"/>
                </a:cxn>
                <a:cxn ang="0">
                  <a:pos x="368" y="297"/>
                </a:cxn>
                <a:cxn ang="0">
                  <a:pos x="382" y="280"/>
                </a:cxn>
                <a:cxn ang="0">
                  <a:pos x="403" y="253"/>
                </a:cxn>
                <a:cxn ang="0">
                  <a:pos x="420" y="230"/>
                </a:cxn>
                <a:cxn ang="0">
                  <a:pos x="431" y="211"/>
                </a:cxn>
                <a:cxn ang="0">
                  <a:pos x="452" y="186"/>
                </a:cxn>
                <a:cxn ang="0">
                  <a:pos x="469" y="164"/>
                </a:cxn>
                <a:cxn ang="0">
                  <a:pos x="481" y="145"/>
                </a:cxn>
                <a:cxn ang="0">
                  <a:pos x="500" y="120"/>
                </a:cxn>
                <a:cxn ang="0">
                  <a:pos x="519" y="90"/>
                </a:cxn>
                <a:cxn ang="0">
                  <a:pos x="538" y="63"/>
                </a:cxn>
                <a:cxn ang="0">
                  <a:pos x="551" y="36"/>
                </a:cxn>
                <a:cxn ang="0">
                  <a:pos x="564" y="17"/>
                </a:cxn>
                <a:cxn ang="0">
                  <a:pos x="578" y="2"/>
                </a:cxn>
                <a:cxn ang="0">
                  <a:pos x="581" y="0"/>
                </a:cxn>
              </a:cxnLst>
              <a:rect l="0" t="0" r="r" b="b"/>
              <a:pathLst>
                <a:path w="581" h="468">
                  <a:moveTo>
                    <a:pt x="581" y="0"/>
                  </a:moveTo>
                  <a:lnTo>
                    <a:pt x="578" y="0"/>
                  </a:lnTo>
                  <a:lnTo>
                    <a:pt x="570" y="6"/>
                  </a:lnTo>
                  <a:lnTo>
                    <a:pt x="560" y="12"/>
                  </a:lnTo>
                  <a:lnTo>
                    <a:pt x="547" y="25"/>
                  </a:lnTo>
                  <a:lnTo>
                    <a:pt x="538" y="29"/>
                  </a:lnTo>
                  <a:lnTo>
                    <a:pt x="528" y="36"/>
                  </a:lnTo>
                  <a:lnTo>
                    <a:pt x="520" y="46"/>
                  </a:lnTo>
                  <a:lnTo>
                    <a:pt x="509" y="55"/>
                  </a:lnTo>
                  <a:lnTo>
                    <a:pt x="500" y="65"/>
                  </a:lnTo>
                  <a:lnTo>
                    <a:pt x="486" y="76"/>
                  </a:lnTo>
                  <a:lnTo>
                    <a:pt x="477" y="88"/>
                  </a:lnTo>
                  <a:lnTo>
                    <a:pt x="465" y="101"/>
                  </a:lnTo>
                  <a:lnTo>
                    <a:pt x="448" y="112"/>
                  </a:lnTo>
                  <a:lnTo>
                    <a:pt x="437" y="128"/>
                  </a:lnTo>
                  <a:lnTo>
                    <a:pt x="422" y="141"/>
                  </a:lnTo>
                  <a:lnTo>
                    <a:pt x="408" y="158"/>
                  </a:lnTo>
                  <a:lnTo>
                    <a:pt x="391" y="173"/>
                  </a:lnTo>
                  <a:lnTo>
                    <a:pt x="378" y="190"/>
                  </a:lnTo>
                  <a:lnTo>
                    <a:pt x="368" y="200"/>
                  </a:lnTo>
                  <a:lnTo>
                    <a:pt x="363" y="207"/>
                  </a:lnTo>
                  <a:lnTo>
                    <a:pt x="351" y="219"/>
                  </a:lnTo>
                  <a:lnTo>
                    <a:pt x="348" y="228"/>
                  </a:lnTo>
                  <a:lnTo>
                    <a:pt x="336" y="238"/>
                  </a:lnTo>
                  <a:lnTo>
                    <a:pt x="330" y="247"/>
                  </a:lnTo>
                  <a:lnTo>
                    <a:pt x="323" y="257"/>
                  </a:lnTo>
                  <a:lnTo>
                    <a:pt x="313" y="264"/>
                  </a:lnTo>
                  <a:lnTo>
                    <a:pt x="306" y="274"/>
                  </a:lnTo>
                  <a:lnTo>
                    <a:pt x="296" y="285"/>
                  </a:lnTo>
                  <a:lnTo>
                    <a:pt x="290" y="297"/>
                  </a:lnTo>
                  <a:lnTo>
                    <a:pt x="283" y="308"/>
                  </a:lnTo>
                  <a:lnTo>
                    <a:pt x="273" y="318"/>
                  </a:lnTo>
                  <a:lnTo>
                    <a:pt x="266" y="329"/>
                  </a:lnTo>
                  <a:lnTo>
                    <a:pt x="256" y="340"/>
                  </a:lnTo>
                  <a:lnTo>
                    <a:pt x="249" y="352"/>
                  </a:lnTo>
                  <a:lnTo>
                    <a:pt x="241" y="363"/>
                  </a:lnTo>
                  <a:lnTo>
                    <a:pt x="232" y="377"/>
                  </a:lnTo>
                  <a:lnTo>
                    <a:pt x="224" y="388"/>
                  </a:lnTo>
                  <a:lnTo>
                    <a:pt x="216" y="401"/>
                  </a:lnTo>
                  <a:lnTo>
                    <a:pt x="0" y="456"/>
                  </a:lnTo>
                  <a:lnTo>
                    <a:pt x="68" y="468"/>
                  </a:lnTo>
                  <a:lnTo>
                    <a:pt x="68" y="466"/>
                  </a:lnTo>
                  <a:lnTo>
                    <a:pt x="72" y="466"/>
                  </a:lnTo>
                  <a:lnTo>
                    <a:pt x="78" y="466"/>
                  </a:lnTo>
                  <a:lnTo>
                    <a:pt x="87" y="466"/>
                  </a:lnTo>
                  <a:lnTo>
                    <a:pt x="95" y="464"/>
                  </a:lnTo>
                  <a:lnTo>
                    <a:pt x="108" y="462"/>
                  </a:lnTo>
                  <a:lnTo>
                    <a:pt x="121" y="460"/>
                  </a:lnTo>
                  <a:lnTo>
                    <a:pt x="135" y="458"/>
                  </a:lnTo>
                  <a:lnTo>
                    <a:pt x="150" y="454"/>
                  </a:lnTo>
                  <a:lnTo>
                    <a:pt x="167" y="449"/>
                  </a:lnTo>
                  <a:lnTo>
                    <a:pt x="175" y="443"/>
                  </a:lnTo>
                  <a:lnTo>
                    <a:pt x="186" y="443"/>
                  </a:lnTo>
                  <a:lnTo>
                    <a:pt x="194" y="439"/>
                  </a:lnTo>
                  <a:lnTo>
                    <a:pt x="203" y="437"/>
                  </a:lnTo>
                  <a:lnTo>
                    <a:pt x="213" y="432"/>
                  </a:lnTo>
                  <a:lnTo>
                    <a:pt x="222" y="428"/>
                  </a:lnTo>
                  <a:lnTo>
                    <a:pt x="230" y="422"/>
                  </a:lnTo>
                  <a:lnTo>
                    <a:pt x="241" y="418"/>
                  </a:lnTo>
                  <a:lnTo>
                    <a:pt x="249" y="411"/>
                  </a:lnTo>
                  <a:lnTo>
                    <a:pt x="260" y="407"/>
                  </a:lnTo>
                  <a:lnTo>
                    <a:pt x="268" y="401"/>
                  </a:lnTo>
                  <a:lnTo>
                    <a:pt x="281" y="397"/>
                  </a:lnTo>
                  <a:lnTo>
                    <a:pt x="287" y="388"/>
                  </a:lnTo>
                  <a:lnTo>
                    <a:pt x="296" y="380"/>
                  </a:lnTo>
                  <a:lnTo>
                    <a:pt x="308" y="369"/>
                  </a:lnTo>
                  <a:lnTo>
                    <a:pt x="319" y="359"/>
                  </a:lnTo>
                  <a:lnTo>
                    <a:pt x="329" y="344"/>
                  </a:lnTo>
                  <a:lnTo>
                    <a:pt x="342" y="331"/>
                  </a:lnTo>
                  <a:lnTo>
                    <a:pt x="351" y="320"/>
                  </a:lnTo>
                  <a:lnTo>
                    <a:pt x="365" y="304"/>
                  </a:lnTo>
                  <a:lnTo>
                    <a:pt x="368" y="297"/>
                  </a:lnTo>
                  <a:lnTo>
                    <a:pt x="378" y="287"/>
                  </a:lnTo>
                  <a:lnTo>
                    <a:pt x="382" y="280"/>
                  </a:lnTo>
                  <a:lnTo>
                    <a:pt x="389" y="270"/>
                  </a:lnTo>
                  <a:lnTo>
                    <a:pt x="403" y="253"/>
                  </a:lnTo>
                  <a:lnTo>
                    <a:pt x="414" y="240"/>
                  </a:lnTo>
                  <a:lnTo>
                    <a:pt x="420" y="230"/>
                  </a:lnTo>
                  <a:lnTo>
                    <a:pt x="427" y="221"/>
                  </a:lnTo>
                  <a:lnTo>
                    <a:pt x="431" y="211"/>
                  </a:lnTo>
                  <a:lnTo>
                    <a:pt x="441" y="204"/>
                  </a:lnTo>
                  <a:lnTo>
                    <a:pt x="452" y="186"/>
                  </a:lnTo>
                  <a:lnTo>
                    <a:pt x="465" y="171"/>
                  </a:lnTo>
                  <a:lnTo>
                    <a:pt x="469" y="164"/>
                  </a:lnTo>
                  <a:lnTo>
                    <a:pt x="477" y="152"/>
                  </a:lnTo>
                  <a:lnTo>
                    <a:pt x="481" y="145"/>
                  </a:lnTo>
                  <a:lnTo>
                    <a:pt x="486" y="135"/>
                  </a:lnTo>
                  <a:lnTo>
                    <a:pt x="500" y="120"/>
                  </a:lnTo>
                  <a:lnTo>
                    <a:pt x="509" y="105"/>
                  </a:lnTo>
                  <a:lnTo>
                    <a:pt x="519" y="90"/>
                  </a:lnTo>
                  <a:lnTo>
                    <a:pt x="526" y="74"/>
                  </a:lnTo>
                  <a:lnTo>
                    <a:pt x="538" y="63"/>
                  </a:lnTo>
                  <a:lnTo>
                    <a:pt x="545" y="50"/>
                  </a:lnTo>
                  <a:lnTo>
                    <a:pt x="551" y="36"/>
                  </a:lnTo>
                  <a:lnTo>
                    <a:pt x="560" y="27"/>
                  </a:lnTo>
                  <a:lnTo>
                    <a:pt x="564" y="17"/>
                  </a:lnTo>
                  <a:lnTo>
                    <a:pt x="570" y="12"/>
                  </a:lnTo>
                  <a:lnTo>
                    <a:pt x="578" y="2"/>
                  </a:lnTo>
                  <a:lnTo>
                    <a:pt x="581" y="0"/>
                  </a:lnTo>
                  <a:lnTo>
                    <a:pt x="581" y="0"/>
                  </a:lnTo>
                  <a:close/>
                </a:path>
              </a:pathLst>
            </a:custGeom>
            <a:solidFill>
              <a:srgbClr val="4047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5160" y="628"/>
              <a:ext cx="58" cy="135"/>
            </a:xfrm>
            <a:custGeom>
              <a:avLst/>
              <a:gdLst/>
              <a:ahLst/>
              <a:cxnLst>
                <a:cxn ang="0">
                  <a:pos x="116" y="0"/>
                </a:cxn>
                <a:cxn ang="0">
                  <a:pos x="33" y="15"/>
                </a:cxn>
                <a:cxn ang="0">
                  <a:pos x="6" y="0"/>
                </a:cxn>
                <a:cxn ang="0">
                  <a:pos x="0" y="269"/>
                </a:cxn>
                <a:cxn ang="0">
                  <a:pos x="57" y="250"/>
                </a:cxn>
                <a:cxn ang="0">
                  <a:pos x="84" y="269"/>
                </a:cxn>
                <a:cxn ang="0">
                  <a:pos x="116" y="0"/>
                </a:cxn>
                <a:cxn ang="0">
                  <a:pos x="116" y="0"/>
                </a:cxn>
              </a:cxnLst>
              <a:rect l="0" t="0" r="r" b="b"/>
              <a:pathLst>
                <a:path w="116" h="269">
                  <a:moveTo>
                    <a:pt x="116" y="0"/>
                  </a:moveTo>
                  <a:lnTo>
                    <a:pt x="33" y="15"/>
                  </a:lnTo>
                  <a:lnTo>
                    <a:pt x="6" y="0"/>
                  </a:lnTo>
                  <a:lnTo>
                    <a:pt x="0" y="269"/>
                  </a:lnTo>
                  <a:lnTo>
                    <a:pt x="57" y="250"/>
                  </a:lnTo>
                  <a:lnTo>
                    <a:pt x="84" y="269"/>
                  </a:lnTo>
                  <a:lnTo>
                    <a:pt x="116" y="0"/>
                  </a:lnTo>
                  <a:lnTo>
                    <a:pt x="116" y="0"/>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5159" y="638"/>
              <a:ext cx="42" cy="244"/>
            </a:xfrm>
            <a:custGeom>
              <a:avLst/>
              <a:gdLst/>
              <a:ahLst/>
              <a:cxnLst>
                <a:cxn ang="0">
                  <a:pos x="38" y="0"/>
                </a:cxn>
                <a:cxn ang="0">
                  <a:pos x="27" y="35"/>
                </a:cxn>
                <a:cxn ang="0">
                  <a:pos x="38" y="71"/>
                </a:cxn>
                <a:cxn ang="0">
                  <a:pos x="0" y="238"/>
                </a:cxn>
                <a:cxn ang="0">
                  <a:pos x="14" y="489"/>
                </a:cxn>
                <a:cxn ang="0">
                  <a:pos x="86" y="249"/>
                </a:cxn>
                <a:cxn ang="0">
                  <a:pos x="50" y="67"/>
                </a:cxn>
                <a:cxn ang="0">
                  <a:pos x="63" y="35"/>
                </a:cxn>
                <a:cxn ang="0">
                  <a:pos x="38" y="0"/>
                </a:cxn>
                <a:cxn ang="0">
                  <a:pos x="38" y="0"/>
                </a:cxn>
              </a:cxnLst>
              <a:rect l="0" t="0" r="r" b="b"/>
              <a:pathLst>
                <a:path w="86" h="489">
                  <a:moveTo>
                    <a:pt x="38" y="0"/>
                  </a:moveTo>
                  <a:lnTo>
                    <a:pt x="27" y="35"/>
                  </a:lnTo>
                  <a:lnTo>
                    <a:pt x="38" y="71"/>
                  </a:lnTo>
                  <a:lnTo>
                    <a:pt x="0" y="238"/>
                  </a:lnTo>
                  <a:lnTo>
                    <a:pt x="14" y="489"/>
                  </a:lnTo>
                  <a:lnTo>
                    <a:pt x="86" y="249"/>
                  </a:lnTo>
                  <a:lnTo>
                    <a:pt x="50" y="67"/>
                  </a:lnTo>
                  <a:lnTo>
                    <a:pt x="63" y="35"/>
                  </a:lnTo>
                  <a:lnTo>
                    <a:pt x="38" y="0"/>
                  </a:lnTo>
                  <a:lnTo>
                    <a:pt x="38" y="0"/>
                  </a:lnTo>
                  <a:close/>
                </a:path>
              </a:pathLst>
            </a:custGeom>
            <a:solidFill>
              <a:srgbClr val="9491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3716" y="988"/>
              <a:ext cx="174" cy="462"/>
            </a:xfrm>
            <a:custGeom>
              <a:avLst/>
              <a:gdLst/>
              <a:ahLst/>
              <a:cxnLst>
                <a:cxn ang="0">
                  <a:pos x="291" y="25"/>
                </a:cxn>
                <a:cxn ang="0">
                  <a:pos x="300" y="49"/>
                </a:cxn>
                <a:cxn ang="0">
                  <a:pos x="306" y="72"/>
                </a:cxn>
                <a:cxn ang="0">
                  <a:pos x="310" y="89"/>
                </a:cxn>
                <a:cxn ang="0">
                  <a:pos x="314" y="108"/>
                </a:cxn>
                <a:cxn ang="0">
                  <a:pos x="317" y="127"/>
                </a:cxn>
                <a:cxn ang="0">
                  <a:pos x="323" y="148"/>
                </a:cxn>
                <a:cxn ang="0">
                  <a:pos x="327" y="169"/>
                </a:cxn>
                <a:cxn ang="0">
                  <a:pos x="331" y="194"/>
                </a:cxn>
                <a:cxn ang="0">
                  <a:pos x="334" y="217"/>
                </a:cxn>
                <a:cxn ang="0">
                  <a:pos x="340" y="241"/>
                </a:cxn>
                <a:cxn ang="0">
                  <a:pos x="342" y="264"/>
                </a:cxn>
                <a:cxn ang="0">
                  <a:pos x="344" y="293"/>
                </a:cxn>
                <a:cxn ang="0">
                  <a:pos x="346" y="316"/>
                </a:cxn>
                <a:cxn ang="0">
                  <a:pos x="348" y="342"/>
                </a:cxn>
                <a:cxn ang="0">
                  <a:pos x="348" y="365"/>
                </a:cxn>
                <a:cxn ang="0">
                  <a:pos x="346" y="393"/>
                </a:cxn>
                <a:cxn ang="0">
                  <a:pos x="346" y="418"/>
                </a:cxn>
                <a:cxn ang="0">
                  <a:pos x="342" y="443"/>
                </a:cxn>
                <a:cxn ang="0">
                  <a:pos x="336" y="466"/>
                </a:cxn>
                <a:cxn ang="0">
                  <a:pos x="333" y="492"/>
                </a:cxn>
                <a:cxn ang="0">
                  <a:pos x="327" y="517"/>
                </a:cxn>
                <a:cxn ang="0">
                  <a:pos x="317" y="540"/>
                </a:cxn>
                <a:cxn ang="0">
                  <a:pos x="308" y="561"/>
                </a:cxn>
                <a:cxn ang="0">
                  <a:pos x="296" y="584"/>
                </a:cxn>
                <a:cxn ang="0">
                  <a:pos x="285" y="608"/>
                </a:cxn>
                <a:cxn ang="0">
                  <a:pos x="272" y="623"/>
                </a:cxn>
                <a:cxn ang="0">
                  <a:pos x="255" y="641"/>
                </a:cxn>
                <a:cxn ang="0">
                  <a:pos x="241" y="661"/>
                </a:cxn>
                <a:cxn ang="0">
                  <a:pos x="218" y="686"/>
                </a:cxn>
                <a:cxn ang="0">
                  <a:pos x="198" y="709"/>
                </a:cxn>
                <a:cxn ang="0">
                  <a:pos x="173" y="734"/>
                </a:cxn>
                <a:cxn ang="0">
                  <a:pos x="150" y="758"/>
                </a:cxn>
                <a:cxn ang="0">
                  <a:pos x="127" y="787"/>
                </a:cxn>
                <a:cxn ang="0">
                  <a:pos x="106" y="810"/>
                </a:cxn>
                <a:cxn ang="0">
                  <a:pos x="83" y="834"/>
                </a:cxn>
                <a:cxn ang="0">
                  <a:pos x="61" y="855"/>
                </a:cxn>
                <a:cxn ang="0">
                  <a:pos x="302" y="534"/>
                </a:cxn>
                <a:cxn ang="0">
                  <a:pos x="285" y="0"/>
                </a:cxn>
              </a:cxnLst>
              <a:rect l="0" t="0" r="r" b="b"/>
              <a:pathLst>
                <a:path w="348" h="924">
                  <a:moveTo>
                    <a:pt x="285" y="0"/>
                  </a:moveTo>
                  <a:lnTo>
                    <a:pt x="291" y="25"/>
                  </a:lnTo>
                  <a:lnTo>
                    <a:pt x="294" y="38"/>
                  </a:lnTo>
                  <a:lnTo>
                    <a:pt x="300" y="49"/>
                  </a:lnTo>
                  <a:lnTo>
                    <a:pt x="304" y="67"/>
                  </a:lnTo>
                  <a:lnTo>
                    <a:pt x="306" y="72"/>
                  </a:lnTo>
                  <a:lnTo>
                    <a:pt x="308" y="82"/>
                  </a:lnTo>
                  <a:lnTo>
                    <a:pt x="310" y="89"/>
                  </a:lnTo>
                  <a:lnTo>
                    <a:pt x="312" y="101"/>
                  </a:lnTo>
                  <a:lnTo>
                    <a:pt x="314" y="108"/>
                  </a:lnTo>
                  <a:lnTo>
                    <a:pt x="317" y="118"/>
                  </a:lnTo>
                  <a:lnTo>
                    <a:pt x="317" y="127"/>
                  </a:lnTo>
                  <a:lnTo>
                    <a:pt x="323" y="141"/>
                  </a:lnTo>
                  <a:lnTo>
                    <a:pt x="323" y="148"/>
                  </a:lnTo>
                  <a:lnTo>
                    <a:pt x="325" y="160"/>
                  </a:lnTo>
                  <a:lnTo>
                    <a:pt x="327" y="169"/>
                  </a:lnTo>
                  <a:lnTo>
                    <a:pt x="329" y="182"/>
                  </a:lnTo>
                  <a:lnTo>
                    <a:pt x="331" y="194"/>
                  </a:lnTo>
                  <a:lnTo>
                    <a:pt x="334" y="205"/>
                  </a:lnTo>
                  <a:lnTo>
                    <a:pt x="334" y="217"/>
                  </a:lnTo>
                  <a:lnTo>
                    <a:pt x="340" y="230"/>
                  </a:lnTo>
                  <a:lnTo>
                    <a:pt x="340" y="241"/>
                  </a:lnTo>
                  <a:lnTo>
                    <a:pt x="342" y="253"/>
                  </a:lnTo>
                  <a:lnTo>
                    <a:pt x="342" y="264"/>
                  </a:lnTo>
                  <a:lnTo>
                    <a:pt x="344" y="279"/>
                  </a:lnTo>
                  <a:lnTo>
                    <a:pt x="344" y="293"/>
                  </a:lnTo>
                  <a:lnTo>
                    <a:pt x="346" y="302"/>
                  </a:lnTo>
                  <a:lnTo>
                    <a:pt x="346" y="316"/>
                  </a:lnTo>
                  <a:lnTo>
                    <a:pt x="348" y="329"/>
                  </a:lnTo>
                  <a:lnTo>
                    <a:pt x="348" y="342"/>
                  </a:lnTo>
                  <a:lnTo>
                    <a:pt x="348" y="355"/>
                  </a:lnTo>
                  <a:lnTo>
                    <a:pt x="348" y="365"/>
                  </a:lnTo>
                  <a:lnTo>
                    <a:pt x="348" y="380"/>
                  </a:lnTo>
                  <a:lnTo>
                    <a:pt x="346" y="393"/>
                  </a:lnTo>
                  <a:lnTo>
                    <a:pt x="346" y="405"/>
                  </a:lnTo>
                  <a:lnTo>
                    <a:pt x="346" y="418"/>
                  </a:lnTo>
                  <a:lnTo>
                    <a:pt x="346" y="433"/>
                  </a:lnTo>
                  <a:lnTo>
                    <a:pt x="342" y="443"/>
                  </a:lnTo>
                  <a:lnTo>
                    <a:pt x="342" y="456"/>
                  </a:lnTo>
                  <a:lnTo>
                    <a:pt x="336" y="466"/>
                  </a:lnTo>
                  <a:lnTo>
                    <a:pt x="334" y="481"/>
                  </a:lnTo>
                  <a:lnTo>
                    <a:pt x="333" y="492"/>
                  </a:lnTo>
                  <a:lnTo>
                    <a:pt x="329" y="506"/>
                  </a:lnTo>
                  <a:lnTo>
                    <a:pt x="327" y="517"/>
                  </a:lnTo>
                  <a:lnTo>
                    <a:pt x="323" y="530"/>
                  </a:lnTo>
                  <a:lnTo>
                    <a:pt x="317" y="540"/>
                  </a:lnTo>
                  <a:lnTo>
                    <a:pt x="312" y="551"/>
                  </a:lnTo>
                  <a:lnTo>
                    <a:pt x="308" y="561"/>
                  </a:lnTo>
                  <a:lnTo>
                    <a:pt x="304" y="574"/>
                  </a:lnTo>
                  <a:lnTo>
                    <a:pt x="296" y="584"/>
                  </a:lnTo>
                  <a:lnTo>
                    <a:pt x="291" y="595"/>
                  </a:lnTo>
                  <a:lnTo>
                    <a:pt x="285" y="608"/>
                  </a:lnTo>
                  <a:lnTo>
                    <a:pt x="277" y="618"/>
                  </a:lnTo>
                  <a:lnTo>
                    <a:pt x="272" y="623"/>
                  </a:lnTo>
                  <a:lnTo>
                    <a:pt x="266" y="633"/>
                  </a:lnTo>
                  <a:lnTo>
                    <a:pt x="255" y="641"/>
                  </a:lnTo>
                  <a:lnTo>
                    <a:pt x="249" y="652"/>
                  </a:lnTo>
                  <a:lnTo>
                    <a:pt x="241" y="661"/>
                  </a:lnTo>
                  <a:lnTo>
                    <a:pt x="230" y="675"/>
                  </a:lnTo>
                  <a:lnTo>
                    <a:pt x="218" y="686"/>
                  </a:lnTo>
                  <a:lnTo>
                    <a:pt x="211" y="698"/>
                  </a:lnTo>
                  <a:lnTo>
                    <a:pt x="198" y="709"/>
                  </a:lnTo>
                  <a:lnTo>
                    <a:pt x="186" y="720"/>
                  </a:lnTo>
                  <a:lnTo>
                    <a:pt x="173" y="734"/>
                  </a:lnTo>
                  <a:lnTo>
                    <a:pt x="163" y="749"/>
                  </a:lnTo>
                  <a:lnTo>
                    <a:pt x="150" y="758"/>
                  </a:lnTo>
                  <a:lnTo>
                    <a:pt x="139" y="774"/>
                  </a:lnTo>
                  <a:lnTo>
                    <a:pt x="127" y="787"/>
                  </a:lnTo>
                  <a:lnTo>
                    <a:pt x="116" y="798"/>
                  </a:lnTo>
                  <a:lnTo>
                    <a:pt x="106" y="810"/>
                  </a:lnTo>
                  <a:lnTo>
                    <a:pt x="93" y="821"/>
                  </a:lnTo>
                  <a:lnTo>
                    <a:pt x="83" y="834"/>
                  </a:lnTo>
                  <a:lnTo>
                    <a:pt x="72" y="848"/>
                  </a:lnTo>
                  <a:lnTo>
                    <a:pt x="61" y="855"/>
                  </a:lnTo>
                  <a:lnTo>
                    <a:pt x="0" y="924"/>
                  </a:lnTo>
                  <a:lnTo>
                    <a:pt x="302" y="534"/>
                  </a:lnTo>
                  <a:lnTo>
                    <a:pt x="285" y="0"/>
                  </a:lnTo>
                  <a:lnTo>
                    <a:pt x="285" y="0"/>
                  </a:lnTo>
                  <a:close/>
                </a:path>
              </a:pathLst>
            </a:custGeom>
            <a:solidFill>
              <a:srgbClr val="666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062" y="1196"/>
              <a:ext cx="82" cy="286"/>
            </a:xfrm>
            <a:custGeom>
              <a:avLst/>
              <a:gdLst/>
              <a:ahLst/>
              <a:cxnLst>
                <a:cxn ang="0">
                  <a:pos x="45" y="0"/>
                </a:cxn>
                <a:cxn ang="0">
                  <a:pos x="0" y="34"/>
                </a:cxn>
                <a:cxn ang="0">
                  <a:pos x="163" y="572"/>
                </a:cxn>
                <a:cxn ang="0">
                  <a:pos x="45" y="0"/>
                </a:cxn>
                <a:cxn ang="0">
                  <a:pos x="45" y="0"/>
                </a:cxn>
              </a:cxnLst>
              <a:rect l="0" t="0" r="r" b="b"/>
              <a:pathLst>
                <a:path w="163" h="572">
                  <a:moveTo>
                    <a:pt x="45" y="0"/>
                  </a:moveTo>
                  <a:lnTo>
                    <a:pt x="0" y="34"/>
                  </a:lnTo>
                  <a:lnTo>
                    <a:pt x="163" y="572"/>
                  </a:lnTo>
                  <a:lnTo>
                    <a:pt x="45" y="0"/>
                  </a:lnTo>
                  <a:lnTo>
                    <a:pt x="45" y="0"/>
                  </a:lnTo>
                  <a:close/>
                </a:path>
              </a:pathLst>
            </a:custGeom>
            <a:solidFill>
              <a:srgbClr val="757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5"/>
          <p:cNvGrpSpPr>
            <a:grpSpLocks/>
          </p:cNvGrpSpPr>
          <p:nvPr/>
        </p:nvGrpSpPr>
        <p:grpSpPr bwMode="auto">
          <a:xfrm>
            <a:off x="7924800" y="0"/>
            <a:ext cx="1219200" cy="1047750"/>
            <a:chOff x="7086600" y="1009018"/>
            <a:chExt cx="1219200" cy="1048382"/>
          </a:xfrm>
        </p:grpSpPr>
        <p:pic>
          <p:nvPicPr>
            <p:cNvPr id="3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35"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685800"/>
            <a:ext cx="8229600" cy="1143000"/>
          </a:xfrm>
        </p:spPr>
        <p:txBody>
          <a:bodyPr/>
          <a:lstStyle/>
          <a:p>
            <a:r>
              <a:rPr lang="en-US" dirty="0" smtClean="0"/>
              <a:t>A Task</a:t>
            </a:r>
            <a:endParaRPr lang="en-US" dirty="0"/>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2050" name="Picture 2"/>
          <p:cNvPicPr>
            <a:picLocks noChangeAspect="1" noChangeArrowheads="1"/>
          </p:cNvPicPr>
          <p:nvPr/>
        </p:nvPicPr>
        <p:blipFill>
          <a:blip r:embed="rId4" cstate="print"/>
          <a:srcRect/>
          <a:stretch>
            <a:fillRect/>
          </a:stretch>
        </p:blipFill>
        <p:spPr bwMode="auto">
          <a:xfrm>
            <a:off x="3428999" y="1752600"/>
            <a:ext cx="5268685" cy="46100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856488"/>
          </a:xfrm>
        </p:spPr>
        <p:txBody>
          <a:bodyPr/>
          <a:lstStyle/>
          <a:p>
            <a:r>
              <a:rPr lang="en-US" dirty="0" smtClean="0"/>
              <a:t>Is it a Rich Mathematical Task?</a:t>
            </a:r>
            <a:endParaRPr lang="en-US" dirty="0"/>
          </a:p>
        </p:txBody>
      </p:sp>
      <p:sp>
        <p:nvSpPr>
          <p:cNvPr id="7" name="Content Placeholder 6"/>
          <p:cNvSpPr>
            <a:spLocks noGrp="1"/>
          </p:cNvSpPr>
          <p:nvPr>
            <p:ph idx="1"/>
          </p:nvPr>
        </p:nvSpPr>
        <p:spPr>
          <a:xfrm>
            <a:off x="457200" y="1752600"/>
            <a:ext cx="8229600" cy="4008120"/>
          </a:xfrm>
        </p:spPr>
        <p:txBody>
          <a:bodyPr>
            <a:normAutofit fontScale="92500"/>
          </a:bodyPr>
          <a:lstStyle/>
          <a:p>
            <a:pPr>
              <a:buNone/>
            </a:pPr>
            <a:r>
              <a:rPr lang="en-US" b="1" dirty="0" smtClean="0"/>
              <a:t>Rich mathematical tasks: </a:t>
            </a:r>
            <a:endParaRPr lang="en-US" dirty="0" smtClean="0"/>
          </a:p>
          <a:p>
            <a:pPr lvl="0"/>
            <a:r>
              <a:rPr lang="en-US" dirty="0" smtClean="0"/>
              <a:t>Emphasize connections across mathematical content areas, to other disciplines, and especially to the real world</a:t>
            </a:r>
          </a:p>
          <a:p>
            <a:pPr lvl="0"/>
            <a:r>
              <a:rPr lang="en-US" dirty="0" smtClean="0"/>
              <a:t>Are accessible yet challenging to all</a:t>
            </a:r>
          </a:p>
          <a:p>
            <a:pPr lvl="0"/>
            <a:r>
              <a:rPr lang="en-US" dirty="0" smtClean="0"/>
              <a:t>Can be solved in several ways</a:t>
            </a:r>
          </a:p>
          <a:p>
            <a:pPr lvl="0"/>
            <a:r>
              <a:rPr lang="en-US" dirty="0" smtClean="0"/>
              <a:t>Encourage student engagement and communication</a:t>
            </a:r>
          </a:p>
          <a:p>
            <a:pPr lvl="0"/>
            <a:r>
              <a:rPr lang="en-US" dirty="0" smtClean="0"/>
              <a:t>Encourage the use of connected multiple representations</a:t>
            </a:r>
          </a:p>
          <a:p>
            <a:pPr lvl="0"/>
            <a:r>
              <a:rPr lang="en-US" dirty="0" smtClean="0"/>
              <a:t>Encourage the appropriate use of intellectual, physical, and technological tools</a:t>
            </a:r>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8" name="TextBox 7"/>
          <p:cNvSpPr txBox="1"/>
          <p:nvPr/>
        </p:nvSpPr>
        <p:spPr>
          <a:xfrm>
            <a:off x="228600" y="5715000"/>
            <a:ext cx="8686800" cy="1446550"/>
          </a:xfrm>
          <a:prstGeom prst="rect">
            <a:avLst/>
          </a:prstGeom>
          <a:noFill/>
        </p:spPr>
        <p:txBody>
          <a:bodyPr wrap="square" rtlCol="0">
            <a:spAutoFit/>
          </a:bodyPr>
          <a:lstStyle/>
          <a:p>
            <a:r>
              <a:rPr lang="en-US" b="1" dirty="0" smtClean="0">
                <a:solidFill>
                  <a:srgbClr val="00B050"/>
                </a:solidFill>
              </a:rPr>
              <a:t>“Not all tasks are created equal, and </a:t>
            </a:r>
            <a:r>
              <a:rPr lang="en-US" b="1" i="1" dirty="0" smtClean="0">
                <a:solidFill>
                  <a:srgbClr val="00B050"/>
                </a:solidFill>
              </a:rPr>
              <a:t>different tasks will provoke different levels and kinds of student thinking</a:t>
            </a:r>
            <a:r>
              <a:rPr lang="en-US" b="1" dirty="0" smtClean="0">
                <a:solidFill>
                  <a:srgbClr val="00B050"/>
                </a:solidFill>
              </a:rPr>
              <a:t>.”</a:t>
            </a:r>
          </a:p>
          <a:p>
            <a:r>
              <a:rPr lang="en-US" sz="1600" b="1" dirty="0" smtClean="0">
                <a:solidFill>
                  <a:srgbClr val="00B050"/>
                </a:solidFill>
              </a:rPr>
              <a:t>					</a:t>
            </a:r>
            <a:r>
              <a:rPr lang="en-US" sz="1600" dirty="0" smtClean="0">
                <a:solidFill>
                  <a:srgbClr val="00B050"/>
                </a:solidFill>
              </a:rPr>
              <a:t>Stein, Smith, </a:t>
            </a:r>
            <a:r>
              <a:rPr lang="en-US" sz="1600" dirty="0" err="1" smtClean="0">
                <a:solidFill>
                  <a:srgbClr val="00B050"/>
                </a:solidFill>
              </a:rPr>
              <a:t>Henningsen</a:t>
            </a:r>
            <a:r>
              <a:rPr lang="en-US" sz="1600" dirty="0" smtClean="0">
                <a:solidFill>
                  <a:srgbClr val="00B050"/>
                </a:solidFill>
              </a:rPr>
              <a:t>, &amp; Silver, 2000</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this fit within a unit?</a:t>
            </a:r>
            <a:endParaRPr lang="en-US" dirty="0"/>
          </a:p>
        </p:txBody>
      </p:sp>
      <p:sp>
        <p:nvSpPr>
          <p:cNvPr id="3" name="Content Placeholder 2"/>
          <p:cNvSpPr>
            <a:spLocks noGrp="1"/>
          </p:cNvSpPr>
          <p:nvPr>
            <p:ph idx="1"/>
          </p:nvPr>
        </p:nvSpPr>
        <p:spPr>
          <a:xfrm>
            <a:off x="228600" y="2209800"/>
            <a:ext cx="7848600" cy="4038600"/>
          </a:xfrm>
        </p:spPr>
        <p:txBody>
          <a:bodyPr>
            <a:normAutofit fontScale="85000" lnSpcReduction="10000"/>
          </a:bodyPr>
          <a:lstStyle/>
          <a:p>
            <a:pPr>
              <a:buNone/>
            </a:pPr>
            <a:r>
              <a:rPr lang="en-US" sz="3200" dirty="0" smtClean="0"/>
              <a:t>By teaching through rich mathematical tasks, students </a:t>
            </a:r>
            <a:r>
              <a:rPr lang="en-US" sz="3200" b="1" i="1" u="sng" dirty="0" smtClean="0"/>
              <a:t>develop </a:t>
            </a:r>
            <a:r>
              <a:rPr lang="en-US" sz="3200" b="1" dirty="0" smtClean="0"/>
              <a:t>deep conceptual understanding </a:t>
            </a:r>
            <a:r>
              <a:rPr lang="en-US" sz="3200" b="1" i="1" dirty="0" smtClean="0"/>
              <a:t>and</a:t>
            </a:r>
            <a:r>
              <a:rPr lang="en-US" sz="3200" b="1" dirty="0" smtClean="0"/>
              <a:t> skill proficiency. </a:t>
            </a:r>
          </a:p>
          <a:p>
            <a:pPr>
              <a:buNone/>
            </a:pPr>
            <a:endParaRPr lang="en-US" sz="3200" b="1" dirty="0" smtClean="0"/>
          </a:p>
          <a:p>
            <a:pPr>
              <a:buNone/>
            </a:pPr>
            <a:r>
              <a:rPr lang="en-US" sz="3200" dirty="0" smtClean="0"/>
              <a:t>Why is it important to let students work on  a math task without first showing them how to solve it?</a:t>
            </a:r>
          </a:p>
          <a:p>
            <a:pPr>
              <a:buNone/>
            </a:pPr>
            <a:endParaRPr lang="en-US" sz="3200" dirty="0" smtClean="0"/>
          </a:p>
          <a:p>
            <a:pPr>
              <a:buNone/>
            </a:pPr>
            <a:r>
              <a:rPr lang="en-US" sz="3200" dirty="0" smtClean="0">
                <a:hlinkClick r:id="rId3"/>
              </a:rPr>
              <a:t>http://ifl.lrdc.pitt.edu/ifl/index.php/resources/ask_the_educator/ido_jamar/</a:t>
            </a:r>
            <a:endParaRPr lang="en-US" sz="3200" b="1" dirty="0" smtClean="0"/>
          </a:p>
        </p:txBody>
      </p:sp>
      <p:grpSp>
        <p:nvGrpSpPr>
          <p:cNvPr id="4"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847088"/>
          </a:xfrm>
        </p:spPr>
        <p:txBody>
          <a:bodyPr>
            <a:normAutofit fontScale="90000"/>
          </a:bodyPr>
          <a:lstStyle/>
          <a:p>
            <a:r>
              <a:rPr lang="en-US" dirty="0" smtClean="0"/>
              <a:t>How does the task connect with the Standards for Mathematical Practice?</a:t>
            </a:r>
            <a:endParaRPr lang="en-US" dirty="0"/>
          </a:p>
        </p:txBody>
      </p:sp>
      <p:grpSp>
        <p:nvGrpSpPr>
          <p:cNvPr id="2" name="Group 5"/>
          <p:cNvGrpSpPr>
            <a:grpSpLocks/>
          </p:cNvGrpSpPr>
          <p:nvPr/>
        </p:nvGrpSpPr>
        <p:grpSpPr bwMode="auto">
          <a:xfrm>
            <a:off x="8077200" y="0"/>
            <a:ext cx="1066800" cy="971550"/>
            <a:chOff x="7086600" y="1009018"/>
            <a:chExt cx="1219200" cy="1048382"/>
          </a:xfrm>
        </p:grpSpPr>
        <p:pic>
          <p:nvPicPr>
            <p:cNvPr id="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pic>
        <p:nvPicPr>
          <p:cNvPr id="3075" name="Picture 3"/>
          <p:cNvPicPr>
            <a:picLocks noGrp="1" noChangeAspect="1" noChangeArrowheads="1"/>
          </p:cNvPicPr>
          <p:nvPr>
            <p:ph idx="1"/>
          </p:nvPr>
        </p:nvPicPr>
        <p:blipFill>
          <a:blip r:embed="rId4" cstate="print"/>
          <a:srcRect/>
          <a:stretch>
            <a:fillRect/>
          </a:stretch>
        </p:blipFill>
        <p:spPr bwMode="auto">
          <a:xfrm>
            <a:off x="180975" y="2819400"/>
            <a:ext cx="8810625" cy="2819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17</a:t>
            </a:fld>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Slide Number Placeholder 8"/>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7" name="Rectangle 2"/>
          <p:cNvSpPr txBox="1">
            <a:spLocks/>
          </p:cNvSpPr>
          <p:nvPr/>
        </p:nvSpPr>
        <p:spPr>
          <a:xfrm>
            <a:off x="0" y="533400"/>
            <a:ext cx="83820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004F8A"/>
                </a:solidFill>
                <a:effectLst>
                  <a:outerShdw blurRad="38100" dist="38100" dir="2700000" algn="tl">
                    <a:srgbClr val="C0C0C0"/>
                  </a:outerShdw>
                </a:effectLst>
                <a:uLnTx/>
                <a:uFillTx/>
                <a:latin typeface="+mj-lt"/>
                <a:ea typeface="+mj-ea"/>
                <a:cs typeface="+mj-cs"/>
              </a:rPr>
              <a:t>Standards for Mathematical Practice</a:t>
            </a:r>
            <a:endParaRPr kumimoji="0" lang="en-US" sz="44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endParaRPr>
          </a:p>
        </p:txBody>
      </p:sp>
      <p:sp>
        <p:nvSpPr>
          <p:cNvPr id="8" name="Rectangle 3"/>
          <p:cNvSpPr txBox="1">
            <a:spLocks/>
          </p:cNvSpPr>
          <p:nvPr/>
        </p:nvSpPr>
        <p:spPr>
          <a:xfrm>
            <a:off x="304800" y="1524000"/>
            <a:ext cx="8305800" cy="4800600"/>
          </a:xfrm>
          <a:prstGeom prst="rect">
            <a:avLst/>
          </a:prstGeom>
        </p:spPr>
        <p:txBody>
          <a:bodyPr vert="horz">
            <a:normAutofit/>
          </a:bodyPr>
          <a:lstStyle/>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Make sense of problems and persevere in solving them</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Reason abstractly and quantitatively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Construct viable arguments &amp; critique the reasoning of others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Model with mathematics</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Use appropriate tools strategically</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Attend to precision</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make use of structure</a:t>
            </a:r>
          </a:p>
          <a:p>
            <a:pPr marL="495300" marR="0" lvl="0" indent="-495300" algn="l" defTabSz="914400" rtl="0" eaLnBrk="1" fontAlgn="auto" latinLnBrk="0" hangingPunct="1">
              <a:lnSpc>
                <a:spcPct val="100000"/>
              </a:lnSpc>
              <a:spcBef>
                <a:spcPct val="20000"/>
              </a:spcBef>
              <a:spcAft>
                <a:spcPts val="0"/>
              </a:spcAft>
              <a:buClr>
                <a:schemeClr val="accent1"/>
              </a:buClr>
              <a:buSzPct val="95000"/>
              <a:buFont typeface="Wingdings 2" pitchFamily="18" charset="2"/>
              <a:buAutoNum type="arabicPeriod"/>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Look for and express regularity in repeated reasoning</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2" name="Group 5"/>
          <p:cNvGrpSpPr>
            <a:grpSpLocks/>
          </p:cNvGrpSpPr>
          <p:nvPr/>
        </p:nvGrpSpPr>
        <p:grpSpPr bwMode="auto">
          <a:xfrm>
            <a:off x="8229600" y="0"/>
            <a:ext cx="914400" cy="971550"/>
            <a:chOff x="7086600" y="1009018"/>
            <a:chExt cx="1219200" cy="1048382"/>
          </a:xfrm>
        </p:grpSpPr>
        <p:pic>
          <p:nvPicPr>
            <p:cNvPr id="11"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3" name="Rounded Rectangle 12"/>
          <p:cNvSpPr/>
          <p:nvPr/>
        </p:nvSpPr>
        <p:spPr>
          <a:xfrm>
            <a:off x="0" y="4724400"/>
            <a:ext cx="9144000" cy="990600"/>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Think-Pair-Share</a:t>
            </a:r>
            <a:endParaRPr lang="en-US" dirty="0"/>
          </a:p>
        </p:txBody>
      </p:sp>
      <p:sp>
        <p:nvSpPr>
          <p:cNvPr id="6" name="Content Placeholder 5"/>
          <p:cNvSpPr>
            <a:spLocks noGrp="1"/>
          </p:cNvSpPr>
          <p:nvPr>
            <p:ph sz="half" idx="1"/>
          </p:nvPr>
        </p:nvSpPr>
        <p:spPr>
          <a:xfrm>
            <a:off x="457200" y="1920085"/>
            <a:ext cx="4038600" cy="2575715"/>
          </a:xfrm>
        </p:spPr>
        <p:txBody>
          <a:bodyPr/>
          <a:lstStyle/>
          <a:p>
            <a:pPr>
              <a:buNone/>
            </a:pPr>
            <a:r>
              <a:rPr lang="en-US" dirty="0" smtClean="0"/>
              <a:t>At your table, half of people will read Mathematical Practice 6, the other people will read Mathematical Practice 7</a:t>
            </a:r>
          </a:p>
          <a:p>
            <a:pPr>
              <a:buNone/>
            </a:pPr>
            <a:endParaRPr lang="en-US" dirty="0" smtClean="0"/>
          </a:p>
        </p:txBody>
      </p:sp>
      <p:sp>
        <p:nvSpPr>
          <p:cNvPr id="7" name="Content Placeholder 6"/>
          <p:cNvSpPr>
            <a:spLocks noGrp="1"/>
          </p:cNvSpPr>
          <p:nvPr>
            <p:ph sz="half" idx="2"/>
          </p:nvPr>
        </p:nvSpPr>
        <p:spPr/>
        <p:txBody>
          <a:bodyPr/>
          <a:lstStyle/>
          <a:p>
            <a:pPr marL="514350" indent="-514350">
              <a:buFont typeface="+mj-lt"/>
              <a:buAutoNum type="arabicPeriod"/>
            </a:pPr>
            <a:r>
              <a:rPr lang="en-US" dirty="0" smtClean="0"/>
              <a:t>Those reading the same Practice will discuss the big ideas from the reading</a:t>
            </a:r>
          </a:p>
          <a:p>
            <a:pPr marL="514350" indent="-514350">
              <a:buFont typeface="+mj-lt"/>
              <a:buAutoNum type="arabicPeriod"/>
            </a:pPr>
            <a:r>
              <a:rPr lang="en-US" dirty="0" smtClean="0"/>
              <a:t>Those reading the same Practice will discuss connections to the problem</a:t>
            </a:r>
          </a:p>
          <a:p>
            <a:pPr marL="514350" indent="-514350">
              <a:buFont typeface="+mj-lt"/>
              <a:buAutoNum type="arabicPeriod"/>
            </a:pPr>
            <a:r>
              <a:rPr lang="en-US" dirty="0" smtClean="0"/>
              <a:t>The whole table will share their findings</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18</a:t>
            </a:fld>
            <a:endParaRPr lang="en-US" dirty="0"/>
          </a:p>
        </p:txBody>
      </p:sp>
      <p:pic>
        <p:nvPicPr>
          <p:cNvPr id="8" name="Picture 7" descr="book.JPG"/>
          <p:cNvPicPr>
            <a:picLocks noChangeAspect="1"/>
          </p:cNvPicPr>
          <p:nvPr/>
        </p:nvPicPr>
        <p:blipFill>
          <a:blip r:embed="rId2" cstate="print"/>
          <a:stretch>
            <a:fillRect/>
          </a:stretch>
        </p:blipFill>
        <p:spPr>
          <a:xfrm>
            <a:off x="1981200" y="4267200"/>
            <a:ext cx="2590800" cy="259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143000"/>
          </a:xfrm>
        </p:spPr>
        <p:txBody>
          <a:bodyPr>
            <a:noAutofit/>
          </a:bodyPr>
          <a:lstStyle/>
          <a:p>
            <a:r>
              <a:rPr lang="en-US" sz="4000" dirty="0" smtClean="0"/>
              <a:t>How can you scaffold understanding with questions?</a:t>
            </a:r>
            <a:endParaRPr lang="en-US" sz="4000" dirty="0"/>
          </a:p>
        </p:txBody>
      </p:sp>
      <p:sp>
        <p:nvSpPr>
          <p:cNvPr id="3" name="Content Placeholder 2"/>
          <p:cNvSpPr>
            <a:spLocks noGrp="1"/>
          </p:cNvSpPr>
          <p:nvPr>
            <p:ph idx="1"/>
          </p:nvPr>
        </p:nvSpPr>
        <p:spPr>
          <a:xfrm>
            <a:off x="457200" y="2209800"/>
            <a:ext cx="8229600" cy="4114800"/>
          </a:xfrm>
        </p:spPr>
        <p:txBody>
          <a:bodyPr>
            <a:normAutofit fontScale="92500"/>
          </a:bodyPr>
          <a:lstStyle/>
          <a:p>
            <a:pPr>
              <a:buNone/>
            </a:pPr>
            <a:r>
              <a:rPr lang="en-US" dirty="0" smtClean="0"/>
              <a:t>After having engaged in the task, write questions to use Before, During and After students engage in the task.</a:t>
            </a:r>
          </a:p>
          <a:p>
            <a:pPr>
              <a:buNone/>
            </a:pPr>
            <a:endParaRPr lang="en-US" dirty="0" smtClean="0"/>
          </a:p>
          <a:p>
            <a:pPr>
              <a:buNone/>
            </a:pPr>
            <a:r>
              <a:rPr lang="en-US" i="1" dirty="0" smtClean="0">
                <a:solidFill>
                  <a:srgbClr val="00B050"/>
                </a:solidFill>
              </a:rPr>
              <a:t>“In practice, students actual opportunities for learning depend, to a considerable degree, on the kind of discourse that the teacher orchestrates. The nature of the activity and talk in the classroom shapes each students’ opportunities to learn about particular topics as well as to develop her or his abilities to reason and communicate about those topics.”</a:t>
            </a:r>
          </a:p>
          <a:p>
            <a:pPr>
              <a:buNone/>
            </a:pPr>
            <a:r>
              <a:rPr lang="en-US" i="1" dirty="0" smtClean="0">
                <a:solidFill>
                  <a:srgbClr val="00B050"/>
                </a:solidFill>
              </a:rPr>
              <a:t>					</a:t>
            </a:r>
            <a:r>
              <a:rPr lang="en-US" dirty="0" smtClean="0">
                <a:solidFill>
                  <a:srgbClr val="00B050"/>
                </a:solidFill>
              </a:rPr>
              <a:t>-</a:t>
            </a:r>
            <a:r>
              <a:rPr lang="en-US" dirty="0" err="1" smtClean="0">
                <a:solidFill>
                  <a:srgbClr val="00B050"/>
                </a:solidFill>
              </a:rPr>
              <a:t>Henningsen</a:t>
            </a:r>
            <a:r>
              <a:rPr lang="en-US" dirty="0" smtClean="0">
                <a:solidFill>
                  <a:srgbClr val="00B050"/>
                </a:solidFill>
              </a:rPr>
              <a:t> &amp; Stein, 1997</a:t>
            </a:r>
            <a:endParaRPr lang="en-US" dirty="0">
              <a:solidFill>
                <a:srgbClr val="00B050"/>
              </a:solidFill>
            </a:endParaRPr>
          </a:p>
        </p:txBody>
      </p:sp>
      <p:grpSp>
        <p:nvGrpSpPr>
          <p:cNvPr id="4"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Welcome…</a:t>
            </a:r>
            <a:endParaRPr lang="en-US" sz="7200" dirty="0"/>
          </a:p>
        </p:txBody>
      </p:sp>
      <p:sp>
        <p:nvSpPr>
          <p:cNvPr id="4" name="Text Placeholder 3"/>
          <p:cNvSpPr>
            <a:spLocks noGrp="1"/>
          </p:cNvSpPr>
          <p:nvPr>
            <p:ph type="body" idx="1"/>
          </p:nvPr>
        </p:nvSpPr>
        <p:spPr>
          <a:xfrm>
            <a:off x="381000" y="2704664"/>
            <a:ext cx="8229600" cy="1509712"/>
          </a:xfrm>
        </p:spPr>
        <p:txBody>
          <a:bodyPr>
            <a:normAutofit/>
          </a:bodyPr>
          <a:lstStyle/>
          <a:p>
            <a:pPr algn="r"/>
            <a:r>
              <a:rPr lang="en-US" sz="4000" dirty="0" smtClean="0"/>
              <a:t>… from your feedback last time…</a:t>
            </a:r>
            <a:endParaRPr lang="en-US" sz="4000" dirty="0"/>
          </a:p>
        </p:txBody>
      </p:sp>
      <p:grpSp>
        <p:nvGrpSpPr>
          <p:cNvPr id="2"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457200" y="1935480"/>
            <a:ext cx="4953000" cy="4160520"/>
          </a:xfrm>
        </p:spPr>
        <p:txBody>
          <a:bodyPr/>
          <a:lstStyle/>
          <a:p>
            <a:pPr>
              <a:buNone/>
            </a:pPr>
            <a:endParaRPr lang="en-US" dirty="0" smtClean="0">
              <a:hlinkClick r:id="rId3"/>
            </a:endParaRPr>
          </a:p>
          <a:p>
            <a:pPr>
              <a:buNone/>
            </a:pPr>
            <a:endParaRPr lang="en-US" dirty="0" smtClean="0">
              <a:hlinkClick r:id="rId3"/>
            </a:endParaRPr>
          </a:p>
          <a:p>
            <a:pPr>
              <a:buNone/>
            </a:pPr>
            <a:endParaRPr lang="en-US" dirty="0" smtClean="0">
              <a:hlinkClick r:id="rId3"/>
            </a:endParaRPr>
          </a:p>
          <a:p>
            <a:pPr>
              <a:buNone/>
            </a:pPr>
            <a:r>
              <a:rPr lang="en-US" sz="3600" dirty="0" smtClean="0">
                <a:hlinkClick r:id="rId3"/>
              </a:rPr>
              <a:t>http://www.pd360.com/index.cfm?ContentId=6114</a:t>
            </a:r>
            <a:endParaRPr lang="en-US" sz="3600" dirty="0" smtClean="0"/>
          </a:p>
          <a:p>
            <a:pPr>
              <a:buNone/>
            </a:pPr>
            <a:endParaRPr lang="en-US" dirty="0" smtClean="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20</a:t>
            </a:fld>
            <a:endParaRPr lang="en-US" dirty="0"/>
          </a:p>
        </p:txBody>
      </p:sp>
      <p:pic>
        <p:nvPicPr>
          <p:cNvPr id="5" name="Picture 4" descr="movie reel.JPG"/>
          <p:cNvPicPr>
            <a:picLocks noChangeAspect="1"/>
          </p:cNvPicPr>
          <p:nvPr/>
        </p:nvPicPr>
        <p:blipFill>
          <a:blip r:embed="rId4" cstate="print"/>
          <a:stretch>
            <a:fillRect/>
          </a:stretch>
        </p:blipFill>
        <p:spPr>
          <a:xfrm>
            <a:off x="5181600" y="1371599"/>
            <a:ext cx="3481387" cy="52195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2057400" cy="3258312"/>
          </a:xfrm>
        </p:spPr>
        <p:txBody>
          <a:bodyPr>
            <a:normAutofit/>
          </a:bodyPr>
          <a:lstStyle/>
          <a:p>
            <a:r>
              <a:rPr lang="en-US" sz="4000" dirty="0" smtClean="0"/>
              <a:t>What’s the elephant in the room?</a:t>
            </a:r>
            <a:endParaRPr lang="en-US" sz="4000" dirty="0"/>
          </a:p>
        </p:txBody>
      </p:sp>
      <p:sp>
        <p:nvSpPr>
          <p:cNvPr id="3" name="Content Placeholder 2"/>
          <p:cNvSpPr>
            <a:spLocks noGrp="1"/>
          </p:cNvSpPr>
          <p:nvPr>
            <p:ph idx="1"/>
          </p:nvPr>
        </p:nvSpPr>
        <p:spPr>
          <a:xfrm>
            <a:off x="6553200" y="2667000"/>
            <a:ext cx="2286000" cy="3733800"/>
          </a:xfrm>
        </p:spPr>
        <p:txBody>
          <a:bodyPr>
            <a:normAutofit/>
          </a:bodyPr>
          <a:lstStyle/>
          <a:p>
            <a:pPr>
              <a:buNone/>
            </a:pPr>
            <a:r>
              <a:rPr lang="en-US" dirty="0" smtClean="0"/>
              <a:t> What are you wondering about </a:t>
            </a:r>
            <a:r>
              <a:rPr lang="en-US" dirty="0" err="1" smtClean="0"/>
              <a:t>implementa-tion</a:t>
            </a:r>
            <a:r>
              <a:rPr lang="en-US" dirty="0" smtClean="0"/>
              <a:t> of what we’ve been talking about?</a:t>
            </a:r>
          </a:p>
          <a:p>
            <a:pPr>
              <a:buNone/>
            </a:pPr>
            <a:endParaRPr lang="en-US" dirty="0"/>
          </a:p>
        </p:txBody>
      </p:sp>
      <p:pic>
        <p:nvPicPr>
          <p:cNvPr id="5" name="Picture 4" descr="elephant.JPG"/>
          <p:cNvPicPr>
            <a:picLocks noChangeAspect="1"/>
          </p:cNvPicPr>
          <p:nvPr/>
        </p:nvPicPr>
        <p:blipFill>
          <a:blip r:embed="rId3" cstate="print"/>
          <a:stretch>
            <a:fillRect/>
          </a:stretch>
        </p:blipFill>
        <p:spPr>
          <a:xfrm>
            <a:off x="2150435" y="762000"/>
            <a:ext cx="4402765" cy="5696657"/>
          </a:xfrm>
          <a:prstGeom prst="rect">
            <a:avLst/>
          </a:prstGeom>
        </p:spPr>
      </p:pic>
      <p:grpSp>
        <p:nvGrpSpPr>
          <p:cNvPr id="4" name="Group 5"/>
          <p:cNvGrpSpPr>
            <a:grpSpLocks/>
          </p:cNvGrpSpPr>
          <p:nvPr/>
        </p:nvGrpSpPr>
        <p:grpSpPr bwMode="auto">
          <a:xfrm>
            <a:off x="8077200" y="0"/>
            <a:ext cx="1066800" cy="9715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lvl="0"/>
            <a:r>
              <a:rPr lang="en-US" dirty="0" smtClean="0"/>
              <a:t>Your turn</a:t>
            </a:r>
            <a:br>
              <a:rPr lang="en-US" dirty="0" smtClean="0"/>
            </a:br>
            <a:endParaRPr lang="en-US" dirty="0"/>
          </a:p>
        </p:txBody>
      </p:sp>
      <p:sp>
        <p:nvSpPr>
          <p:cNvPr id="6" name="Content Placeholder 3"/>
          <p:cNvSpPr>
            <a:spLocks noGrp="1"/>
          </p:cNvSpPr>
          <p:nvPr>
            <p:ph idx="1"/>
          </p:nvPr>
        </p:nvSpPr>
        <p:spPr>
          <a:xfrm>
            <a:off x="304800" y="1447800"/>
            <a:ext cx="8153400" cy="4724400"/>
          </a:xfrm>
        </p:spPr>
        <p:txBody>
          <a:bodyPr/>
          <a:lstStyle/>
          <a:p>
            <a:r>
              <a:rPr lang="en-US" dirty="0" smtClean="0"/>
              <a:t>Choose standards which are connected in your curriculum</a:t>
            </a:r>
          </a:p>
          <a:p>
            <a:r>
              <a:rPr lang="en-US" dirty="0" smtClean="0"/>
              <a:t>Determine the intent of the standards</a:t>
            </a:r>
          </a:p>
          <a:p>
            <a:r>
              <a:rPr lang="en-US" dirty="0" smtClean="0"/>
              <a:t>Find task(s)</a:t>
            </a:r>
          </a:p>
          <a:p>
            <a:r>
              <a:rPr lang="en-US" dirty="0" smtClean="0"/>
              <a:t>Judge whether it is a rich task</a:t>
            </a:r>
          </a:p>
          <a:p>
            <a:r>
              <a:rPr lang="en-US" dirty="0" smtClean="0"/>
              <a:t>Link to Standards for Mathematical Practices</a:t>
            </a:r>
          </a:p>
          <a:p>
            <a:r>
              <a:rPr lang="en-US" dirty="0" smtClean="0"/>
              <a:t>Create questions that help to foster deep understanding</a:t>
            </a:r>
          </a:p>
        </p:txBody>
      </p:sp>
      <p:grpSp>
        <p:nvGrpSpPr>
          <p:cNvPr id="3"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609600"/>
            <a:ext cx="3124200" cy="923330"/>
          </a:xfrm>
          <a:prstGeom prst="rect">
            <a:avLst/>
          </a:prstGeom>
          <a:noFill/>
        </p:spPr>
        <p:txBody>
          <a:bodyPr wrap="square" rtlCol="0">
            <a:spAutoFit/>
          </a:bodyPr>
          <a:lstStyle/>
          <a:p>
            <a:pPr algn="ctr"/>
            <a:r>
              <a:rPr lang="en-US" sz="3000" b="1" dirty="0" smtClean="0">
                <a:latin typeface="+mj-lt"/>
              </a:rPr>
              <a:t>Resources to use</a:t>
            </a:r>
            <a:endParaRPr lang="en-US" sz="2000" dirty="0" smtClean="0"/>
          </a:p>
          <a:p>
            <a:pPr algn="ctr"/>
            <a:endParaRPr lang="en-US" dirty="0"/>
          </a:p>
        </p:txBody>
      </p:sp>
      <p:sp>
        <p:nvSpPr>
          <p:cNvPr id="7" name="Content Placeholder 6"/>
          <p:cNvSpPr>
            <a:spLocks noGrp="1"/>
          </p:cNvSpPr>
          <p:nvPr>
            <p:ph idx="1"/>
          </p:nvPr>
        </p:nvSpPr>
        <p:spPr>
          <a:xfrm>
            <a:off x="304800" y="1295400"/>
            <a:ext cx="8458200" cy="5105400"/>
          </a:xfrm>
        </p:spPr>
        <p:txBody>
          <a:bodyPr>
            <a:normAutofit fontScale="85000" lnSpcReduction="20000"/>
          </a:bodyPr>
          <a:lstStyle/>
          <a:p>
            <a:pPr>
              <a:buNone/>
            </a:pPr>
            <a:r>
              <a:rPr lang="en-US" sz="3200" dirty="0" smtClean="0"/>
              <a:t>Finding  Tasks:</a:t>
            </a:r>
            <a:endParaRPr lang="en-US" sz="3200" dirty="0" smtClean="0">
              <a:hlinkClick r:id="rId3"/>
            </a:endParaRPr>
          </a:p>
          <a:p>
            <a:pPr lvl="1"/>
            <a:r>
              <a:rPr lang="en-US" sz="3200" dirty="0" smtClean="0">
                <a:hlinkClick r:id="rId4"/>
              </a:rPr>
              <a:t>www.nctm.org</a:t>
            </a:r>
            <a:endParaRPr lang="en-US" sz="3200" dirty="0" smtClean="0"/>
          </a:p>
          <a:p>
            <a:pPr lvl="1"/>
            <a:r>
              <a:rPr lang="en-US" sz="3200" dirty="0" smtClean="0">
                <a:hlinkClick r:id="rId5"/>
              </a:rPr>
              <a:t>http://illustrativemathematics.org/</a:t>
            </a:r>
            <a:endParaRPr lang="en-US" sz="3200" dirty="0" smtClean="0"/>
          </a:p>
          <a:p>
            <a:pPr lvl="1"/>
            <a:r>
              <a:rPr lang="en-US" sz="3200" dirty="0" smtClean="0">
                <a:hlinkClick r:id="rId6"/>
              </a:rPr>
              <a:t>http://insidemathematics.org/</a:t>
            </a:r>
            <a:endParaRPr lang="en-US" sz="3200" dirty="0" smtClean="0"/>
          </a:p>
          <a:p>
            <a:pPr lvl="1"/>
            <a:r>
              <a:rPr lang="en-US" sz="3200" dirty="0" smtClean="0">
                <a:hlinkClick r:id="rId7"/>
              </a:rPr>
              <a:t>http://nctm.illuminations.org/</a:t>
            </a:r>
            <a:endParaRPr lang="en-US" sz="3200" dirty="0" smtClean="0"/>
          </a:p>
          <a:p>
            <a:pPr lvl="1"/>
            <a:r>
              <a:rPr lang="en-US" sz="3200" dirty="0" smtClean="0">
                <a:hlinkClick r:id="rId8"/>
              </a:rPr>
              <a:t>http://www.smarterbalanced.org/</a:t>
            </a:r>
            <a:endParaRPr lang="en-US" sz="3200" dirty="0" smtClean="0"/>
          </a:p>
          <a:p>
            <a:pPr lvl="1"/>
            <a:r>
              <a:rPr lang="en-US" sz="3200" dirty="0" smtClean="0">
                <a:hlinkClick r:id="rId9"/>
              </a:rPr>
              <a:t>http://bit.ly/13s0Ed3</a:t>
            </a:r>
            <a:r>
              <a:rPr lang="en-US" sz="3200" dirty="0" smtClean="0"/>
              <a:t>  (Dan Meyer’s 3-Act Math Task)</a:t>
            </a:r>
          </a:p>
          <a:p>
            <a:pPr lvl="1"/>
            <a:r>
              <a:rPr lang="en-US" sz="3200" dirty="0" smtClean="0">
                <a:hlinkClick r:id="rId10"/>
              </a:rPr>
              <a:t>http://mathaea8.weebly.com/</a:t>
            </a:r>
            <a:endParaRPr lang="en-US" sz="3200" dirty="0" smtClean="0"/>
          </a:p>
          <a:p>
            <a:pPr lvl="1"/>
            <a:endParaRPr lang="en-US" sz="3200" dirty="0" smtClean="0"/>
          </a:p>
          <a:p>
            <a:r>
              <a:rPr lang="en-US" sz="3200" dirty="0" smtClean="0"/>
              <a:t>Google the standard notation you are interested in (ex. 8.NS.2 CCSS )</a:t>
            </a:r>
          </a:p>
          <a:p>
            <a:endParaRPr lang="en-US" dirty="0" smtClean="0"/>
          </a:p>
          <a:p>
            <a:endParaRPr lang="en-US" dirty="0" smtClean="0"/>
          </a:p>
          <a:p>
            <a:endParaRPr lang="en-US" dirty="0" smtClean="0"/>
          </a:p>
        </p:txBody>
      </p:sp>
      <p:grpSp>
        <p:nvGrpSpPr>
          <p:cNvPr id="2"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11"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Content Placeholder 6"/>
          <p:cNvSpPr txBox="1">
            <a:spLocks/>
          </p:cNvSpPr>
          <p:nvPr/>
        </p:nvSpPr>
        <p:spPr>
          <a:xfrm>
            <a:off x="457200" y="1600200"/>
            <a:ext cx="8229600" cy="52578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are you able to describe the role of teacher questioning in building mathematical understanding?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hlinkClick r:id="rId3"/>
            </a:endParaRPr>
          </a:p>
          <a:p>
            <a:pPr marL="274320" lvl="0" indent="-274320" fontAlgn="auto">
              <a:spcBef>
                <a:spcPct val="20000"/>
              </a:spcBef>
              <a:spcAft>
                <a:spcPts val="0"/>
              </a:spcAft>
              <a:buClr>
                <a:schemeClr val="accent3"/>
              </a:buClr>
              <a:buSzPct val="95000"/>
              <a:defRPr/>
            </a:pPr>
            <a:r>
              <a:rPr lang="en-US" sz="4000" dirty="0" smtClean="0">
                <a:hlinkClick r:id="rId4"/>
              </a:rPr>
              <a:t>http://www.polleverywhere.com/multiple_choice_polls/NjU0Nzk0OA</a:t>
            </a:r>
            <a:endParaRPr lang="en-US" sz="4000" dirty="0" smtClean="0"/>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hlinkClick r:id="rId3"/>
            </a:endParaRPr>
          </a:p>
        </p:txBody>
      </p:sp>
      <p:grpSp>
        <p:nvGrpSpPr>
          <p:cNvPr id="2" name="Group 5"/>
          <p:cNvGrpSpPr>
            <a:grpSpLocks/>
          </p:cNvGrpSpPr>
          <p:nvPr/>
        </p:nvGrpSpPr>
        <p:grpSpPr bwMode="auto">
          <a:xfrm>
            <a:off x="7924800" y="0"/>
            <a:ext cx="1219200" cy="1047750"/>
            <a:chOff x="7086600" y="1009018"/>
            <a:chExt cx="1219200" cy="1048382"/>
          </a:xfrm>
        </p:grpSpPr>
        <p:pic>
          <p:nvPicPr>
            <p:cNvPr id="12"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9900FF"/>
                </a:solidFill>
              </a:rPr>
              <a:t>Quickly Review Mathematical Practice #4</a:t>
            </a:r>
          </a:p>
          <a:p>
            <a:endParaRPr lang="en-US" sz="3200" dirty="0" smtClean="0">
              <a:solidFill>
                <a:srgbClr val="9900FF"/>
              </a:solidFill>
            </a:endParaRPr>
          </a:p>
          <a:p>
            <a:r>
              <a:rPr lang="en-US" sz="3200" dirty="0" smtClean="0">
                <a:solidFill>
                  <a:srgbClr val="9900FF"/>
                </a:solidFill>
              </a:rPr>
              <a:t>Read Conceptual Category on page 73 and 74.  </a:t>
            </a:r>
          </a:p>
          <a:p>
            <a:endParaRPr lang="en-US" sz="3200" dirty="0" smtClean="0">
              <a:solidFill>
                <a:srgbClr val="9900FF"/>
              </a:solidFill>
            </a:endParaRPr>
          </a:p>
          <a:p>
            <a:r>
              <a:rPr lang="en-US" sz="3200" dirty="0" smtClean="0">
                <a:solidFill>
                  <a:srgbClr val="9900FF"/>
                </a:solidFill>
              </a:rPr>
              <a:t>Compare the two and discuss why this is a stand alone concept category at the High School level.</a:t>
            </a:r>
            <a:endParaRPr lang="en-US" sz="3200" dirty="0">
              <a:solidFill>
                <a:srgbClr val="9900FF"/>
              </a:solidFill>
            </a:endParaRP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sz="3200" dirty="0" smtClean="0"/>
              <a:t>Summarize the 2 standards of mathematical practices (#6 and #7) you have just explored.  </a:t>
            </a:r>
          </a:p>
          <a:p>
            <a:pPr marL="514350" indent="-514350">
              <a:buFont typeface="+mj-lt"/>
              <a:buAutoNum type="alphaLcParenR"/>
            </a:pPr>
            <a:endParaRPr lang="en-US" sz="3200" dirty="0" smtClean="0"/>
          </a:p>
          <a:p>
            <a:pPr marL="514350" indent="-514350">
              <a:buFont typeface="+mj-lt"/>
              <a:buAutoNum type="alphaLcParenR"/>
            </a:pPr>
            <a:r>
              <a:rPr lang="en-US" sz="3200" dirty="0" smtClean="0"/>
              <a:t>How does having modeling as a conceptual category impact your teaching?</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4"/>
          <p:cNvSpPr txBox="1">
            <a:spLocks/>
          </p:cNvSpPr>
          <p:nvPr/>
        </p:nvSpPr>
        <p:spPr>
          <a:xfrm>
            <a:off x="457200" y="1524000"/>
            <a:ext cx="8229600" cy="45720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a:t>
            </a:r>
            <a:r>
              <a:rPr lang="en-US" sz="4000" dirty="0" smtClean="0">
                <a:solidFill>
                  <a:srgbClr val="7030A0"/>
                </a:solidFill>
                <a:latin typeface="+mn-lt"/>
                <a:ea typeface="+mn-ea"/>
                <a:cs typeface="+mn-cs"/>
              </a:rPr>
              <a:t>6</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 of the Standards for Mathematical Practice?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r>
              <a:rPr lang="en-US" sz="4000" dirty="0" smtClean="0">
                <a:latin typeface="+mn-lt"/>
                <a:ea typeface="+mn-ea"/>
                <a:cs typeface="+mn-cs"/>
                <a:hlinkClick r:id="rId2"/>
              </a:rPr>
              <a:t>http://www.polleverywhere.com/multiple_choice_polls/LTY2NzM2NjY</a:t>
            </a:r>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2"/>
            </a:endParaRPr>
          </a:p>
        </p:txBody>
      </p:sp>
      <p:grpSp>
        <p:nvGrpSpPr>
          <p:cNvPr id="2"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28</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Algebra</a:t>
            </a:r>
            <a:endParaRPr lang="en-US" dirty="0"/>
          </a:p>
        </p:txBody>
      </p:sp>
      <p:sp>
        <p:nvSpPr>
          <p:cNvPr id="3" name="Content Placeholder 2"/>
          <p:cNvSpPr>
            <a:spLocks noGrp="1"/>
          </p:cNvSpPr>
          <p:nvPr>
            <p:ph idx="4294967295"/>
          </p:nvPr>
        </p:nvSpPr>
        <p:spPr>
          <a:xfrm>
            <a:off x="223274" y="1463040"/>
            <a:ext cx="8686800" cy="5063998"/>
          </a:xfrm>
          <a:prstGeom prst="rect">
            <a:avLst/>
          </a:prstGeom>
        </p:spPr>
        <p:txBody>
          <a:bodyPr>
            <a:normAutofit lnSpcReduction="10000"/>
          </a:bodyPr>
          <a:lstStyle/>
          <a:p>
            <a:pPr>
              <a:spcAft>
                <a:spcPts val="1800"/>
              </a:spcAft>
            </a:pPr>
            <a:r>
              <a:rPr lang="en-US" sz="3200" dirty="0" smtClean="0"/>
              <a:t>Solve this problem, and then we will use this as an entry point to help us understand the Algebra Standards.</a:t>
            </a:r>
          </a:p>
          <a:p>
            <a:pPr marL="548640">
              <a:spcAft>
                <a:spcPts val="10200"/>
              </a:spcAft>
              <a:buNone/>
            </a:pPr>
            <a:r>
              <a:rPr lang="en-US" sz="3200" dirty="0" smtClean="0"/>
              <a:t>Solve this system:</a:t>
            </a:r>
          </a:p>
          <a:p>
            <a:r>
              <a:rPr lang="en-US" sz="3200" dirty="0" smtClean="0"/>
              <a:t>Compare your solution with a neighbor’s solution. Describe other possible solution methods.</a:t>
            </a:r>
          </a:p>
        </p:txBody>
      </p:sp>
      <p:graphicFrame>
        <p:nvGraphicFramePr>
          <p:cNvPr id="4" name="Object 3"/>
          <p:cNvGraphicFramePr>
            <a:graphicFrameLocks noChangeAspect="1"/>
          </p:cNvGraphicFramePr>
          <p:nvPr/>
        </p:nvGraphicFramePr>
        <p:xfrm>
          <a:off x="3409391" y="3657600"/>
          <a:ext cx="2229410" cy="1270228"/>
        </p:xfrm>
        <a:graphic>
          <a:graphicData uri="http://schemas.openxmlformats.org/presentationml/2006/ole">
            <p:oleObj spid="_x0000_s2050" name="Equation" r:id="rId4" imgW="1206360" imgH="685800" progId="Equation.3">
              <p:embed/>
            </p:oleObj>
          </a:graphicData>
        </a:graphic>
      </p:graphicFrame>
      <p:grpSp>
        <p:nvGrpSpPr>
          <p:cNvPr id="6"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5"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29</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Algebra Activity – Pair </a:t>
            </a:r>
            <a:endParaRPr lang="en-US" dirty="0"/>
          </a:p>
        </p:txBody>
      </p:sp>
      <p:sp>
        <p:nvSpPr>
          <p:cNvPr id="3" name="Content Placeholder 2"/>
          <p:cNvSpPr>
            <a:spLocks noGrp="1"/>
          </p:cNvSpPr>
          <p:nvPr>
            <p:ph idx="4294967295"/>
          </p:nvPr>
        </p:nvSpPr>
        <p:spPr>
          <a:xfrm>
            <a:off x="84724" y="1463040"/>
            <a:ext cx="8920726" cy="5063998"/>
          </a:xfrm>
          <a:prstGeom prst="rect">
            <a:avLst/>
          </a:prstGeom>
        </p:spPr>
        <p:txBody>
          <a:bodyPr>
            <a:normAutofit lnSpcReduction="10000"/>
          </a:bodyPr>
          <a:lstStyle/>
          <a:p>
            <a:pPr>
              <a:spcBef>
                <a:spcPts val="400"/>
              </a:spcBef>
              <a:buNone/>
            </a:pPr>
            <a:r>
              <a:rPr lang="en-US" sz="2800" dirty="0" smtClean="0"/>
              <a:t>Work and Discuss with a Neighbor:</a:t>
            </a:r>
          </a:p>
          <a:p>
            <a:pPr lvl="1">
              <a:spcBef>
                <a:spcPts val="400"/>
              </a:spcBef>
              <a:buNone/>
            </a:pPr>
            <a:r>
              <a:rPr lang="en-US" sz="3600" b="1" dirty="0" smtClean="0">
                <a:solidFill>
                  <a:srgbClr val="9900FF"/>
                </a:solidFill>
              </a:rPr>
              <a:t>At what grade level and in what course is this problem and topic typically taught?</a:t>
            </a:r>
          </a:p>
          <a:p>
            <a:pPr lvl="1">
              <a:spcBef>
                <a:spcPts val="400"/>
              </a:spcBef>
            </a:pPr>
            <a:r>
              <a:rPr lang="en-US" sz="2800" dirty="0" smtClean="0"/>
              <a:t>Examine the Iowa Core Mathematics document to find out where this topic appears in the standards.</a:t>
            </a:r>
          </a:p>
          <a:p>
            <a:pPr lvl="1">
              <a:spcBef>
                <a:spcPts val="400"/>
              </a:spcBef>
            </a:pPr>
            <a:r>
              <a:rPr lang="en-US" sz="2800" dirty="0" smtClean="0"/>
              <a:t>Based on this key example, discuss the transition from middle to high school with regard to Algebra, particularly as it relates to the study of linear equations, equations of lines, and systems of linear equations.</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143000"/>
          </a:xfrm>
        </p:spPr>
        <p:txBody>
          <a:bodyPr>
            <a:normAutofit fontScale="90000"/>
          </a:bodyPr>
          <a:lstStyle/>
          <a:p>
            <a:r>
              <a:rPr lang="en-US" dirty="0" smtClean="0"/>
              <a:t>Things you never hear about Reading and Writing…..</a:t>
            </a:r>
            <a:endParaRPr lang="en-US" dirty="0"/>
          </a:p>
        </p:txBody>
      </p:sp>
      <p:pic>
        <p:nvPicPr>
          <p:cNvPr id="10" name="Content Placeholder 9" descr="hear.BMP"/>
          <p:cNvPicPr>
            <a:picLocks noGrp="1" noChangeAspect="1"/>
          </p:cNvPicPr>
          <p:nvPr>
            <p:ph sz="half" idx="2"/>
          </p:nvPr>
        </p:nvPicPr>
        <p:blipFill>
          <a:blip r:embed="rId3" cstate="print"/>
          <a:stretch>
            <a:fillRect/>
          </a:stretch>
        </p:blipFill>
        <p:spPr>
          <a:xfrm>
            <a:off x="457200" y="2590800"/>
            <a:ext cx="4829062" cy="2897436"/>
          </a:xfrm>
        </p:spPr>
      </p:pic>
      <p:grpSp>
        <p:nvGrpSpPr>
          <p:cNvPr id="2" name="Group 5"/>
          <p:cNvGrpSpPr>
            <a:grpSpLocks/>
          </p:cNvGrpSpPr>
          <p:nvPr/>
        </p:nvGrpSpPr>
        <p:grpSpPr bwMode="auto">
          <a:xfrm>
            <a:off x="8077200" y="0"/>
            <a:ext cx="1066800" cy="971550"/>
            <a:chOff x="7086600" y="1009018"/>
            <a:chExt cx="1219200" cy="1048382"/>
          </a:xfrm>
        </p:grpSpPr>
        <p:pic>
          <p:nvPicPr>
            <p:cNvPr id="12"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3"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A18D3F21-5BAC-44C5-A71A-875FCEA805EB}" type="slidenum">
              <a:rPr lang="en-US" smtClean="0"/>
              <a:pPr/>
              <a:t>30</a:t>
            </a:fld>
            <a:endParaRPr lang="en-US" dirty="0"/>
          </a:p>
        </p:txBody>
      </p:sp>
      <p:sp>
        <p:nvSpPr>
          <p:cNvPr id="3" name="Title 2"/>
          <p:cNvSpPr>
            <a:spLocks noGrp="1"/>
          </p:cNvSpPr>
          <p:nvPr>
            <p:ph type="title"/>
          </p:nvPr>
        </p:nvSpPr>
        <p:spPr>
          <a:xfrm>
            <a:off x="223274" y="640080"/>
            <a:ext cx="8686800" cy="743712"/>
          </a:xfrm>
        </p:spPr>
        <p:txBody>
          <a:bodyPr>
            <a:normAutofit fontScale="90000"/>
          </a:bodyPr>
          <a:lstStyle/>
          <a:p>
            <a:pPr lvl="0"/>
            <a:r>
              <a:rPr lang="en-US" dirty="0" smtClean="0"/>
              <a:t>Algebra Activity – Whole Group</a:t>
            </a:r>
            <a:endParaRPr lang="en-US" dirty="0"/>
          </a:p>
        </p:txBody>
      </p:sp>
      <p:sp>
        <p:nvSpPr>
          <p:cNvPr id="4" name="Text Placeholder 3"/>
          <p:cNvSpPr>
            <a:spLocks noGrp="1"/>
          </p:cNvSpPr>
          <p:nvPr>
            <p:ph type="body" sz="quarter" idx="4294967295"/>
          </p:nvPr>
        </p:nvSpPr>
        <p:spPr>
          <a:xfrm>
            <a:off x="223274" y="2438400"/>
            <a:ext cx="8686800" cy="3843135"/>
          </a:xfrm>
          <a:prstGeom prst="rect">
            <a:avLst/>
          </a:prstGeom>
        </p:spPr>
        <p:txBody>
          <a:bodyPr>
            <a:normAutofit/>
          </a:bodyPr>
          <a:lstStyle/>
          <a:p>
            <a:r>
              <a:rPr lang="en-US" sz="3200" dirty="0" smtClean="0"/>
              <a:t>How is Iowa Core Algebra different from the algebra curriculum currently in place in your district?</a:t>
            </a:r>
            <a:endParaRPr lang="en-US" sz="32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6</a:t>
              </a:r>
              <a:endParaRPr lang="en-US" sz="1400" b="1" dirty="0">
                <a:latin typeface="+mj-l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7696200" cy="1143000"/>
          </a:xfrm>
        </p:spPr>
        <p:txBody>
          <a:bodyPr>
            <a:normAutofit/>
          </a:bodyPr>
          <a:lstStyle/>
          <a:p>
            <a:r>
              <a:rPr lang="en-US" dirty="0" smtClean="0"/>
              <a:t>Algebra I	</a:t>
            </a:r>
            <a:endParaRPr lang="en-US" dirty="0"/>
          </a:p>
        </p:txBody>
      </p:sp>
      <p:sp>
        <p:nvSpPr>
          <p:cNvPr id="4" name="Content Placeholder 3"/>
          <p:cNvSpPr>
            <a:spLocks noGrp="1"/>
          </p:cNvSpPr>
          <p:nvPr>
            <p:ph idx="1"/>
          </p:nvPr>
        </p:nvSpPr>
        <p:spPr>
          <a:xfrm>
            <a:off x="457200" y="3200400"/>
            <a:ext cx="8229600" cy="3124200"/>
          </a:xfrm>
        </p:spPr>
        <p:txBody>
          <a:bodyPr>
            <a:normAutofit/>
          </a:bodyPr>
          <a:lstStyle/>
          <a:p>
            <a:pPr>
              <a:buNone/>
            </a:pPr>
            <a:r>
              <a:rPr lang="en-US" sz="3200" dirty="0" smtClean="0"/>
              <a:t>8</a:t>
            </a:r>
            <a:r>
              <a:rPr lang="en-US" sz="3200" baseline="30000" dirty="0" smtClean="0"/>
              <a:t>th</a:t>
            </a:r>
            <a:r>
              <a:rPr lang="en-US" sz="3200" dirty="0" smtClean="0"/>
              <a:t> grade looks a lot like Algebra I, so what is Algebra I now?</a:t>
            </a:r>
            <a:endParaRPr lang="en-US" sz="3200" dirty="0"/>
          </a:p>
        </p:txBody>
      </p:sp>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31</a:t>
            </a:fld>
            <a:endParaRPr lang="en-US"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32</a:t>
            </a:fld>
            <a:endParaRPr lang="en-US" dirty="0"/>
          </a:p>
        </p:txBody>
      </p:sp>
      <p:sp>
        <p:nvSpPr>
          <p:cNvPr id="5" name="Rectangle 4"/>
          <p:cNvSpPr/>
          <p:nvPr/>
        </p:nvSpPr>
        <p:spPr>
          <a:xfrm>
            <a:off x="40386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038600" y="2667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3"/>
          <p:cNvSpPr txBox="1">
            <a:spLocks/>
          </p:cNvSpPr>
          <p:nvPr/>
        </p:nvSpPr>
        <p:spPr>
          <a:xfrm>
            <a:off x="228600" y="762000"/>
            <a:ext cx="8458200" cy="6858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sp>
        <p:nvSpPr>
          <p:cNvPr id="8" name="Content Placeholder 4"/>
          <p:cNvSpPr txBox="1">
            <a:spLocks/>
          </p:cNvSpPr>
          <p:nvPr/>
        </p:nvSpPr>
        <p:spPr>
          <a:xfrm>
            <a:off x="457200" y="1524000"/>
            <a:ext cx="8458200" cy="5105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Traditional Curriculum in Iowa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Iowa Core Curriculum</a:t>
            </a:r>
          </a:p>
        </p:txBody>
      </p:sp>
      <p:sp>
        <p:nvSpPr>
          <p:cNvPr id="9" name="Rectangle 8"/>
          <p:cNvSpPr/>
          <p:nvPr/>
        </p:nvSpPr>
        <p:spPr>
          <a:xfrm>
            <a:off x="6858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622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7150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391400" y="2133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62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2438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4114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5791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467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5"/>
          <p:cNvSpPr txBox="1">
            <a:spLocks noChangeArrowheads="1"/>
          </p:cNvSpPr>
          <p:nvPr/>
        </p:nvSpPr>
        <p:spPr bwMode="auto">
          <a:xfrm>
            <a:off x="838200" y="25146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TextBox 16"/>
          <p:cNvSpPr txBox="1">
            <a:spLocks noChangeArrowheads="1"/>
          </p:cNvSpPr>
          <p:nvPr/>
        </p:nvSpPr>
        <p:spPr bwMode="auto">
          <a:xfrm>
            <a:off x="2514600" y="25146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0" name="TextBox 18"/>
          <p:cNvSpPr txBox="1">
            <a:spLocks noChangeArrowheads="1"/>
          </p:cNvSpPr>
          <p:nvPr/>
        </p:nvSpPr>
        <p:spPr bwMode="auto">
          <a:xfrm>
            <a:off x="74676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1" name="TextBox 19"/>
          <p:cNvSpPr txBox="1">
            <a:spLocks noChangeArrowheads="1"/>
          </p:cNvSpPr>
          <p:nvPr/>
        </p:nvSpPr>
        <p:spPr bwMode="auto">
          <a:xfrm>
            <a:off x="5715000" y="2514600"/>
            <a:ext cx="13716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2" name="Teardrop 21"/>
          <p:cNvSpPr/>
          <p:nvPr/>
        </p:nvSpPr>
        <p:spPr>
          <a:xfrm rot="19482499">
            <a:off x="4373563" y="3517900"/>
            <a:ext cx="473075" cy="520700"/>
          </a:xfrm>
          <a:prstGeom prst="teardrop">
            <a:avLst>
              <a:gd name="adj" fmla="val 183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18"/>
          <p:cNvSpPr txBox="1">
            <a:spLocks noChangeArrowheads="1"/>
          </p:cNvSpPr>
          <p:nvPr/>
        </p:nvSpPr>
        <p:spPr bwMode="auto">
          <a:xfrm>
            <a:off x="7467600" y="5257800"/>
            <a:ext cx="12509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24" name="TextBox 19"/>
          <p:cNvSpPr txBox="1">
            <a:spLocks noChangeArrowheads="1"/>
          </p:cNvSpPr>
          <p:nvPr/>
        </p:nvSpPr>
        <p:spPr bwMode="auto">
          <a:xfrm>
            <a:off x="58674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5" name="TextBox 17"/>
          <p:cNvSpPr txBox="1">
            <a:spLocks noChangeArrowheads="1"/>
          </p:cNvSpPr>
          <p:nvPr/>
        </p:nvSpPr>
        <p:spPr bwMode="auto">
          <a:xfrm>
            <a:off x="4267200" y="53340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6" name="TextBox 16"/>
          <p:cNvSpPr txBox="1">
            <a:spLocks noChangeArrowheads="1"/>
          </p:cNvSpPr>
          <p:nvPr/>
        </p:nvSpPr>
        <p:spPr bwMode="auto">
          <a:xfrm>
            <a:off x="25908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27" name="TextBox 15"/>
          <p:cNvSpPr txBox="1">
            <a:spLocks noChangeArrowheads="1"/>
          </p:cNvSpPr>
          <p:nvPr/>
        </p:nvSpPr>
        <p:spPr bwMode="auto">
          <a:xfrm>
            <a:off x="9144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28" name="Rectangle 27"/>
          <p:cNvSpPr/>
          <p:nvPr/>
        </p:nvSpPr>
        <p:spPr>
          <a:xfrm>
            <a:off x="4038600" y="2133600"/>
            <a:ext cx="1371600" cy="304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620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ardrop 29"/>
          <p:cNvSpPr/>
          <p:nvPr/>
        </p:nvSpPr>
        <p:spPr>
          <a:xfrm rot="9048153">
            <a:off x="4252913" y="2503488"/>
            <a:ext cx="1028700" cy="523875"/>
          </a:xfrm>
          <a:prstGeom prst="teardrop">
            <a:avLst>
              <a:gd name="adj" fmla="val 1426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ardrop 30"/>
          <p:cNvSpPr/>
          <p:nvPr/>
        </p:nvSpPr>
        <p:spPr>
          <a:xfrm rot="19381386">
            <a:off x="3614738" y="3852863"/>
            <a:ext cx="871537" cy="657225"/>
          </a:xfrm>
          <a:prstGeom prst="teardrop">
            <a:avLst>
              <a:gd name="adj" fmla="val 192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ounded Rectangle 31"/>
          <p:cNvSpPr/>
          <p:nvPr/>
        </p:nvSpPr>
        <p:spPr>
          <a:xfrm>
            <a:off x="24384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038600" y="2133600"/>
            <a:ext cx="1371600" cy="609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33"/>
          <p:cNvSpPr/>
          <p:nvPr/>
        </p:nvSpPr>
        <p:spPr>
          <a:xfrm rot="17640247">
            <a:off x="4187826" y="2589212"/>
            <a:ext cx="463550" cy="460375"/>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1148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4114800" y="3352800"/>
            <a:ext cx="1697038" cy="3429000"/>
          </a:xfrm>
          <a:custGeom>
            <a:avLst/>
            <a:gdLst>
              <a:gd name="connsiteX0" fmla="*/ 1248770 w 1696872"/>
              <a:gd name="connsiteY0" fmla="*/ 0 h 3889612"/>
              <a:gd name="connsiteX1" fmla="*/ 1603612 w 1696872"/>
              <a:gd name="connsiteY1" fmla="*/ 750627 h 3889612"/>
              <a:gd name="connsiteX2" fmla="*/ 1603612 w 1696872"/>
              <a:gd name="connsiteY2" fmla="*/ 1433015 h 3889612"/>
              <a:gd name="connsiteX3" fmla="*/ 1480782 w 1696872"/>
              <a:gd name="connsiteY3" fmla="*/ 1746913 h 3889612"/>
              <a:gd name="connsiteX4" fmla="*/ 1617260 w 1696872"/>
              <a:gd name="connsiteY4" fmla="*/ 2524836 h 3889612"/>
              <a:gd name="connsiteX5" fmla="*/ 1467135 w 1696872"/>
              <a:gd name="connsiteY5" fmla="*/ 3507475 h 3889612"/>
              <a:gd name="connsiteX6" fmla="*/ 238836 w 1696872"/>
              <a:gd name="connsiteY6" fmla="*/ 3480179 h 3889612"/>
              <a:gd name="connsiteX7" fmla="*/ 34120 w 1696872"/>
              <a:gd name="connsiteY7" fmla="*/ 3889612 h 3889612"/>
              <a:gd name="connsiteX8" fmla="*/ 34120 w 1696872"/>
              <a:gd name="connsiteY8" fmla="*/ 3889612 h 38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872" h="3889612">
                <a:moveTo>
                  <a:pt x="1248770" y="0"/>
                </a:moveTo>
                <a:cubicBezTo>
                  <a:pt x="1396621" y="255895"/>
                  <a:pt x="1544472" y="511791"/>
                  <a:pt x="1603612" y="750627"/>
                </a:cubicBezTo>
                <a:cubicBezTo>
                  <a:pt x="1662752" y="989463"/>
                  <a:pt x="1624084" y="1266967"/>
                  <a:pt x="1603612" y="1433015"/>
                </a:cubicBezTo>
                <a:cubicBezTo>
                  <a:pt x="1583140" y="1599063"/>
                  <a:pt x="1478507" y="1564943"/>
                  <a:pt x="1480782" y="1746913"/>
                </a:cubicBezTo>
                <a:cubicBezTo>
                  <a:pt x="1483057" y="1928883"/>
                  <a:pt x="1619534" y="2231409"/>
                  <a:pt x="1617260" y="2524836"/>
                </a:cubicBezTo>
                <a:cubicBezTo>
                  <a:pt x="1614986" y="2818263"/>
                  <a:pt x="1696872" y="3348251"/>
                  <a:pt x="1467135" y="3507475"/>
                </a:cubicBezTo>
                <a:cubicBezTo>
                  <a:pt x="1237398" y="3666699"/>
                  <a:pt x="477672" y="3416490"/>
                  <a:pt x="238836" y="3480179"/>
                </a:cubicBezTo>
                <a:cubicBezTo>
                  <a:pt x="0" y="3543868"/>
                  <a:pt x="34120" y="3889612"/>
                  <a:pt x="34120" y="3889612"/>
                </a:cubicBezTo>
                <a:lnTo>
                  <a:pt x="34120" y="3889612"/>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lowchart: Connector 36"/>
          <p:cNvSpPr/>
          <p:nvPr/>
        </p:nvSpPr>
        <p:spPr>
          <a:xfrm>
            <a:off x="5334000" y="30480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52578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Connector 38"/>
          <p:cNvSpPr/>
          <p:nvPr/>
        </p:nvSpPr>
        <p:spPr>
          <a:xfrm>
            <a:off x="5181600" y="28194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Connector 39"/>
          <p:cNvSpPr/>
          <p:nvPr/>
        </p:nvSpPr>
        <p:spPr>
          <a:xfrm>
            <a:off x="5257800" y="2971800"/>
            <a:ext cx="152400" cy="1524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17"/>
          <p:cNvSpPr txBox="1">
            <a:spLocks noChangeArrowheads="1"/>
          </p:cNvSpPr>
          <p:nvPr/>
        </p:nvSpPr>
        <p:spPr bwMode="auto">
          <a:xfrm>
            <a:off x="4114800" y="25146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42" name="Rectangle 41"/>
          <p:cNvSpPr/>
          <p:nvPr/>
        </p:nvSpPr>
        <p:spPr>
          <a:xfrm>
            <a:off x="4038600" y="3048000"/>
            <a:ext cx="1371600" cy="381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15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0" fill="hold"/>
                                        <p:tgtEl>
                                          <p:spTgt spid="28"/>
                                        </p:tgtEl>
                                        <p:attrNameLst>
                                          <p:attrName>ppt_x</p:attrName>
                                        </p:attrNameLst>
                                      </p:cBhvr>
                                      <p:tavLst>
                                        <p:tav tm="0">
                                          <p:val>
                                            <p:strVal val="#ppt_x"/>
                                          </p:val>
                                        </p:tav>
                                        <p:tav tm="100000">
                                          <p:val>
                                            <p:strVal val="#ppt_x"/>
                                          </p:val>
                                        </p:tav>
                                      </p:tavLst>
                                    </p:anim>
                                    <p:anim calcmode="lin" valueType="num">
                                      <p:cBhvr>
                                        <p:cTn id="8" dur="5000" fill="hold"/>
                                        <p:tgtEl>
                                          <p:spTgt spid="28"/>
                                        </p:tgtEl>
                                        <p:attrNameLst>
                                          <p:attrName>ppt_y</p:attrName>
                                        </p:attrNameLst>
                                      </p:cBhvr>
                                      <p:tavLst>
                                        <p:tav tm="0">
                                          <p:val>
                                            <p:strVal val="#ppt_y-#ppt_h/2"/>
                                          </p:val>
                                        </p:tav>
                                        <p:tav tm="100000">
                                          <p:val>
                                            <p:strVal val="#ppt_y"/>
                                          </p:val>
                                        </p:tav>
                                      </p:tavLst>
                                    </p:anim>
                                    <p:anim calcmode="lin" valueType="num">
                                      <p:cBhvr>
                                        <p:cTn id="9" dur="5000" fill="hold"/>
                                        <p:tgtEl>
                                          <p:spTgt spid="28"/>
                                        </p:tgtEl>
                                        <p:attrNameLst>
                                          <p:attrName>ppt_w</p:attrName>
                                        </p:attrNameLst>
                                      </p:cBhvr>
                                      <p:tavLst>
                                        <p:tav tm="0">
                                          <p:val>
                                            <p:strVal val="#ppt_w"/>
                                          </p:val>
                                        </p:tav>
                                        <p:tav tm="100000">
                                          <p:val>
                                            <p:strVal val="#ppt_w"/>
                                          </p:val>
                                        </p:tav>
                                      </p:tavLst>
                                    </p:anim>
                                    <p:anim calcmode="lin" valueType="num">
                                      <p:cBhvr>
                                        <p:cTn id="10" dur="5000" fill="hold"/>
                                        <p:tgtEl>
                                          <p:spTgt spid="28"/>
                                        </p:tgtEl>
                                        <p:attrNameLst>
                                          <p:attrName>ppt_h</p:attrName>
                                        </p:attrNameLst>
                                      </p:cBhvr>
                                      <p:tavLst>
                                        <p:tav tm="0">
                                          <p:val>
                                            <p:fltVal val="0"/>
                                          </p:val>
                                        </p:tav>
                                        <p:tav tm="100000">
                                          <p:val>
                                            <p:strVal val="#ppt_h"/>
                                          </p:val>
                                        </p:tav>
                                      </p:tavLst>
                                    </p:anim>
                                  </p:childTnLst>
                                </p:cTn>
                              </p:par>
                              <p:par>
                                <p:cTn id="11" presetID="17"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0" fill="hold"/>
                                        <p:tgtEl>
                                          <p:spTgt spid="22"/>
                                        </p:tgtEl>
                                        <p:attrNameLst>
                                          <p:attrName>ppt_x</p:attrName>
                                        </p:attrNameLst>
                                      </p:cBhvr>
                                      <p:tavLst>
                                        <p:tav tm="0">
                                          <p:val>
                                            <p:strVal val="#ppt_x+#ppt_w/2"/>
                                          </p:val>
                                        </p:tav>
                                        <p:tav tm="100000">
                                          <p:val>
                                            <p:strVal val="#ppt_x"/>
                                          </p:val>
                                        </p:tav>
                                      </p:tavLst>
                                    </p:anim>
                                    <p:anim calcmode="lin" valueType="num">
                                      <p:cBhvr>
                                        <p:cTn id="14" dur="5000" fill="hold"/>
                                        <p:tgtEl>
                                          <p:spTgt spid="22"/>
                                        </p:tgtEl>
                                        <p:attrNameLst>
                                          <p:attrName>ppt_y</p:attrName>
                                        </p:attrNameLst>
                                      </p:cBhvr>
                                      <p:tavLst>
                                        <p:tav tm="0">
                                          <p:val>
                                            <p:strVal val="#ppt_y"/>
                                          </p:val>
                                        </p:tav>
                                        <p:tav tm="100000">
                                          <p:val>
                                            <p:strVal val="#ppt_y"/>
                                          </p:val>
                                        </p:tav>
                                      </p:tavLst>
                                    </p:anim>
                                    <p:anim calcmode="lin" valueType="num">
                                      <p:cBhvr>
                                        <p:cTn id="15" dur="5000" fill="hold"/>
                                        <p:tgtEl>
                                          <p:spTgt spid="22"/>
                                        </p:tgtEl>
                                        <p:attrNameLst>
                                          <p:attrName>ppt_w</p:attrName>
                                        </p:attrNameLst>
                                      </p:cBhvr>
                                      <p:tavLst>
                                        <p:tav tm="0">
                                          <p:val>
                                            <p:fltVal val="0"/>
                                          </p:val>
                                        </p:tav>
                                        <p:tav tm="100000">
                                          <p:val>
                                            <p:strVal val="#ppt_w"/>
                                          </p:val>
                                        </p:tav>
                                      </p:tavLst>
                                    </p:anim>
                                    <p:anim calcmode="lin" valueType="num">
                                      <p:cBhvr>
                                        <p:cTn id="16" dur="5000" fill="hold"/>
                                        <p:tgtEl>
                                          <p:spTgt spid="22"/>
                                        </p:tgtEl>
                                        <p:attrNameLst>
                                          <p:attrName>ppt_h</p:attrName>
                                        </p:attrNameLst>
                                      </p:cBhvr>
                                      <p:tavLst>
                                        <p:tav tm="0">
                                          <p:val>
                                            <p:strVal val="#ppt_h"/>
                                          </p:val>
                                        </p:tav>
                                        <p:tav tm="100000">
                                          <p:val>
                                            <p:strVal val="#ppt_h"/>
                                          </p:val>
                                        </p:tav>
                                      </p:tavLst>
                                    </p:anim>
                                  </p:childTnLst>
                                </p:cTn>
                              </p:par>
                              <p:par>
                                <p:cTn id="17" presetID="0" presetClass="path" presetSubtype="0" accel="50000" decel="50000" fill="hold" nodeType="withEffect">
                                  <p:stCondLst>
                                    <p:cond delay="0"/>
                                  </p:stCondLst>
                                  <p:childTnLst>
                                    <p:animMotion origin="layout" path="M 0.00173 -0.04741 C -0.15122 0.04324 -0.30417 0.1339 -0.36528 0.19125 C -0.42639 0.24861 -0.39584 0.27243 -0.36528 0.29648 " pathEditMode="relative" ptsTypes="aaA">
                                      <p:cBhvr>
                                        <p:cTn id="18" dur="7000" fill="hold"/>
                                        <p:tgtEl>
                                          <p:spTgt spid="22"/>
                                        </p:tgtEl>
                                        <p:attrNameLst>
                                          <p:attrName>ppt_x</p:attrName>
                                          <p:attrName>ppt_y</p:attrName>
                                        </p:attrNameLst>
                                      </p:cBhvr>
                                    </p:animMotion>
                                  </p:childTnLst>
                                </p:cTn>
                              </p:par>
                            </p:childTnLst>
                          </p:cTn>
                        </p:par>
                        <p:par>
                          <p:cTn id="19" fill="hold">
                            <p:stCondLst>
                              <p:cond delay="7000"/>
                            </p:stCondLst>
                            <p:childTnLst>
                              <p:par>
                                <p:cTn id="20" presetID="17"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3000" fill="hold"/>
                                        <p:tgtEl>
                                          <p:spTgt spid="29"/>
                                        </p:tgtEl>
                                        <p:attrNameLst>
                                          <p:attrName>ppt_x</p:attrName>
                                        </p:attrNameLst>
                                      </p:cBhvr>
                                      <p:tavLst>
                                        <p:tav tm="0">
                                          <p:val>
                                            <p:strVal val="#ppt_x"/>
                                          </p:val>
                                        </p:tav>
                                        <p:tav tm="100000">
                                          <p:val>
                                            <p:strVal val="#ppt_x"/>
                                          </p:val>
                                        </p:tav>
                                      </p:tavLst>
                                    </p:anim>
                                    <p:anim calcmode="lin" valueType="num">
                                      <p:cBhvr>
                                        <p:cTn id="23" dur="3000" fill="hold"/>
                                        <p:tgtEl>
                                          <p:spTgt spid="29"/>
                                        </p:tgtEl>
                                        <p:attrNameLst>
                                          <p:attrName>ppt_y</p:attrName>
                                        </p:attrNameLst>
                                      </p:cBhvr>
                                      <p:tavLst>
                                        <p:tav tm="0">
                                          <p:val>
                                            <p:strVal val="#ppt_y+#ppt_h/2"/>
                                          </p:val>
                                        </p:tav>
                                        <p:tav tm="100000">
                                          <p:val>
                                            <p:strVal val="#ppt_y"/>
                                          </p:val>
                                        </p:tav>
                                      </p:tavLst>
                                    </p:anim>
                                    <p:anim calcmode="lin" valueType="num">
                                      <p:cBhvr>
                                        <p:cTn id="24" dur="3000" fill="hold"/>
                                        <p:tgtEl>
                                          <p:spTgt spid="29"/>
                                        </p:tgtEl>
                                        <p:attrNameLst>
                                          <p:attrName>ppt_w</p:attrName>
                                        </p:attrNameLst>
                                      </p:cBhvr>
                                      <p:tavLst>
                                        <p:tav tm="0">
                                          <p:val>
                                            <p:strVal val="#ppt_w"/>
                                          </p:val>
                                        </p:tav>
                                        <p:tav tm="100000">
                                          <p:val>
                                            <p:strVal val="#ppt_w"/>
                                          </p:val>
                                        </p:tav>
                                      </p:tavLst>
                                    </p:anim>
                                    <p:anim calcmode="lin" valueType="num">
                                      <p:cBhvr>
                                        <p:cTn id="25" dur="3000" fill="hold"/>
                                        <p:tgtEl>
                                          <p:spTgt spid="29"/>
                                        </p:tgtEl>
                                        <p:attrNameLst>
                                          <p:attrName>ppt_h</p:attrName>
                                        </p:attrNameLst>
                                      </p:cBhvr>
                                      <p:tavLst>
                                        <p:tav tm="0">
                                          <p:val>
                                            <p:fltVal val="0"/>
                                          </p:val>
                                        </p:tav>
                                        <p:tav tm="100000">
                                          <p:val>
                                            <p:strVal val="#ppt_h"/>
                                          </p:val>
                                        </p:tav>
                                      </p:tavLst>
                                    </p:anim>
                                  </p:childTnLst>
                                </p:cTn>
                              </p:par>
                              <p:par>
                                <p:cTn id="26" presetID="5" presetClass="entr" presetSubtype="10" fill="hold" nodeType="withEffect">
                                  <p:stCondLst>
                                    <p:cond delay="150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3000"/>
                                        <p:tgtEl>
                                          <p:spTgt spid="30"/>
                                        </p:tgtEl>
                                      </p:cBhvr>
                                    </p:animEffect>
                                  </p:childTnLst>
                                </p:cTn>
                              </p:par>
                              <p:par>
                                <p:cTn id="29" presetID="17" presetClass="exit" presetSubtype="10" fill="hold" nodeType="with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strVal val="ppt_h"/>
                                          </p:val>
                                        </p:tav>
                                      </p:tavLst>
                                    </p:anim>
                                    <p:set>
                                      <p:cBhvr>
                                        <p:cTn id="32" dur="1" fill="hold">
                                          <p:stCondLst>
                                            <p:cond delay="499"/>
                                          </p:stCondLst>
                                        </p:cTn>
                                        <p:tgtEl>
                                          <p:spTgt spid="22"/>
                                        </p:tgtEl>
                                        <p:attrNameLst>
                                          <p:attrName>style.visibility</p:attrName>
                                        </p:attrNameLst>
                                      </p:cBhvr>
                                      <p:to>
                                        <p:strVal val="hidden"/>
                                      </p:to>
                                    </p:set>
                                  </p:childTnLst>
                                </p:cTn>
                              </p:par>
                            </p:childTnLst>
                          </p:cTn>
                        </p:par>
                        <p:par>
                          <p:cTn id="33" fill="hold">
                            <p:stCondLst>
                              <p:cond delay="11500"/>
                            </p:stCondLst>
                            <p:childTnLst>
                              <p:par>
                                <p:cTn id="34" presetID="1" presetClass="entr" presetSubtype="0" fill="hold" nodeType="afterEffect">
                                  <p:stCondLst>
                                    <p:cond delay="150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13000"/>
                            </p:stCondLst>
                            <p:childTnLst>
                              <p:par>
                                <p:cTn id="37" presetID="5" presetClass="exit" presetSubtype="10" fill="hold" nodeType="afterEffect">
                                  <p:stCondLst>
                                    <p:cond delay="1500"/>
                                  </p:stCondLst>
                                  <p:childTnLst>
                                    <p:animEffect transition="out" filter="checkerboard(across)">
                                      <p:cBhvr>
                                        <p:cTn id="38" dur="3000"/>
                                        <p:tgtEl>
                                          <p:spTgt spid="30"/>
                                        </p:tgtEl>
                                      </p:cBhvr>
                                    </p:animEffect>
                                    <p:set>
                                      <p:cBhvr>
                                        <p:cTn id="39" dur="1" fill="hold">
                                          <p:stCondLst>
                                            <p:cond delay="2999"/>
                                          </p:stCondLst>
                                        </p:cTn>
                                        <p:tgtEl>
                                          <p:spTgt spid="30"/>
                                        </p:tgtEl>
                                        <p:attrNameLst>
                                          <p:attrName>style.visibility</p:attrName>
                                        </p:attrNameLst>
                                      </p:cBhvr>
                                      <p:to>
                                        <p:strVal val="hidden"/>
                                      </p:to>
                                    </p:set>
                                  </p:childTnLst>
                                </p:cTn>
                              </p:par>
                              <p:par>
                                <p:cTn id="40" presetID="0" presetClass="path" presetSubtype="0" accel="50000" decel="50000" fill="hold" nodeType="withEffect">
                                  <p:stCondLst>
                                    <p:cond delay="0"/>
                                  </p:stCondLst>
                                  <p:childTnLst>
                                    <p:animMotion origin="layout" path="M 0 0 C -0.04583 0.01804 -0.09166 0.03608 -0.11336 0.07354 C -0.13507 0.11101 -0.12708 0.19773 -0.12986 0.22479 C -0.13263 0.25185 -0.13125 0.24422 -0.12986 0.23658 " pathEditMode="relative" ptsTypes="aaaA">
                                      <p:cBhvr>
                                        <p:cTn id="41" dur="5000" fill="hold"/>
                                        <p:tgtEl>
                                          <p:spTgt spid="31"/>
                                        </p:tgtEl>
                                        <p:attrNameLst>
                                          <p:attrName>ppt_x</p:attrName>
                                          <p:attrName>ppt_y</p:attrName>
                                        </p:attrNameLst>
                                      </p:cBhvr>
                                    </p:animMotion>
                                  </p:childTnLst>
                                </p:cTn>
                              </p:par>
                            </p:childTnLst>
                          </p:cTn>
                        </p:par>
                        <p:par>
                          <p:cTn id="42" fill="hold">
                            <p:stCondLst>
                              <p:cond delay="18000"/>
                            </p:stCondLst>
                            <p:childTnLst>
                              <p:par>
                                <p:cTn id="43" presetID="17" presetClass="entr" presetSubtype="4" fill="hold" grpId="0" nodeType="afterEffect">
                                  <p:stCondLst>
                                    <p:cond delay="150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0" fill="hold"/>
                                        <p:tgtEl>
                                          <p:spTgt spid="32"/>
                                        </p:tgtEl>
                                        <p:attrNameLst>
                                          <p:attrName>ppt_x</p:attrName>
                                        </p:attrNameLst>
                                      </p:cBhvr>
                                      <p:tavLst>
                                        <p:tav tm="0">
                                          <p:val>
                                            <p:strVal val="#ppt_x"/>
                                          </p:val>
                                        </p:tav>
                                        <p:tav tm="100000">
                                          <p:val>
                                            <p:strVal val="#ppt_x"/>
                                          </p:val>
                                        </p:tav>
                                      </p:tavLst>
                                    </p:anim>
                                    <p:anim calcmode="lin" valueType="num">
                                      <p:cBhvr>
                                        <p:cTn id="46" dur="5000" fill="hold"/>
                                        <p:tgtEl>
                                          <p:spTgt spid="32"/>
                                        </p:tgtEl>
                                        <p:attrNameLst>
                                          <p:attrName>ppt_y</p:attrName>
                                        </p:attrNameLst>
                                      </p:cBhvr>
                                      <p:tavLst>
                                        <p:tav tm="0">
                                          <p:val>
                                            <p:strVal val="#ppt_y+#ppt_h/2"/>
                                          </p:val>
                                        </p:tav>
                                        <p:tav tm="100000">
                                          <p:val>
                                            <p:strVal val="#ppt_y"/>
                                          </p:val>
                                        </p:tav>
                                      </p:tavLst>
                                    </p:anim>
                                    <p:anim calcmode="lin" valueType="num">
                                      <p:cBhvr>
                                        <p:cTn id="47" dur="5000" fill="hold"/>
                                        <p:tgtEl>
                                          <p:spTgt spid="32"/>
                                        </p:tgtEl>
                                        <p:attrNameLst>
                                          <p:attrName>ppt_w</p:attrName>
                                        </p:attrNameLst>
                                      </p:cBhvr>
                                      <p:tavLst>
                                        <p:tav tm="0">
                                          <p:val>
                                            <p:strVal val="#ppt_w"/>
                                          </p:val>
                                        </p:tav>
                                        <p:tav tm="100000">
                                          <p:val>
                                            <p:strVal val="#ppt_w"/>
                                          </p:val>
                                        </p:tav>
                                      </p:tavLst>
                                    </p:anim>
                                    <p:anim calcmode="lin" valueType="num">
                                      <p:cBhvr>
                                        <p:cTn id="48" dur="50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24500"/>
                            </p:stCondLst>
                            <p:childTnLst>
                              <p:par>
                                <p:cTn id="50" presetID="1" presetClass="entr" presetSubtype="0" fill="hold" grpId="0" nodeType="afterEffect">
                                  <p:stCondLst>
                                    <p:cond delay="1500"/>
                                  </p:stCondLst>
                                  <p:childTnLst>
                                    <p:set>
                                      <p:cBhvr>
                                        <p:cTn id="51" dur="1" fill="hold">
                                          <p:stCondLst>
                                            <p:cond delay="0"/>
                                          </p:stCondLst>
                                        </p:cTn>
                                        <p:tgtEl>
                                          <p:spTgt spid="33"/>
                                        </p:tgtEl>
                                        <p:attrNameLst>
                                          <p:attrName>style.visibility</p:attrName>
                                        </p:attrNameLst>
                                      </p:cBhvr>
                                      <p:to>
                                        <p:strVal val="visible"/>
                                      </p:to>
                                    </p:set>
                                  </p:childTnLst>
                                </p:cTn>
                              </p:par>
                            </p:childTnLst>
                          </p:cTn>
                        </p:par>
                        <p:par>
                          <p:cTn id="52" fill="hold">
                            <p:stCondLst>
                              <p:cond delay="26000"/>
                            </p:stCondLst>
                            <p:childTnLst>
                              <p:par>
                                <p:cTn id="53" presetID="17" presetClass="exit" presetSubtype="4" fill="hold" nodeType="afterEffect">
                                  <p:stCondLst>
                                    <p:cond delay="500"/>
                                  </p:stCondLst>
                                  <p:childTnLst>
                                    <p:anim calcmode="lin" valueType="num">
                                      <p:cBhvr>
                                        <p:cTn id="54" dur="5000"/>
                                        <p:tgtEl>
                                          <p:spTgt spid="31"/>
                                        </p:tgtEl>
                                        <p:attrNameLst>
                                          <p:attrName>ppt_x</p:attrName>
                                        </p:attrNameLst>
                                      </p:cBhvr>
                                      <p:tavLst>
                                        <p:tav tm="0">
                                          <p:val>
                                            <p:strVal val="ppt_x"/>
                                          </p:val>
                                        </p:tav>
                                        <p:tav tm="100000">
                                          <p:val>
                                            <p:strVal val="ppt_x"/>
                                          </p:val>
                                        </p:tav>
                                      </p:tavLst>
                                    </p:anim>
                                    <p:anim calcmode="lin" valueType="num">
                                      <p:cBhvr>
                                        <p:cTn id="55" dur="5000"/>
                                        <p:tgtEl>
                                          <p:spTgt spid="31"/>
                                        </p:tgtEl>
                                        <p:attrNameLst>
                                          <p:attrName>ppt_y</p:attrName>
                                        </p:attrNameLst>
                                      </p:cBhvr>
                                      <p:tavLst>
                                        <p:tav tm="0">
                                          <p:val>
                                            <p:strVal val="ppt_y"/>
                                          </p:val>
                                        </p:tav>
                                        <p:tav tm="100000">
                                          <p:val>
                                            <p:strVal val="ppt_y+ppt_h/2"/>
                                          </p:val>
                                        </p:tav>
                                      </p:tavLst>
                                    </p:anim>
                                    <p:anim calcmode="lin" valueType="num">
                                      <p:cBhvr>
                                        <p:cTn id="56" dur="5000"/>
                                        <p:tgtEl>
                                          <p:spTgt spid="31"/>
                                        </p:tgtEl>
                                        <p:attrNameLst>
                                          <p:attrName>ppt_w</p:attrName>
                                        </p:attrNameLst>
                                      </p:cBhvr>
                                      <p:tavLst>
                                        <p:tav tm="0">
                                          <p:val>
                                            <p:strVal val="ppt_w"/>
                                          </p:val>
                                        </p:tav>
                                        <p:tav tm="100000">
                                          <p:val>
                                            <p:strVal val="ppt_w"/>
                                          </p:val>
                                        </p:tav>
                                      </p:tavLst>
                                    </p:anim>
                                    <p:anim calcmode="lin" valueType="num">
                                      <p:cBhvr>
                                        <p:cTn id="57" dur="5000"/>
                                        <p:tgtEl>
                                          <p:spTgt spid="31"/>
                                        </p:tgtEl>
                                        <p:attrNameLst>
                                          <p:attrName>ppt_h</p:attrName>
                                        </p:attrNameLst>
                                      </p:cBhvr>
                                      <p:tavLst>
                                        <p:tav tm="0">
                                          <p:val>
                                            <p:strVal val="ppt_h"/>
                                          </p:val>
                                        </p:tav>
                                        <p:tav tm="100000">
                                          <p:val>
                                            <p:fltVal val="0"/>
                                          </p:val>
                                        </p:tav>
                                      </p:tavLst>
                                    </p:anim>
                                    <p:set>
                                      <p:cBhvr>
                                        <p:cTn id="58" dur="1" fill="hold">
                                          <p:stCondLst>
                                            <p:cond delay="4999"/>
                                          </p:stCondLst>
                                        </p:cTn>
                                        <p:tgtEl>
                                          <p:spTgt spid="3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54" presetClass="path" presetSubtype="0" accel="50000" decel="50000" fill="hold" nodeType="withEffect">
                                  <p:stCondLst>
                                    <p:cond delay="0"/>
                                  </p:stCondLst>
                                  <p:childTnLst>
                                    <p:animMotion origin="layout" path="M -3.33333E-6 0.00046 C 0.00139 -0.01551 0.00834 -0.03055 0.01094 -0.03055 C 0.02674 -0.03055 0.04289 0.21736 0.04289 0.46667 C 0.04289 0.34051 0.05105 0.21736 0.05868 0.21736 C 0.06684 0.21736 0.07448 0.34283 0.07448 0.46667 C 0.07448 0.4037 0.07865 0.34051 0.0823 0.34051 C 0.08664 0.34051 0.09063 0.40208 0.09063 0.46667 C 0.09063 0.4338 0.09254 0.4037 0.0948 0.4037 C 0.0967 0.4037 0.09896 0.43542 0.09896 0.46667 C 0.09896 0.45 0.1 0.4338 0.10087 0.4338 C 0.10157 0.4338 0.10295 0.45 0.10295 0.46667 C 0.10295 0.45787 0.1033 0.45 0.10382 0.45 C 0.10382 0.45208 0.10521 0.45787 0.10521 0.46667 C 0.10521 0.46134 0.10521 0.45787 0.10556 0.45787 C 0.10556 0.45972 0.10608 0.46158 0.10608 0.46667 C 0.10608 0.46366 0.10608 0.46134 0.10608 0.45972 C 0.10677 0.45972 0.10677 0.46158 0.10677 0.46389 C 0.10712 0.46389 0.10712 0.46158 0.10712 0.45972 C 0.10834 0.45972 0.10834 0.46158 0.10834 0.46389 " pathEditMode="relative" rAng="0" ptsTypes="fffffffffffffffffff">
                                      <p:cBhvr>
                                        <p:cTn id="62" dur="8000" fill="hold"/>
                                        <p:tgtEl>
                                          <p:spTgt spid="34"/>
                                        </p:tgtEl>
                                        <p:attrNameLst>
                                          <p:attrName>ppt_x</p:attrName>
                                          <p:attrName>ppt_y</p:attrName>
                                        </p:attrNameLst>
                                      </p:cBhvr>
                                      <p:rCtr x="54" y="218"/>
                                    </p:animMotion>
                                  </p:childTnLst>
                                </p:cTn>
                              </p:par>
                              <p:par>
                                <p:cTn id="63" presetID="17"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0" fill="hold"/>
                                        <p:tgtEl>
                                          <p:spTgt spid="35"/>
                                        </p:tgtEl>
                                        <p:attrNameLst>
                                          <p:attrName>ppt_x</p:attrName>
                                        </p:attrNameLst>
                                      </p:cBhvr>
                                      <p:tavLst>
                                        <p:tav tm="0">
                                          <p:val>
                                            <p:strVal val="#ppt_x"/>
                                          </p:val>
                                        </p:tav>
                                        <p:tav tm="100000">
                                          <p:val>
                                            <p:strVal val="#ppt_x"/>
                                          </p:val>
                                        </p:tav>
                                      </p:tavLst>
                                    </p:anim>
                                    <p:anim calcmode="lin" valueType="num">
                                      <p:cBhvr>
                                        <p:cTn id="66" dur="5000" fill="hold"/>
                                        <p:tgtEl>
                                          <p:spTgt spid="35"/>
                                        </p:tgtEl>
                                        <p:attrNameLst>
                                          <p:attrName>ppt_y</p:attrName>
                                        </p:attrNameLst>
                                      </p:cBhvr>
                                      <p:tavLst>
                                        <p:tav tm="0">
                                          <p:val>
                                            <p:strVal val="#ppt_y+#ppt_h/2"/>
                                          </p:val>
                                        </p:tav>
                                        <p:tav tm="100000">
                                          <p:val>
                                            <p:strVal val="#ppt_y"/>
                                          </p:val>
                                        </p:tav>
                                      </p:tavLst>
                                    </p:anim>
                                    <p:anim calcmode="lin" valueType="num">
                                      <p:cBhvr>
                                        <p:cTn id="67" dur="5000" fill="hold"/>
                                        <p:tgtEl>
                                          <p:spTgt spid="35"/>
                                        </p:tgtEl>
                                        <p:attrNameLst>
                                          <p:attrName>ppt_w</p:attrName>
                                        </p:attrNameLst>
                                      </p:cBhvr>
                                      <p:tavLst>
                                        <p:tav tm="0">
                                          <p:val>
                                            <p:strVal val="#ppt_w"/>
                                          </p:val>
                                        </p:tav>
                                        <p:tav tm="100000">
                                          <p:val>
                                            <p:strVal val="#ppt_w"/>
                                          </p:val>
                                        </p:tav>
                                      </p:tavLst>
                                    </p:anim>
                                    <p:anim calcmode="lin" valueType="num">
                                      <p:cBhvr>
                                        <p:cTn id="68" dur="5000" fill="hold"/>
                                        <p:tgtEl>
                                          <p:spTgt spid="35"/>
                                        </p:tgtEl>
                                        <p:attrNameLst>
                                          <p:attrName>ppt_h</p:attrName>
                                        </p:attrNameLst>
                                      </p:cBhvr>
                                      <p:tavLst>
                                        <p:tav tm="0">
                                          <p:val>
                                            <p:fltVal val="0"/>
                                          </p:val>
                                        </p:tav>
                                        <p:tav tm="100000">
                                          <p:val>
                                            <p:strVal val="#ppt_h"/>
                                          </p:val>
                                        </p:tav>
                                      </p:tavLst>
                                    </p:anim>
                                  </p:childTnLst>
                                </p:cTn>
                              </p:par>
                            </p:childTnLst>
                          </p:cTn>
                        </p:par>
                        <p:par>
                          <p:cTn id="69" fill="hold">
                            <p:stCondLst>
                              <p:cond delay="34000"/>
                            </p:stCondLst>
                            <p:childTnLst>
                              <p:par>
                                <p:cTn id="70" presetID="1" presetClass="exit" presetSubtype="0" fill="hold" nodeType="after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7"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0" fill="hold"/>
                                        <p:tgtEl>
                                          <p:spTgt spid="6"/>
                                        </p:tgtEl>
                                        <p:attrNameLst>
                                          <p:attrName>ppt_w</p:attrName>
                                        </p:attrNameLst>
                                      </p:cBhvr>
                                      <p:tavLst>
                                        <p:tav tm="0">
                                          <p:val>
                                            <p:fltVal val="0"/>
                                          </p:val>
                                        </p:tav>
                                        <p:tav tm="100000">
                                          <p:val>
                                            <p:strVal val="#ppt_w"/>
                                          </p:val>
                                        </p:tav>
                                      </p:tavLst>
                                    </p:anim>
                                    <p:anim calcmode="lin" valueType="num">
                                      <p:cBhvr>
                                        <p:cTn id="79" dur="5000" fill="hold"/>
                                        <p:tgtEl>
                                          <p:spTgt spid="6"/>
                                        </p:tgtEl>
                                        <p:attrNameLst>
                                          <p:attrName>ppt_h</p:attrName>
                                        </p:attrNameLst>
                                      </p:cBhvr>
                                      <p:tavLst>
                                        <p:tav tm="0">
                                          <p:val>
                                            <p:strVal val="#ppt_h"/>
                                          </p:val>
                                        </p:tav>
                                        <p:tav tm="100000">
                                          <p:val>
                                            <p:strVal val="#ppt_h"/>
                                          </p:val>
                                        </p:tav>
                                      </p:tavLst>
                                    </p:anim>
                                  </p:childTnLst>
                                </p:cTn>
                              </p:par>
                              <p:par>
                                <p:cTn id="80" presetID="0" presetClass="path" presetSubtype="0" accel="50000" decel="50000" fill="hold" grpId="0" nodeType="withEffect">
                                  <p:stCondLst>
                                    <p:cond delay="0"/>
                                  </p:stCondLst>
                                  <p:childTnLst>
                                    <p:animMotion origin="layout" path="M -0.00504 0.03333 C 0.01041 0.0574 0.02639 0.08148 0.03385 0.10347 C 0.04166 0.12546 0.03958 0.14421 0.03993 0.16458 C 0.04027 0.18518 0.03871 0.21157 0.03541 0.22592 C 0.03211 0.24004 0.02239 0.24004 0.02083 0.25 C 0.01961 0.25995 0.02378 0.26944 0.02673 0.28518 C 0.02968 0.30092 0.03611 0.32592 0.03836 0.34444 C 0.04062 0.36296 0.04062 0.37592 0.03993 0.39629 C 0.03923 0.41666 0.03784 0.45 0.03385 0.46643 C 0.03021 0.4831 0.02552 0.49004 0.01666 0.49629 C 0.00781 0.50254 -0.00573 0.50347 -0.01962 0.5037 C -0.03351 0.5037 -0.05122 0.49976 -0.06598 0.49814 C -0.08039 0.49652 -0.09723 0.48958 -0.10782 0.49236 C -0.11841 0.49537 -0.12535 0.5081 -0.12952 0.51643 C -0.13334 0.52523 -0.13316 0.53472 -0.13247 0.54444 " pathEditMode="relative" rAng="0" ptsTypes="aaaaaaaaaaaaaaA">
                                      <p:cBhvr>
                                        <p:cTn id="81" dur="8000" fill="hold"/>
                                        <p:tgtEl>
                                          <p:spTgt spid="37"/>
                                        </p:tgtEl>
                                        <p:attrNameLst>
                                          <p:attrName>ppt_x</p:attrName>
                                          <p:attrName>ppt_y</p:attrName>
                                        </p:attrNameLst>
                                      </p:cBhvr>
                                      <p:rCtr x="-41" y="256"/>
                                    </p:animMotion>
                                  </p:childTnLst>
                                </p:cTn>
                              </p:par>
                            </p:childTnLst>
                          </p:cTn>
                        </p:par>
                        <p:par>
                          <p:cTn id="82" fill="hold">
                            <p:stCondLst>
                              <p:cond delay="42000"/>
                            </p:stCondLst>
                            <p:childTnLst>
                              <p:par>
                                <p:cTn id="83" presetID="1" presetClass="exit" presetSubtype="0" fill="hold" grpId="1" nodeType="after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00313 0.04441 C 0.01563 0.07795 0.02865 0.11196 0.03334 0.1411 C 0.03837 0.17002 0.0349 0.19824 0.0323 0.21836 C 0.03004 0.23872 0.01962 0.2489 0.01823 0.26231 C 0.01702 0.2755 0.0224 0.27827 0.025 0.2984 C 0.02743 0.31852 0.03282 0.34975 0.03334 0.38353 C 0.03403 0.4173 0.04167 0.47952 0.02865 0.50081 C 0.01598 0.52209 -0.02135 0.51145 -0.04305 0.51122 C -0.06493 0.51098 -0.08802 0.49225 -0.10173 0.49965 C -0.11527 0.50682 -0.12135 0.54591 -0.125 0.55517 " pathEditMode="relative" rAng="0" ptsTypes="aaaaaaaaaA">
                                      <p:cBhvr>
                                        <p:cTn id="88" dur="5000" fill="hold"/>
                                        <p:tgtEl>
                                          <p:spTgt spid="40"/>
                                        </p:tgtEl>
                                        <p:attrNameLst>
                                          <p:attrName>ppt_x</p:attrName>
                                          <p:attrName>ppt_y</p:attrName>
                                        </p:attrNameLst>
                                      </p:cBhvr>
                                      <p:rCtr x="-45" y="255"/>
                                    </p:animMotion>
                                  </p:childTnLst>
                                </p:cTn>
                              </p:par>
                            </p:childTnLst>
                          </p:cTn>
                        </p:par>
                        <p:par>
                          <p:cTn id="89" fill="hold">
                            <p:stCondLst>
                              <p:cond delay="47000"/>
                            </p:stCondLst>
                            <p:childTnLst>
                              <p:par>
                                <p:cTn id="90" presetID="1" presetClass="exit" presetSubtype="0" fill="hold" grpId="2" nodeType="afterEffect">
                                  <p:stCondLst>
                                    <p:cond delay="0"/>
                                  </p:stCondLst>
                                  <p:childTnLst>
                                    <p:set>
                                      <p:cBhvr>
                                        <p:cTn id="91" dur="1" fill="hold">
                                          <p:stCondLst>
                                            <p:cond delay="0"/>
                                          </p:stCondLst>
                                        </p:cTn>
                                        <p:tgtEl>
                                          <p:spTgt spid="40"/>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0" presetClass="path" presetSubtype="0" accel="50000" decel="50000" fill="hold" grpId="1" nodeType="withEffect">
                                  <p:stCondLst>
                                    <p:cond delay="0"/>
                                  </p:stCondLst>
                                  <p:childTnLst>
                                    <p:animMotion origin="layout" path="M 0.00903 0.06667 C 0.01701 0.08634 0.02483 0.10625 0.0316 0.12755 C 0.03854 0.14884 0.04757 0.17222 0.05017 0.19468 C 0.05278 0.21713 0.05017 0.24607 0.04705 0.26181 C 0.04392 0.27755 0.03247 0.27315 0.0316 0.28935 C 0.03073 0.30533 0.03889 0.33472 0.04184 0.35903 C 0.04497 0.3831 0.04896 0.41297 0.05017 0.43472 C 0.05139 0.45648 0.05208 0.47246 0.04913 0.48959 C 0.04618 0.50672 0.04705 0.53218 0.03264 0.5382 C 0.0184 0.54422 -0.01441 0.52871 -0.03715 0.5257 C -0.0599 0.52246 -0.0908 0.51736 -0.10382 0.51945 C -0.11667 0.52153 -0.11319 0.53496 -0.1151 0.5382 " pathEditMode="relative" rAng="0" ptsTypes="aaaaaaaaaaaA">
                                      <p:cBhvr>
                                        <p:cTn id="95" dur="5000" fill="hold"/>
                                        <p:tgtEl>
                                          <p:spTgt spid="39"/>
                                        </p:tgtEl>
                                        <p:attrNameLst>
                                          <p:attrName>ppt_x</p:attrName>
                                          <p:attrName>ppt_y</p:attrName>
                                        </p:attrNameLst>
                                      </p:cBhvr>
                                      <p:rCtr x="-41" y="239"/>
                                    </p:animMotion>
                                  </p:childTnLst>
                                </p:cTn>
                              </p:par>
                            </p:childTnLst>
                          </p:cTn>
                        </p:par>
                        <p:par>
                          <p:cTn id="96" fill="hold">
                            <p:stCondLst>
                              <p:cond delay="52000"/>
                            </p:stCondLst>
                            <p:childTnLst>
                              <p:par>
                                <p:cTn id="97" presetID="1" presetClass="exit" presetSubtype="0" fill="hold" grpId="2" nodeType="afterEffect">
                                  <p:stCondLst>
                                    <p:cond delay="0"/>
                                  </p:stCondLst>
                                  <p:childTnLst>
                                    <p:set>
                                      <p:cBhvr>
                                        <p:cTn id="98" dur="1" fill="hold">
                                          <p:stCondLst>
                                            <p:cond delay="0"/>
                                          </p:stCondLst>
                                        </p:cTn>
                                        <p:tgtEl>
                                          <p:spTgt spid="3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0" presetClass="path" presetSubtype="0" accel="50000" decel="50000" fill="hold" grpId="1" nodeType="withEffect">
                                  <p:stCondLst>
                                    <p:cond delay="0"/>
                                  </p:stCondLst>
                                  <p:childTnLst>
                                    <p:animMotion origin="layout" path="M 0.00313 0.04445 C 0.00973 0.075 0.01598 0.10556 0.02101 0.12732 C 0.02605 0.14931 0.03108 0.15741 0.03334 0.17523 C 0.03559 0.19306 0.03577 0.21968 0.03525 0.23449 C 0.03455 0.24908 0.03177 0.25533 0.02969 0.26343 C 0.02726 0.2713 0.02101 0.26852 0.02101 0.28218 C 0.02101 0.29584 0.02639 0.32246 0.02969 0.34514 C 0.03264 0.36783 0.04045 0.38959 0.03993 0.41829 C 0.03959 0.44699 0.04167 0.50093 0.02674 0.51759 C 0.01181 0.53449 -0.0283 0.51991 -0.04878 0.51898 C -0.06927 0.51783 -0.08333 0.50533 -0.09583 0.51134 C -0.10868 0.51736 -0.12031 0.54815 -0.125 0.55556 " pathEditMode="relative" rAng="0" ptsTypes="aaaaaaaaaaaA">
                                      <p:cBhvr>
                                        <p:cTn id="102" dur="5000" fill="hold"/>
                                        <p:tgtEl>
                                          <p:spTgt spid="38"/>
                                        </p:tgtEl>
                                        <p:attrNameLst>
                                          <p:attrName>ppt_x</p:attrName>
                                          <p:attrName>ppt_y</p:attrName>
                                        </p:attrNameLst>
                                      </p:cBhvr>
                                      <p:rCtr x="-45" y="256"/>
                                    </p:animMotion>
                                  </p:childTnLst>
                                </p:cTn>
                              </p:par>
                            </p:childTnLst>
                          </p:cTn>
                        </p:par>
                        <p:par>
                          <p:cTn id="103" fill="hold">
                            <p:stCondLst>
                              <p:cond delay="57000"/>
                            </p:stCondLst>
                            <p:childTnLst>
                              <p:par>
                                <p:cTn id="104" presetID="1" presetClass="exit" presetSubtype="0" fill="hold" grpId="2" nodeType="after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7" presetClass="entr" presetSubtype="1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0" fill="hold"/>
                                        <p:tgtEl>
                                          <p:spTgt spid="42"/>
                                        </p:tgtEl>
                                        <p:attrNameLst>
                                          <p:attrName>ppt_w</p:attrName>
                                        </p:attrNameLst>
                                      </p:cBhvr>
                                      <p:tavLst>
                                        <p:tav tm="0">
                                          <p:val>
                                            <p:fltVal val="0"/>
                                          </p:val>
                                        </p:tav>
                                        <p:tav tm="100000">
                                          <p:val>
                                            <p:strVal val="#ppt_w"/>
                                          </p:val>
                                        </p:tav>
                                      </p:tavLst>
                                    </p:anim>
                                    <p:anim calcmode="lin" valueType="num">
                                      <p:cBhvr>
                                        <p:cTn id="109" dur="5000" fill="hold"/>
                                        <p:tgtEl>
                                          <p:spTgt spid="42"/>
                                        </p:tgtEl>
                                        <p:attrNameLst>
                                          <p:attrName>ppt_h</p:attrName>
                                        </p:attrNameLst>
                                      </p:cBhvr>
                                      <p:tavLst>
                                        <p:tav tm="0">
                                          <p:val>
                                            <p:strVal val="#ppt_h"/>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3000" fill="hold"/>
                                        <p:tgtEl>
                                          <p:spTgt spid="42"/>
                                        </p:tgtEl>
                                        <p:attrNameLst>
                                          <p:attrName>ppt_x</p:attrName>
                                        </p:attrNameLst>
                                      </p:cBhvr>
                                      <p:tavLst>
                                        <p:tav tm="0">
                                          <p:val>
                                            <p:strVal val="#ppt_x"/>
                                          </p:val>
                                        </p:tav>
                                        <p:tav tm="100000">
                                          <p:val>
                                            <p:strVal val="#ppt_x"/>
                                          </p:val>
                                        </p:tav>
                                      </p:tavLst>
                                    </p:anim>
                                    <p:anim calcmode="lin" valueType="num">
                                      <p:cBhvr>
                                        <p:cTn id="113" dur="3000" fill="hold"/>
                                        <p:tgtEl>
                                          <p:spTgt spid="42"/>
                                        </p:tgtEl>
                                        <p:attrNameLst>
                                          <p:attrName>ppt_y</p:attrName>
                                        </p:attrNameLst>
                                      </p:cBhvr>
                                      <p:tavLst>
                                        <p:tav tm="0">
                                          <p:val>
                                            <p:strVal val="#ppt_y-#ppt_h/2"/>
                                          </p:val>
                                        </p:tav>
                                        <p:tav tm="100000">
                                          <p:val>
                                            <p:strVal val="#ppt_y"/>
                                          </p:val>
                                        </p:tav>
                                      </p:tavLst>
                                    </p:anim>
                                    <p:anim calcmode="lin" valueType="num">
                                      <p:cBhvr>
                                        <p:cTn id="114" dur="3000" fill="hold"/>
                                        <p:tgtEl>
                                          <p:spTgt spid="42"/>
                                        </p:tgtEl>
                                        <p:attrNameLst>
                                          <p:attrName>ppt_w</p:attrName>
                                        </p:attrNameLst>
                                      </p:cBhvr>
                                      <p:tavLst>
                                        <p:tav tm="0">
                                          <p:val>
                                            <p:strVal val="#ppt_w"/>
                                          </p:val>
                                        </p:tav>
                                        <p:tav tm="100000">
                                          <p:val>
                                            <p:strVal val="#ppt_w"/>
                                          </p:val>
                                        </p:tav>
                                      </p:tavLst>
                                    </p:anim>
                                    <p:anim calcmode="lin" valueType="num">
                                      <p:cBhvr>
                                        <p:cTn id="115" dur="30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2" grpId="0" animBg="1"/>
      <p:bldP spid="33" grpId="0" animBg="1"/>
      <p:bldP spid="35" grpId="0"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33</a:t>
            </a:fld>
            <a:endParaRPr lang="en-US" dirty="0"/>
          </a:p>
        </p:txBody>
      </p:sp>
      <p:sp>
        <p:nvSpPr>
          <p:cNvPr id="5" name="Rectangle 4"/>
          <p:cNvSpPr/>
          <p:nvPr/>
        </p:nvSpPr>
        <p:spPr>
          <a:xfrm>
            <a:off x="685800" y="2743200"/>
            <a:ext cx="1371600" cy="1295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3622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5715000" y="2743200"/>
            <a:ext cx="1371600" cy="1295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7391400" y="27432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18"/>
          <p:cNvSpPr txBox="1">
            <a:spLocks noChangeArrowheads="1"/>
          </p:cNvSpPr>
          <p:nvPr/>
        </p:nvSpPr>
        <p:spPr bwMode="auto">
          <a:xfrm>
            <a:off x="7391400" y="3124200"/>
            <a:ext cx="1371600" cy="707886"/>
          </a:xfrm>
          <a:prstGeom prst="rect">
            <a:avLst/>
          </a:prstGeom>
          <a:noFill/>
          <a:ln w="9525">
            <a:noFill/>
            <a:miter lim="800000"/>
            <a:headEnd/>
            <a:tailEnd/>
          </a:ln>
        </p:spPr>
        <p:txBody>
          <a:bodyPr>
            <a:spAutoFit/>
          </a:bodyPr>
          <a:lstStyle/>
          <a:p>
            <a:r>
              <a:rPr lang="en-US" sz="2000" dirty="0">
                <a:latin typeface="Calibri" pitchFamily="34" charset="0"/>
              </a:rPr>
              <a:t>Pre-Calculus</a:t>
            </a:r>
          </a:p>
        </p:txBody>
      </p:sp>
      <p:sp>
        <p:nvSpPr>
          <p:cNvPr id="10" name="Rectangle 9"/>
          <p:cNvSpPr/>
          <p:nvPr/>
        </p:nvSpPr>
        <p:spPr>
          <a:xfrm>
            <a:off x="6858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3622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0386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7150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391400" y="4876800"/>
            <a:ext cx="1371600" cy="1295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8"/>
          <p:cNvSpPr txBox="1">
            <a:spLocks noChangeArrowheads="1"/>
          </p:cNvSpPr>
          <p:nvPr/>
        </p:nvSpPr>
        <p:spPr bwMode="auto">
          <a:xfrm>
            <a:off x="7467600" y="5257800"/>
            <a:ext cx="1174750" cy="400110"/>
          </a:xfrm>
          <a:prstGeom prst="rect">
            <a:avLst/>
          </a:prstGeom>
          <a:noFill/>
          <a:ln w="9525">
            <a:noFill/>
            <a:miter lim="800000"/>
            <a:headEnd/>
            <a:tailEnd/>
          </a:ln>
        </p:spPr>
        <p:txBody>
          <a:bodyPr wrap="square">
            <a:spAutoFit/>
          </a:bodyPr>
          <a:lstStyle/>
          <a:p>
            <a:r>
              <a:rPr lang="en-US" sz="2000" dirty="0">
                <a:latin typeface="Calibri" pitchFamily="34" charset="0"/>
              </a:rPr>
              <a:t>Algebra 2</a:t>
            </a:r>
          </a:p>
        </p:txBody>
      </p:sp>
      <p:sp>
        <p:nvSpPr>
          <p:cNvPr id="16" name="TextBox 19"/>
          <p:cNvSpPr txBox="1">
            <a:spLocks noChangeArrowheads="1"/>
          </p:cNvSpPr>
          <p:nvPr/>
        </p:nvSpPr>
        <p:spPr bwMode="auto">
          <a:xfrm>
            <a:off x="57912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17" name="TextBox 16"/>
          <p:cNvSpPr txBox="1">
            <a:spLocks noChangeArrowheads="1"/>
          </p:cNvSpPr>
          <p:nvPr/>
        </p:nvSpPr>
        <p:spPr bwMode="auto">
          <a:xfrm>
            <a:off x="2514600" y="5257800"/>
            <a:ext cx="1098550" cy="381000"/>
          </a:xfrm>
          <a:prstGeom prst="rect">
            <a:avLst/>
          </a:prstGeom>
          <a:noFill/>
          <a:ln w="9525">
            <a:noFill/>
            <a:miter lim="800000"/>
            <a:headEnd/>
            <a:tailEnd/>
          </a:ln>
        </p:spPr>
        <p:txBody>
          <a:bodyPr>
            <a:spAutoFit/>
          </a:bodyPr>
          <a:lstStyle/>
          <a:p>
            <a:r>
              <a:rPr lang="en-US">
                <a:latin typeface="Calibri" pitchFamily="34" charset="0"/>
              </a:rPr>
              <a:t>8</a:t>
            </a:r>
            <a:r>
              <a:rPr lang="en-US" baseline="30000">
                <a:latin typeface="Calibri" pitchFamily="34" charset="0"/>
              </a:rPr>
              <a:t>th</a:t>
            </a:r>
            <a:r>
              <a:rPr lang="en-US">
                <a:latin typeface="Calibri" pitchFamily="34" charset="0"/>
              </a:rPr>
              <a:t> Grade</a:t>
            </a:r>
          </a:p>
        </p:txBody>
      </p:sp>
      <p:sp>
        <p:nvSpPr>
          <p:cNvPr id="18" name="TextBox 15"/>
          <p:cNvSpPr txBox="1">
            <a:spLocks noChangeArrowheads="1"/>
          </p:cNvSpPr>
          <p:nvPr/>
        </p:nvSpPr>
        <p:spPr bwMode="auto">
          <a:xfrm>
            <a:off x="838200" y="5257800"/>
            <a:ext cx="1098550" cy="381000"/>
          </a:xfrm>
          <a:prstGeom prst="rect">
            <a:avLst/>
          </a:prstGeom>
          <a:noFill/>
          <a:ln w="9525">
            <a:noFill/>
            <a:miter lim="800000"/>
            <a:headEnd/>
            <a:tailEnd/>
          </a:ln>
        </p:spPr>
        <p:txBody>
          <a:bodyPr>
            <a:spAutoFit/>
          </a:bodyPr>
          <a:lstStyle/>
          <a:p>
            <a:r>
              <a:rPr lang="en-US">
                <a:latin typeface="Calibri" pitchFamily="34" charset="0"/>
              </a:rPr>
              <a:t>7</a:t>
            </a:r>
            <a:r>
              <a:rPr lang="en-US" baseline="30000">
                <a:latin typeface="Calibri" pitchFamily="34" charset="0"/>
              </a:rPr>
              <a:t>th</a:t>
            </a:r>
            <a:r>
              <a:rPr lang="en-US">
                <a:latin typeface="Calibri" pitchFamily="34" charset="0"/>
              </a:rPr>
              <a:t> Grade</a:t>
            </a:r>
          </a:p>
        </p:txBody>
      </p:sp>
      <p:sp>
        <p:nvSpPr>
          <p:cNvPr id="19" name="Rectangle 18"/>
          <p:cNvSpPr/>
          <p:nvPr/>
        </p:nvSpPr>
        <p:spPr>
          <a:xfrm>
            <a:off x="685800" y="5867400"/>
            <a:ext cx="13716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2362200" y="57912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038600" y="5562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17"/>
          <p:cNvSpPr txBox="1">
            <a:spLocks noChangeArrowheads="1"/>
          </p:cNvSpPr>
          <p:nvPr/>
        </p:nvSpPr>
        <p:spPr bwMode="auto">
          <a:xfrm>
            <a:off x="838200" y="3200400"/>
            <a:ext cx="12192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3" name="TextBox 19"/>
          <p:cNvSpPr txBox="1">
            <a:spLocks noChangeArrowheads="1"/>
          </p:cNvSpPr>
          <p:nvPr/>
        </p:nvSpPr>
        <p:spPr bwMode="auto">
          <a:xfrm>
            <a:off x="2438400" y="32004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Geometry</a:t>
            </a:r>
          </a:p>
        </p:txBody>
      </p:sp>
      <p:sp>
        <p:nvSpPr>
          <p:cNvPr id="24" name="Rectangle 23"/>
          <p:cNvSpPr/>
          <p:nvPr/>
        </p:nvSpPr>
        <p:spPr>
          <a:xfrm>
            <a:off x="4038600" y="2743200"/>
            <a:ext cx="1371600" cy="1295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4038600" y="2743200"/>
            <a:ext cx="1371600" cy="68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18"/>
          <p:cNvSpPr txBox="1">
            <a:spLocks noChangeArrowheads="1"/>
          </p:cNvSpPr>
          <p:nvPr/>
        </p:nvSpPr>
        <p:spPr bwMode="auto">
          <a:xfrm>
            <a:off x="4114800" y="3124200"/>
            <a:ext cx="1219200" cy="461665"/>
          </a:xfrm>
          <a:prstGeom prst="rect">
            <a:avLst/>
          </a:prstGeom>
          <a:noFill/>
          <a:ln w="9525">
            <a:noFill/>
            <a:miter lim="800000"/>
            <a:headEnd/>
            <a:tailEnd/>
          </a:ln>
        </p:spPr>
        <p:txBody>
          <a:bodyPr wrap="square">
            <a:spAutoFit/>
          </a:bodyPr>
          <a:lstStyle/>
          <a:p>
            <a:r>
              <a:rPr lang="en-US" sz="2000" dirty="0">
                <a:latin typeface="Calibri" pitchFamily="34" charset="0"/>
              </a:rPr>
              <a:t>Algebra</a:t>
            </a:r>
            <a:r>
              <a:rPr lang="en-US" dirty="0">
                <a:latin typeface="Calibri" pitchFamily="34" charset="0"/>
              </a:rPr>
              <a:t> 2</a:t>
            </a:r>
          </a:p>
        </p:txBody>
      </p:sp>
      <p:sp>
        <p:nvSpPr>
          <p:cNvPr id="27" name="Rectangle 26"/>
          <p:cNvSpPr/>
          <p:nvPr/>
        </p:nvSpPr>
        <p:spPr>
          <a:xfrm>
            <a:off x="4038600" y="5105400"/>
            <a:ext cx="1371600"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17"/>
          <p:cNvSpPr txBox="1">
            <a:spLocks noChangeArrowheads="1"/>
          </p:cNvSpPr>
          <p:nvPr/>
        </p:nvSpPr>
        <p:spPr bwMode="auto">
          <a:xfrm>
            <a:off x="4038600" y="5334000"/>
            <a:ext cx="1295400" cy="400110"/>
          </a:xfrm>
          <a:prstGeom prst="rect">
            <a:avLst/>
          </a:prstGeom>
          <a:noFill/>
          <a:ln w="9525">
            <a:noFill/>
            <a:miter lim="800000"/>
            <a:headEnd/>
            <a:tailEnd/>
          </a:ln>
        </p:spPr>
        <p:txBody>
          <a:bodyPr wrap="square">
            <a:spAutoFit/>
          </a:bodyPr>
          <a:lstStyle/>
          <a:p>
            <a:r>
              <a:rPr lang="en-US" sz="2000" dirty="0">
                <a:latin typeface="Calibri" pitchFamily="34" charset="0"/>
              </a:rPr>
              <a:t>Algebra 1</a:t>
            </a:r>
          </a:p>
        </p:txBody>
      </p:sp>
      <p:sp>
        <p:nvSpPr>
          <p:cNvPr id="29" name="Rectangle 28"/>
          <p:cNvSpPr/>
          <p:nvPr/>
        </p:nvSpPr>
        <p:spPr>
          <a:xfrm>
            <a:off x="5715000" y="2743200"/>
            <a:ext cx="1371600" cy="76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4038600" y="5029200"/>
            <a:ext cx="1371600"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7391400" y="1295400"/>
            <a:ext cx="16002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 Standards</a:t>
            </a:r>
          </a:p>
        </p:txBody>
      </p:sp>
      <p:sp>
        <p:nvSpPr>
          <p:cNvPr id="32" name="Rectangle 31"/>
          <p:cNvSpPr/>
          <p:nvPr/>
        </p:nvSpPr>
        <p:spPr>
          <a:xfrm>
            <a:off x="4038600" y="4876800"/>
            <a:ext cx="1371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114800" y="3505200"/>
            <a:ext cx="1219200" cy="381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4191000" y="3657600"/>
            <a:ext cx="1066800" cy="11430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3" h="719667">
                <a:moveTo>
                  <a:pt x="1" y="190500"/>
                </a:moveTo>
                <a:cubicBezTo>
                  <a:pt x="2" y="107178"/>
                  <a:pt x="173281" y="33525"/>
                  <a:pt x="427773" y="8672"/>
                </a:cubicBezTo>
                <a:cubicBezTo>
                  <a:pt x="486630" y="2924"/>
                  <a:pt x="547937" y="0"/>
                  <a:pt x="609601" y="0"/>
                </a:cubicBezTo>
                <a:cubicBezTo>
                  <a:pt x="671265" y="0"/>
                  <a:pt x="732572" y="2924"/>
                  <a:pt x="791430" y="8672"/>
                </a:cubicBezTo>
                <a:cubicBezTo>
                  <a:pt x="1045924" y="33525"/>
                  <a:pt x="1219203" y="107179"/>
                  <a:pt x="1219201" y="190501"/>
                </a:cubicBezTo>
                <a:cubicBezTo>
                  <a:pt x="1219201" y="273823"/>
                  <a:pt x="1045922" y="347477"/>
                  <a:pt x="791429" y="372329"/>
                </a:cubicBezTo>
                <a:cubicBezTo>
                  <a:pt x="732572" y="378077"/>
                  <a:pt x="671266" y="719667"/>
                  <a:pt x="609602" y="719667"/>
                </a:cubicBezTo>
                <a:cubicBezTo>
                  <a:pt x="547938" y="719667"/>
                  <a:pt x="486630" y="378077"/>
                  <a:pt x="427772" y="372329"/>
                </a:cubicBezTo>
                <a:cubicBezTo>
                  <a:pt x="173278" y="347476"/>
                  <a:pt x="0" y="273822"/>
                  <a:pt x="1" y="19050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4343400" y="3886200"/>
            <a:ext cx="762000" cy="1371600"/>
          </a:xfrm>
          <a:custGeom>
            <a:avLst/>
            <a:gdLst>
              <a:gd name="connsiteX0" fmla="*/ 0 w 1219200"/>
              <a:gd name="connsiteY0" fmla="*/ 190500 h 381000"/>
              <a:gd name="connsiteX1" fmla="*/ 427772 w 1219200"/>
              <a:gd name="connsiteY1" fmla="*/ 8672 h 381000"/>
              <a:gd name="connsiteX2" fmla="*/ 609600 w 1219200"/>
              <a:gd name="connsiteY2" fmla="*/ 0 h 381000"/>
              <a:gd name="connsiteX3" fmla="*/ 791429 w 1219200"/>
              <a:gd name="connsiteY3" fmla="*/ 8672 h 381000"/>
              <a:gd name="connsiteX4" fmla="*/ 1219200 w 1219200"/>
              <a:gd name="connsiteY4" fmla="*/ 190501 h 381000"/>
              <a:gd name="connsiteX5" fmla="*/ 791428 w 1219200"/>
              <a:gd name="connsiteY5" fmla="*/ 372329 h 381000"/>
              <a:gd name="connsiteX6" fmla="*/ 609600 w 1219200"/>
              <a:gd name="connsiteY6" fmla="*/ 381001 h 381000"/>
              <a:gd name="connsiteX7" fmla="*/ 427771 w 1219200"/>
              <a:gd name="connsiteY7" fmla="*/ 372329 h 381000"/>
              <a:gd name="connsiteX8" fmla="*/ 0 w 1219200"/>
              <a:gd name="connsiteY8" fmla="*/ 190500 h 381000"/>
              <a:gd name="connsiteX0" fmla="*/ 1 w 1219203"/>
              <a:gd name="connsiteY0" fmla="*/ 190500 h 550333"/>
              <a:gd name="connsiteX1" fmla="*/ 427773 w 1219203"/>
              <a:gd name="connsiteY1" fmla="*/ 8672 h 550333"/>
              <a:gd name="connsiteX2" fmla="*/ 609601 w 1219203"/>
              <a:gd name="connsiteY2" fmla="*/ 0 h 550333"/>
              <a:gd name="connsiteX3" fmla="*/ 791430 w 1219203"/>
              <a:gd name="connsiteY3" fmla="*/ 8672 h 550333"/>
              <a:gd name="connsiteX4" fmla="*/ 1219201 w 1219203"/>
              <a:gd name="connsiteY4" fmla="*/ 190501 h 550333"/>
              <a:gd name="connsiteX5" fmla="*/ 791429 w 1219203"/>
              <a:gd name="connsiteY5" fmla="*/ 372329 h 550333"/>
              <a:gd name="connsiteX6" fmla="*/ 609601 w 1219203"/>
              <a:gd name="connsiteY6" fmla="*/ 550333 h 550333"/>
              <a:gd name="connsiteX7" fmla="*/ 427772 w 1219203"/>
              <a:gd name="connsiteY7" fmla="*/ 372329 h 550333"/>
              <a:gd name="connsiteX8" fmla="*/ 1 w 1219203"/>
              <a:gd name="connsiteY8" fmla="*/ 190500 h 550333"/>
              <a:gd name="connsiteX0" fmla="*/ 1 w 1219203"/>
              <a:gd name="connsiteY0" fmla="*/ 190500 h 719667"/>
              <a:gd name="connsiteX1" fmla="*/ 427773 w 1219203"/>
              <a:gd name="connsiteY1" fmla="*/ 8672 h 719667"/>
              <a:gd name="connsiteX2" fmla="*/ 609601 w 1219203"/>
              <a:gd name="connsiteY2" fmla="*/ 0 h 719667"/>
              <a:gd name="connsiteX3" fmla="*/ 791430 w 1219203"/>
              <a:gd name="connsiteY3" fmla="*/ 8672 h 719667"/>
              <a:gd name="connsiteX4" fmla="*/ 1219201 w 1219203"/>
              <a:gd name="connsiteY4" fmla="*/ 190501 h 719667"/>
              <a:gd name="connsiteX5" fmla="*/ 791429 w 1219203"/>
              <a:gd name="connsiteY5" fmla="*/ 372329 h 719667"/>
              <a:gd name="connsiteX6" fmla="*/ 609602 w 1219203"/>
              <a:gd name="connsiteY6" fmla="*/ 719667 h 719667"/>
              <a:gd name="connsiteX7" fmla="*/ 427772 w 1219203"/>
              <a:gd name="connsiteY7" fmla="*/ 372329 h 719667"/>
              <a:gd name="connsiteX8" fmla="*/ 1 w 1219203"/>
              <a:gd name="connsiteY8" fmla="*/ 190500 h 719667"/>
              <a:gd name="connsiteX0" fmla="*/ 1 w 1045924"/>
              <a:gd name="connsiteY0" fmla="*/ 190500 h 719667"/>
              <a:gd name="connsiteX1" fmla="*/ 427773 w 1045924"/>
              <a:gd name="connsiteY1" fmla="*/ 8672 h 719667"/>
              <a:gd name="connsiteX2" fmla="*/ 609601 w 1045924"/>
              <a:gd name="connsiteY2" fmla="*/ 0 h 719667"/>
              <a:gd name="connsiteX3" fmla="*/ 791430 w 1045924"/>
              <a:gd name="connsiteY3" fmla="*/ 8672 h 719667"/>
              <a:gd name="connsiteX4" fmla="*/ 870857 w 1045924"/>
              <a:gd name="connsiteY4" fmla="*/ 191911 h 719667"/>
              <a:gd name="connsiteX5" fmla="*/ 791429 w 1045924"/>
              <a:gd name="connsiteY5" fmla="*/ 372329 h 719667"/>
              <a:gd name="connsiteX6" fmla="*/ 609602 w 1045924"/>
              <a:gd name="connsiteY6" fmla="*/ 719667 h 719667"/>
              <a:gd name="connsiteX7" fmla="*/ 427772 w 1045924"/>
              <a:gd name="connsiteY7" fmla="*/ 372329 h 719667"/>
              <a:gd name="connsiteX8" fmla="*/ 1 w 1045924"/>
              <a:gd name="connsiteY8" fmla="*/ 190500 h 719667"/>
              <a:gd name="connsiteX0" fmla="*/ 87979 w 872646"/>
              <a:gd name="connsiteY0" fmla="*/ 191911 h 719667"/>
              <a:gd name="connsiteX1" fmla="*/ 254495 w 872646"/>
              <a:gd name="connsiteY1" fmla="*/ 8672 h 719667"/>
              <a:gd name="connsiteX2" fmla="*/ 436323 w 872646"/>
              <a:gd name="connsiteY2" fmla="*/ 0 h 719667"/>
              <a:gd name="connsiteX3" fmla="*/ 618152 w 872646"/>
              <a:gd name="connsiteY3" fmla="*/ 8672 h 719667"/>
              <a:gd name="connsiteX4" fmla="*/ 697579 w 872646"/>
              <a:gd name="connsiteY4" fmla="*/ 191911 h 719667"/>
              <a:gd name="connsiteX5" fmla="*/ 618151 w 872646"/>
              <a:gd name="connsiteY5" fmla="*/ 372329 h 719667"/>
              <a:gd name="connsiteX6" fmla="*/ 436324 w 872646"/>
              <a:gd name="connsiteY6" fmla="*/ 719667 h 719667"/>
              <a:gd name="connsiteX7" fmla="*/ 254494 w 872646"/>
              <a:gd name="connsiteY7" fmla="*/ 372329 h 719667"/>
              <a:gd name="connsiteX8" fmla="*/ 87979 w 872646"/>
              <a:gd name="connsiteY8" fmla="*/ 191911 h 719667"/>
              <a:gd name="connsiteX0" fmla="*/ 87979 w 872646"/>
              <a:gd name="connsiteY0" fmla="*/ 191911 h 863600"/>
              <a:gd name="connsiteX1" fmla="*/ 254495 w 872646"/>
              <a:gd name="connsiteY1" fmla="*/ 8672 h 863600"/>
              <a:gd name="connsiteX2" fmla="*/ 436323 w 872646"/>
              <a:gd name="connsiteY2" fmla="*/ 0 h 863600"/>
              <a:gd name="connsiteX3" fmla="*/ 618152 w 872646"/>
              <a:gd name="connsiteY3" fmla="*/ 8672 h 863600"/>
              <a:gd name="connsiteX4" fmla="*/ 697579 w 872646"/>
              <a:gd name="connsiteY4" fmla="*/ 191911 h 863600"/>
              <a:gd name="connsiteX5" fmla="*/ 618151 w 872646"/>
              <a:gd name="connsiteY5" fmla="*/ 372329 h 863600"/>
              <a:gd name="connsiteX6" fmla="*/ 436322 w 872646"/>
              <a:gd name="connsiteY6" fmla="*/ 863600 h 863600"/>
              <a:gd name="connsiteX7" fmla="*/ 254494 w 872646"/>
              <a:gd name="connsiteY7" fmla="*/ 372329 h 863600"/>
              <a:gd name="connsiteX8" fmla="*/ 87979 w 872646"/>
              <a:gd name="connsiteY8" fmla="*/ 191911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646" h="863600">
                <a:moveTo>
                  <a:pt x="87979" y="191911"/>
                </a:moveTo>
                <a:cubicBezTo>
                  <a:pt x="87980" y="108589"/>
                  <a:pt x="3" y="33525"/>
                  <a:pt x="254495" y="8672"/>
                </a:cubicBezTo>
                <a:cubicBezTo>
                  <a:pt x="313352" y="2924"/>
                  <a:pt x="374659" y="0"/>
                  <a:pt x="436323" y="0"/>
                </a:cubicBezTo>
                <a:cubicBezTo>
                  <a:pt x="497987" y="0"/>
                  <a:pt x="559294" y="2924"/>
                  <a:pt x="618152" y="8672"/>
                </a:cubicBezTo>
                <a:cubicBezTo>
                  <a:pt x="872646" y="33525"/>
                  <a:pt x="697581" y="108589"/>
                  <a:pt x="697579" y="191911"/>
                </a:cubicBezTo>
                <a:cubicBezTo>
                  <a:pt x="697579" y="275233"/>
                  <a:pt x="872644" y="347477"/>
                  <a:pt x="618151" y="372329"/>
                </a:cubicBezTo>
                <a:cubicBezTo>
                  <a:pt x="559294" y="378077"/>
                  <a:pt x="497986" y="863600"/>
                  <a:pt x="436322" y="863600"/>
                </a:cubicBezTo>
                <a:cubicBezTo>
                  <a:pt x="374658" y="863600"/>
                  <a:pt x="313352" y="378077"/>
                  <a:pt x="254494" y="372329"/>
                </a:cubicBezTo>
                <a:cubicBezTo>
                  <a:pt x="0" y="347476"/>
                  <a:pt x="87978" y="275233"/>
                  <a:pt x="87979" y="19191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rot="11025275">
            <a:off x="5610225" y="3457575"/>
            <a:ext cx="746125" cy="938213"/>
          </a:xfrm>
          <a:custGeom>
            <a:avLst/>
            <a:gdLst>
              <a:gd name="connsiteX0" fmla="*/ 0 w 609600"/>
              <a:gd name="connsiteY0" fmla="*/ 381000 h 762000"/>
              <a:gd name="connsiteX1" fmla="*/ 66791 w 609600"/>
              <a:gd name="connsiteY1" fmla="*/ 142991 h 762000"/>
              <a:gd name="connsiteX2" fmla="*/ 304800 w 609600"/>
              <a:gd name="connsiteY2" fmla="*/ 0 h 762000"/>
              <a:gd name="connsiteX3" fmla="*/ 609600 w 609600"/>
              <a:gd name="connsiteY3" fmla="*/ 0 h 762000"/>
              <a:gd name="connsiteX4" fmla="*/ 609600 w 609600"/>
              <a:gd name="connsiteY4" fmla="*/ 381000 h 762000"/>
              <a:gd name="connsiteX5" fmla="*/ 542809 w 609600"/>
              <a:gd name="connsiteY5" fmla="*/ 619009 h 762000"/>
              <a:gd name="connsiteX6" fmla="*/ 304800 w 609600"/>
              <a:gd name="connsiteY6" fmla="*/ 762000 h 762000"/>
              <a:gd name="connsiteX7" fmla="*/ 66791 w 609600"/>
              <a:gd name="connsiteY7" fmla="*/ 619009 h 762000"/>
              <a:gd name="connsiteX8" fmla="*/ 0 w 609600"/>
              <a:gd name="connsiteY8" fmla="*/ 381000 h 762000"/>
              <a:gd name="connsiteX0" fmla="*/ 0 w 869713"/>
              <a:gd name="connsiteY0" fmla="*/ 595332 h 976332"/>
              <a:gd name="connsiteX1" fmla="*/ 66791 w 869713"/>
              <a:gd name="connsiteY1" fmla="*/ 357323 h 976332"/>
              <a:gd name="connsiteX2" fmla="*/ 304800 w 869713"/>
              <a:gd name="connsiteY2" fmla="*/ 214332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609600 w 869713"/>
              <a:gd name="connsiteY4" fmla="*/ 595332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869713"/>
              <a:gd name="connsiteY0" fmla="*/ 595332 h 976332"/>
              <a:gd name="connsiteX1" fmla="*/ 66791 w 869713"/>
              <a:gd name="connsiteY1" fmla="*/ 357323 h 976332"/>
              <a:gd name="connsiteX2" fmla="*/ 318511 w 869713"/>
              <a:gd name="connsiteY2" fmla="*/ 354757 h 976332"/>
              <a:gd name="connsiteX3" fmla="*/ 869713 w 869713"/>
              <a:gd name="connsiteY3" fmla="*/ 0 h 976332"/>
              <a:gd name="connsiteX4" fmla="*/ 502745 w 869713"/>
              <a:gd name="connsiteY4" fmla="*/ 510071 h 976332"/>
              <a:gd name="connsiteX5" fmla="*/ 542809 w 869713"/>
              <a:gd name="connsiteY5" fmla="*/ 833341 h 976332"/>
              <a:gd name="connsiteX6" fmla="*/ 304800 w 869713"/>
              <a:gd name="connsiteY6" fmla="*/ 976332 h 976332"/>
              <a:gd name="connsiteX7" fmla="*/ 66791 w 869713"/>
              <a:gd name="connsiteY7" fmla="*/ 833341 h 976332"/>
              <a:gd name="connsiteX8" fmla="*/ 0 w 869713"/>
              <a:gd name="connsiteY8" fmla="*/ 595332 h 976332"/>
              <a:gd name="connsiteX0" fmla="*/ 0 w 728110"/>
              <a:gd name="connsiteY0" fmla="*/ 651673 h 1032673"/>
              <a:gd name="connsiteX1" fmla="*/ 66791 w 728110"/>
              <a:gd name="connsiteY1" fmla="*/ 413664 h 1032673"/>
              <a:gd name="connsiteX2" fmla="*/ 318511 w 728110"/>
              <a:gd name="connsiteY2" fmla="*/ 411098 h 1032673"/>
              <a:gd name="connsiteX3" fmla="*/ 728110 w 728110"/>
              <a:gd name="connsiteY3" fmla="*/ 0 h 1032673"/>
              <a:gd name="connsiteX4" fmla="*/ 502745 w 728110"/>
              <a:gd name="connsiteY4" fmla="*/ 566412 h 1032673"/>
              <a:gd name="connsiteX5" fmla="*/ 542809 w 728110"/>
              <a:gd name="connsiteY5" fmla="*/ 889682 h 1032673"/>
              <a:gd name="connsiteX6" fmla="*/ 304800 w 728110"/>
              <a:gd name="connsiteY6" fmla="*/ 1032673 h 1032673"/>
              <a:gd name="connsiteX7" fmla="*/ 66791 w 728110"/>
              <a:gd name="connsiteY7" fmla="*/ 889682 h 1032673"/>
              <a:gd name="connsiteX8" fmla="*/ 0 w 728110"/>
              <a:gd name="connsiteY8" fmla="*/ 651673 h 1032673"/>
              <a:gd name="connsiteX0" fmla="*/ 6677 w 734787"/>
              <a:gd name="connsiteY0" fmla="*/ 651673 h 1058131"/>
              <a:gd name="connsiteX1" fmla="*/ 73468 w 734787"/>
              <a:gd name="connsiteY1" fmla="*/ 413664 h 1058131"/>
              <a:gd name="connsiteX2" fmla="*/ 325188 w 734787"/>
              <a:gd name="connsiteY2" fmla="*/ 411098 h 1058131"/>
              <a:gd name="connsiteX3" fmla="*/ 734787 w 734787"/>
              <a:gd name="connsiteY3" fmla="*/ 0 h 1058131"/>
              <a:gd name="connsiteX4" fmla="*/ 509422 w 734787"/>
              <a:gd name="connsiteY4" fmla="*/ 566412 h 1058131"/>
              <a:gd name="connsiteX5" fmla="*/ 549486 w 734787"/>
              <a:gd name="connsiteY5" fmla="*/ 889682 h 1058131"/>
              <a:gd name="connsiteX6" fmla="*/ 311477 w 734787"/>
              <a:gd name="connsiteY6" fmla="*/ 1032673 h 1058131"/>
              <a:gd name="connsiteX7" fmla="*/ 113532 w 734787"/>
              <a:gd name="connsiteY7" fmla="*/ 736934 h 1058131"/>
              <a:gd name="connsiteX8" fmla="*/ 6677 w 734787"/>
              <a:gd name="connsiteY8" fmla="*/ 651673 h 1058131"/>
              <a:gd name="connsiteX0" fmla="*/ 6677 w 734787"/>
              <a:gd name="connsiteY0" fmla="*/ 651673 h 980061"/>
              <a:gd name="connsiteX1" fmla="*/ 73468 w 734787"/>
              <a:gd name="connsiteY1" fmla="*/ 413664 h 980061"/>
              <a:gd name="connsiteX2" fmla="*/ 325188 w 734787"/>
              <a:gd name="connsiteY2" fmla="*/ 411098 h 980061"/>
              <a:gd name="connsiteX3" fmla="*/ 734787 w 734787"/>
              <a:gd name="connsiteY3" fmla="*/ 0 h 980061"/>
              <a:gd name="connsiteX4" fmla="*/ 509422 w 734787"/>
              <a:gd name="connsiteY4" fmla="*/ 566412 h 980061"/>
              <a:gd name="connsiteX5" fmla="*/ 549486 w 734787"/>
              <a:gd name="connsiteY5" fmla="*/ 889682 h 980061"/>
              <a:gd name="connsiteX6" fmla="*/ 297765 w 734787"/>
              <a:gd name="connsiteY6" fmla="*/ 892248 h 980061"/>
              <a:gd name="connsiteX7" fmla="*/ 113532 w 734787"/>
              <a:gd name="connsiteY7" fmla="*/ 736934 h 980061"/>
              <a:gd name="connsiteX8" fmla="*/ 6677 w 734787"/>
              <a:gd name="connsiteY8" fmla="*/ 65167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479190 w 704555"/>
              <a:gd name="connsiteY4" fmla="*/ 566412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294956 w 704555"/>
              <a:gd name="connsiteY2" fmla="*/ 411098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704555"/>
              <a:gd name="connsiteY0" fmla="*/ 637963 h 980061"/>
              <a:gd name="connsiteX1" fmla="*/ 43236 w 704555"/>
              <a:gd name="connsiteY1" fmla="*/ 413664 h 980061"/>
              <a:gd name="connsiteX2" fmla="*/ 407360 w 704555"/>
              <a:gd name="connsiteY2" fmla="*/ 476830 h 980061"/>
              <a:gd name="connsiteX3" fmla="*/ 704555 w 704555"/>
              <a:gd name="connsiteY3" fmla="*/ 0 h 980061"/>
              <a:gd name="connsiteX4" fmla="*/ 541233 w 704555"/>
              <a:gd name="connsiteY4" fmla="*/ 582236 h 980061"/>
              <a:gd name="connsiteX5" fmla="*/ 519254 w 704555"/>
              <a:gd name="connsiteY5" fmla="*/ 889682 h 980061"/>
              <a:gd name="connsiteX6" fmla="*/ 267533 w 704555"/>
              <a:gd name="connsiteY6" fmla="*/ 892248 h 980061"/>
              <a:gd name="connsiteX7" fmla="*/ 83300 w 704555"/>
              <a:gd name="connsiteY7" fmla="*/ 736934 h 980061"/>
              <a:gd name="connsiteX8" fmla="*/ 40669 w 704555"/>
              <a:gd name="connsiteY8" fmla="*/ 637963 h 980061"/>
              <a:gd name="connsiteX0" fmla="*/ 40669 w 813595"/>
              <a:gd name="connsiteY0" fmla="*/ 621993 h 964091"/>
              <a:gd name="connsiteX1" fmla="*/ 43236 w 813595"/>
              <a:gd name="connsiteY1" fmla="*/ 397694 h 964091"/>
              <a:gd name="connsiteX2" fmla="*/ 407360 w 813595"/>
              <a:gd name="connsiteY2" fmla="*/ 460860 h 964091"/>
              <a:gd name="connsiteX3" fmla="*/ 813595 w 813595"/>
              <a:gd name="connsiteY3" fmla="*/ 0 h 964091"/>
              <a:gd name="connsiteX4" fmla="*/ 541233 w 813595"/>
              <a:gd name="connsiteY4" fmla="*/ 566266 h 964091"/>
              <a:gd name="connsiteX5" fmla="*/ 519254 w 813595"/>
              <a:gd name="connsiteY5" fmla="*/ 873712 h 964091"/>
              <a:gd name="connsiteX6" fmla="*/ 267533 w 813595"/>
              <a:gd name="connsiteY6" fmla="*/ 876278 h 964091"/>
              <a:gd name="connsiteX7" fmla="*/ 83300 w 813595"/>
              <a:gd name="connsiteY7" fmla="*/ 720964 h 964091"/>
              <a:gd name="connsiteX8" fmla="*/ 40669 w 813595"/>
              <a:gd name="connsiteY8" fmla="*/ 621993 h 9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95" h="964091">
                <a:moveTo>
                  <a:pt x="40669" y="621993"/>
                </a:moveTo>
                <a:cubicBezTo>
                  <a:pt x="33992" y="568115"/>
                  <a:pt x="0" y="465250"/>
                  <a:pt x="43236" y="397694"/>
                </a:cubicBezTo>
                <a:cubicBezTo>
                  <a:pt x="101079" y="307315"/>
                  <a:pt x="314767" y="460860"/>
                  <a:pt x="407360" y="460860"/>
                </a:cubicBezTo>
                <a:lnTo>
                  <a:pt x="813595" y="0"/>
                </a:lnTo>
                <a:lnTo>
                  <a:pt x="541233" y="566266"/>
                </a:lnTo>
                <a:cubicBezTo>
                  <a:pt x="541233" y="652780"/>
                  <a:pt x="562490" y="806156"/>
                  <a:pt x="519254" y="873712"/>
                </a:cubicBezTo>
                <a:cubicBezTo>
                  <a:pt x="461411" y="964091"/>
                  <a:pt x="340192" y="901736"/>
                  <a:pt x="267533" y="876278"/>
                </a:cubicBezTo>
                <a:cubicBezTo>
                  <a:pt x="194874" y="850820"/>
                  <a:pt x="141143" y="811343"/>
                  <a:pt x="83300" y="720964"/>
                </a:cubicBezTo>
                <a:cubicBezTo>
                  <a:pt x="40064" y="653408"/>
                  <a:pt x="47346" y="675871"/>
                  <a:pt x="40669" y="621993"/>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rot="10800000">
            <a:off x="5105400" y="3276600"/>
            <a:ext cx="1077913" cy="1828800"/>
          </a:xfrm>
          <a:custGeom>
            <a:avLst/>
            <a:gdLst>
              <a:gd name="connsiteX0" fmla="*/ 0 w 381000"/>
              <a:gd name="connsiteY0" fmla="*/ 419100 h 838200"/>
              <a:gd name="connsiteX1" fmla="*/ 17075 w 381000"/>
              <a:gd name="connsiteY1" fmla="*/ 245675 h 838200"/>
              <a:gd name="connsiteX2" fmla="*/ 190500 w 381000"/>
              <a:gd name="connsiteY2" fmla="*/ 0 h 838200"/>
              <a:gd name="connsiteX3" fmla="*/ 571500 w 381000"/>
              <a:gd name="connsiteY3" fmla="*/ -419100 h 838200"/>
              <a:gd name="connsiteX4" fmla="*/ 381000 w 381000"/>
              <a:gd name="connsiteY4" fmla="*/ 419100 h 838200"/>
              <a:gd name="connsiteX5" fmla="*/ 363925 w 381000"/>
              <a:gd name="connsiteY5" fmla="*/ 592525 h 838200"/>
              <a:gd name="connsiteX6" fmla="*/ 190500 w 381000"/>
              <a:gd name="connsiteY6" fmla="*/ 838200 h 838200"/>
              <a:gd name="connsiteX7" fmla="*/ 17075 w 381000"/>
              <a:gd name="connsiteY7" fmla="*/ 592525 h 838200"/>
              <a:gd name="connsiteX8" fmla="*/ 0 w 381000"/>
              <a:gd name="connsiteY8" fmla="*/ 419100 h 8382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90500 w 1143000"/>
              <a:gd name="connsiteY2" fmla="*/ 9906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0 w 1143000"/>
              <a:gd name="connsiteY0" fmla="*/ 1409700 h 1828800"/>
              <a:gd name="connsiteX1" fmla="*/ 17075 w 1143000"/>
              <a:gd name="connsiteY1" fmla="*/ 1236275 h 1828800"/>
              <a:gd name="connsiteX2" fmla="*/ 152400 w 1143000"/>
              <a:gd name="connsiteY2" fmla="*/ 1143000 h 1828800"/>
              <a:gd name="connsiteX3" fmla="*/ 1143000 w 1143000"/>
              <a:gd name="connsiteY3" fmla="*/ 0 h 1828800"/>
              <a:gd name="connsiteX4" fmla="*/ 381000 w 1143000"/>
              <a:gd name="connsiteY4" fmla="*/ 1409700 h 1828800"/>
              <a:gd name="connsiteX5" fmla="*/ 363925 w 1143000"/>
              <a:gd name="connsiteY5" fmla="*/ 1583125 h 1828800"/>
              <a:gd name="connsiteX6" fmla="*/ 190500 w 1143000"/>
              <a:gd name="connsiteY6" fmla="*/ 1828800 h 1828800"/>
              <a:gd name="connsiteX7" fmla="*/ 17075 w 1143000"/>
              <a:gd name="connsiteY7" fmla="*/ 1583125 h 1828800"/>
              <a:gd name="connsiteX8" fmla="*/ 0 w 1143000"/>
              <a:gd name="connsiteY8" fmla="*/ 1409700 h 1828800"/>
              <a:gd name="connsiteX0" fmla="*/ 9854 w 1152854"/>
              <a:gd name="connsiteY0" fmla="*/ 1409700 h 1828800"/>
              <a:gd name="connsiteX1" fmla="*/ 86054 w 1152854"/>
              <a:gd name="connsiteY1" fmla="*/ 1295400 h 1828800"/>
              <a:gd name="connsiteX2" fmla="*/ 162254 w 1152854"/>
              <a:gd name="connsiteY2" fmla="*/ 1143000 h 1828800"/>
              <a:gd name="connsiteX3" fmla="*/ 1152854 w 1152854"/>
              <a:gd name="connsiteY3" fmla="*/ 0 h 1828800"/>
              <a:gd name="connsiteX4" fmla="*/ 390854 w 1152854"/>
              <a:gd name="connsiteY4" fmla="*/ 1409700 h 1828800"/>
              <a:gd name="connsiteX5" fmla="*/ 373779 w 1152854"/>
              <a:gd name="connsiteY5" fmla="*/ 1583125 h 1828800"/>
              <a:gd name="connsiteX6" fmla="*/ 200354 w 1152854"/>
              <a:gd name="connsiteY6" fmla="*/ 1828800 h 1828800"/>
              <a:gd name="connsiteX7" fmla="*/ 26929 w 1152854"/>
              <a:gd name="connsiteY7" fmla="*/ 1583125 h 1828800"/>
              <a:gd name="connsiteX8" fmla="*/ 9854 w 1152854"/>
              <a:gd name="connsiteY8" fmla="*/ 1409700 h 1828800"/>
              <a:gd name="connsiteX0" fmla="*/ 70378 w 1137178"/>
              <a:gd name="connsiteY0" fmla="*/ 1524000 h 1828800"/>
              <a:gd name="connsiteX1" fmla="*/ 70378 w 1137178"/>
              <a:gd name="connsiteY1" fmla="*/ 1295400 h 1828800"/>
              <a:gd name="connsiteX2" fmla="*/ 146578 w 1137178"/>
              <a:gd name="connsiteY2" fmla="*/ 1143000 h 1828800"/>
              <a:gd name="connsiteX3" fmla="*/ 1137178 w 1137178"/>
              <a:gd name="connsiteY3" fmla="*/ 0 h 1828800"/>
              <a:gd name="connsiteX4" fmla="*/ 375178 w 1137178"/>
              <a:gd name="connsiteY4" fmla="*/ 1409700 h 1828800"/>
              <a:gd name="connsiteX5" fmla="*/ 358103 w 1137178"/>
              <a:gd name="connsiteY5" fmla="*/ 1583125 h 1828800"/>
              <a:gd name="connsiteX6" fmla="*/ 184678 w 1137178"/>
              <a:gd name="connsiteY6" fmla="*/ 1828800 h 1828800"/>
              <a:gd name="connsiteX7" fmla="*/ 11253 w 1137178"/>
              <a:gd name="connsiteY7" fmla="*/ 1583125 h 1828800"/>
              <a:gd name="connsiteX8" fmla="*/ 70378 w 1137178"/>
              <a:gd name="connsiteY8" fmla="*/ 1524000 h 1828800"/>
              <a:gd name="connsiteX0" fmla="*/ 11253 w 1078053"/>
              <a:gd name="connsiteY0" fmla="*/ 1524000 h 1831646"/>
              <a:gd name="connsiteX1" fmla="*/ 11253 w 1078053"/>
              <a:gd name="connsiteY1" fmla="*/ 1295400 h 1831646"/>
              <a:gd name="connsiteX2" fmla="*/ 87453 w 1078053"/>
              <a:gd name="connsiteY2" fmla="*/ 1143000 h 1831646"/>
              <a:gd name="connsiteX3" fmla="*/ 1078053 w 1078053"/>
              <a:gd name="connsiteY3" fmla="*/ 0 h 1831646"/>
              <a:gd name="connsiteX4" fmla="*/ 316053 w 1078053"/>
              <a:gd name="connsiteY4" fmla="*/ 1409700 h 1831646"/>
              <a:gd name="connsiteX5" fmla="*/ 298978 w 1078053"/>
              <a:gd name="connsiteY5" fmla="*/ 1583125 h 1831646"/>
              <a:gd name="connsiteX6" fmla="*/ 125553 w 1078053"/>
              <a:gd name="connsiteY6" fmla="*/ 1828800 h 1831646"/>
              <a:gd name="connsiteX7" fmla="*/ 11253 w 1078053"/>
              <a:gd name="connsiteY7" fmla="*/ 1600200 h 1831646"/>
              <a:gd name="connsiteX8" fmla="*/ 11253 w 1078053"/>
              <a:gd name="connsiteY8" fmla="*/ 1524000 h 1831646"/>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316053 w 1078053"/>
              <a:gd name="connsiteY4" fmla="*/ 14097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2398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 name="connsiteX0" fmla="*/ 11253 w 1078053"/>
              <a:gd name="connsiteY0" fmla="*/ 1524000 h 1828800"/>
              <a:gd name="connsiteX1" fmla="*/ 11253 w 1078053"/>
              <a:gd name="connsiteY1" fmla="*/ 1295400 h 1828800"/>
              <a:gd name="connsiteX2" fmla="*/ 87453 w 1078053"/>
              <a:gd name="connsiteY2" fmla="*/ 1143000 h 1828800"/>
              <a:gd name="connsiteX3" fmla="*/ 1078053 w 1078053"/>
              <a:gd name="connsiteY3" fmla="*/ 0 h 1828800"/>
              <a:gd name="connsiteX4" fmla="*/ 239852 w 1078053"/>
              <a:gd name="connsiteY4" fmla="*/ 1447800 h 1828800"/>
              <a:gd name="connsiteX5" fmla="*/ 163652 w 1078053"/>
              <a:gd name="connsiteY5" fmla="*/ 1600200 h 1828800"/>
              <a:gd name="connsiteX6" fmla="*/ 125553 w 1078053"/>
              <a:gd name="connsiteY6" fmla="*/ 1828800 h 1828800"/>
              <a:gd name="connsiteX7" fmla="*/ 11253 w 1078053"/>
              <a:gd name="connsiteY7" fmla="*/ 1600200 h 1828800"/>
              <a:gd name="connsiteX8" fmla="*/ 11253 w 1078053"/>
              <a:gd name="connsiteY8" fmla="*/ 15240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053" h="1828800">
                <a:moveTo>
                  <a:pt x="11253" y="1524000"/>
                </a:moveTo>
                <a:cubicBezTo>
                  <a:pt x="11253" y="1473200"/>
                  <a:pt x="0" y="1349864"/>
                  <a:pt x="11253" y="1295400"/>
                </a:cubicBezTo>
                <a:cubicBezTo>
                  <a:pt x="42166" y="1145783"/>
                  <a:pt x="12750" y="1143000"/>
                  <a:pt x="87453" y="1143000"/>
                </a:cubicBezTo>
                <a:cubicBezTo>
                  <a:pt x="214453" y="1143000"/>
                  <a:pt x="1058297" y="327378"/>
                  <a:pt x="1078053" y="0"/>
                </a:cubicBezTo>
                <a:cubicBezTo>
                  <a:pt x="951053" y="279400"/>
                  <a:pt x="239852" y="1168400"/>
                  <a:pt x="239852" y="1447800"/>
                </a:cubicBezTo>
                <a:cubicBezTo>
                  <a:pt x="239852" y="1507627"/>
                  <a:pt x="174905" y="1545735"/>
                  <a:pt x="163652" y="1600200"/>
                </a:cubicBezTo>
                <a:cubicBezTo>
                  <a:pt x="132739" y="1749816"/>
                  <a:pt x="150953" y="1828800"/>
                  <a:pt x="125553" y="1828800"/>
                </a:cubicBezTo>
                <a:cubicBezTo>
                  <a:pt x="100153" y="1828800"/>
                  <a:pt x="42166" y="1749816"/>
                  <a:pt x="11253" y="1600200"/>
                </a:cubicBezTo>
                <a:cubicBezTo>
                  <a:pt x="0" y="1545736"/>
                  <a:pt x="11253" y="1574800"/>
                  <a:pt x="11253" y="152400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Box 18"/>
          <p:cNvSpPr txBox="1">
            <a:spLocks noChangeArrowheads="1"/>
          </p:cNvSpPr>
          <p:nvPr/>
        </p:nvSpPr>
        <p:spPr bwMode="auto">
          <a:xfrm>
            <a:off x="5715000" y="3048000"/>
            <a:ext cx="1327150" cy="707886"/>
          </a:xfrm>
          <a:prstGeom prst="rect">
            <a:avLst/>
          </a:prstGeom>
          <a:noFill/>
          <a:ln w="9525">
            <a:noFill/>
            <a:miter lim="800000"/>
            <a:headEnd/>
            <a:tailEnd/>
          </a:ln>
        </p:spPr>
        <p:txBody>
          <a:bodyPr wrap="square">
            <a:spAutoFit/>
          </a:bodyPr>
          <a:lstStyle/>
          <a:p>
            <a:pPr algn="ctr"/>
            <a:r>
              <a:rPr lang="en-US" sz="2000" dirty="0">
                <a:latin typeface="Calibri" pitchFamily="34" charset="0"/>
              </a:rPr>
              <a:t>Statistics</a:t>
            </a:r>
          </a:p>
          <a:p>
            <a:pPr algn="ctr"/>
            <a:r>
              <a:rPr lang="en-US" sz="2000" dirty="0">
                <a:latin typeface="Calibri" pitchFamily="34" charset="0"/>
              </a:rPr>
              <a:t>Probability</a:t>
            </a:r>
          </a:p>
        </p:txBody>
      </p:sp>
      <p:sp>
        <p:nvSpPr>
          <p:cNvPr id="39" name="Oval 38"/>
          <p:cNvSpPr/>
          <p:nvPr/>
        </p:nvSpPr>
        <p:spPr>
          <a:xfrm>
            <a:off x="74676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73914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7543800" y="1676400"/>
            <a:ext cx="152400" cy="152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itle 3"/>
          <p:cNvSpPr txBox="1">
            <a:spLocks/>
          </p:cNvSpPr>
          <p:nvPr/>
        </p:nvSpPr>
        <p:spPr>
          <a:xfrm>
            <a:off x="304800" y="838200"/>
            <a:ext cx="8229600" cy="1143000"/>
          </a:xfrm>
          <a:prstGeom prst="rect">
            <a:avLst/>
          </a:prstGeom>
        </p:spPr>
        <p:txBody>
          <a:bodyPr rtlCol="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Iowa Core Mathematics Transition for Algebra I</a:t>
            </a:r>
          </a:p>
        </p:txBody>
      </p:sp>
      <p:grpSp>
        <p:nvGrpSpPr>
          <p:cNvPr id="2" name="Group 5"/>
          <p:cNvGrpSpPr>
            <a:grpSpLocks/>
          </p:cNvGrpSpPr>
          <p:nvPr/>
        </p:nvGrpSpPr>
        <p:grpSpPr bwMode="auto">
          <a:xfrm>
            <a:off x="8077200" y="0"/>
            <a:ext cx="1066800" cy="971550"/>
            <a:chOff x="7086600" y="1009018"/>
            <a:chExt cx="1219200" cy="1048382"/>
          </a:xfrm>
        </p:grpSpPr>
        <p:pic>
          <p:nvPicPr>
            <p:cNvPr id="44"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42" presetClass="exit" presetSubtype="0" fill="hold" grpId="1" nodeType="afterEffect">
                                  <p:stCondLst>
                                    <p:cond delay="0"/>
                                  </p:stCondLst>
                                  <p:childTnLst>
                                    <p:animEffect transition="out" filter="fade">
                                      <p:cBhvr>
                                        <p:cTn id="9" dur="3000"/>
                                        <p:tgtEl>
                                          <p:spTgt spid="33"/>
                                        </p:tgtEl>
                                      </p:cBhvr>
                                    </p:animEffect>
                                    <p:anim calcmode="lin" valueType="num">
                                      <p:cBhvr>
                                        <p:cTn id="10" dur="3000"/>
                                        <p:tgtEl>
                                          <p:spTgt spid="33"/>
                                        </p:tgtEl>
                                        <p:attrNameLst>
                                          <p:attrName>ppt_x</p:attrName>
                                        </p:attrNameLst>
                                      </p:cBhvr>
                                      <p:tavLst>
                                        <p:tav tm="0">
                                          <p:val>
                                            <p:strVal val="ppt_x"/>
                                          </p:val>
                                        </p:tav>
                                        <p:tav tm="100000">
                                          <p:val>
                                            <p:strVal val="ppt_x"/>
                                          </p:val>
                                        </p:tav>
                                      </p:tavLst>
                                    </p:anim>
                                    <p:anim calcmode="lin" valueType="num">
                                      <p:cBhvr>
                                        <p:cTn id="11" dur="3000"/>
                                        <p:tgtEl>
                                          <p:spTgt spid="33"/>
                                        </p:tgtEl>
                                        <p:attrNameLst>
                                          <p:attrName>ppt_y</p:attrName>
                                        </p:attrNameLst>
                                      </p:cBhvr>
                                      <p:tavLst>
                                        <p:tav tm="0">
                                          <p:val>
                                            <p:strVal val="ppt_y"/>
                                          </p:val>
                                        </p:tav>
                                        <p:tav tm="100000">
                                          <p:val>
                                            <p:strVal val="ppt_y+.1"/>
                                          </p:val>
                                        </p:tav>
                                      </p:tavLst>
                                    </p:anim>
                                    <p:set>
                                      <p:cBhvr>
                                        <p:cTn id="12" dur="1" fill="hold">
                                          <p:stCondLst>
                                            <p:cond delay="2999"/>
                                          </p:stCondLst>
                                        </p:cTn>
                                        <p:tgtEl>
                                          <p:spTgt spid="33"/>
                                        </p:tgtEl>
                                        <p:attrNameLst>
                                          <p:attrName>style.visibility</p:attrName>
                                        </p:attrNameLst>
                                      </p:cBhvr>
                                      <p:to>
                                        <p:strVal val="hidden"/>
                                      </p:to>
                                    </p:set>
                                  </p:childTnLst>
                                </p:cTn>
                              </p:par>
                              <p:par>
                                <p:cTn id="13" presetID="17"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0" fill="hold"/>
                                        <p:tgtEl>
                                          <p:spTgt spid="34"/>
                                        </p:tgtEl>
                                        <p:attrNameLst>
                                          <p:attrName>ppt_x</p:attrName>
                                        </p:attrNameLst>
                                      </p:cBhvr>
                                      <p:tavLst>
                                        <p:tav tm="0">
                                          <p:val>
                                            <p:strVal val="#ppt_x"/>
                                          </p:val>
                                        </p:tav>
                                        <p:tav tm="100000">
                                          <p:val>
                                            <p:strVal val="#ppt_x"/>
                                          </p:val>
                                        </p:tav>
                                      </p:tavLst>
                                    </p:anim>
                                    <p:anim calcmode="lin" valueType="num">
                                      <p:cBhvr>
                                        <p:cTn id="16" dur="5000" fill="hold"/>
                                        <p:tgtEl>
                                          <p:spTgt spid="34"/>
                                        </p:tgtEl>
                                        <p:attrNameLst>
                                          <p:attrName>ppt_y</p:attrName>
                                        </p:attrNameLst>
                                      </p:cBhvr>
                                      <p:tavLst>
                                        <p:tav tm="0">
                                          <p:val>
                                            <p:strVal val="#ppt_y-#ppt_h/2"/>
                                          </p:val>
                                        </p:tav>
                                        <p:tav tm="100000">
                                          <p:val>
                                            <p:strVal val="#ppt_y"/>
                                          </p:val>
                                        </p:tav>
                                      </p:tavLst>
                                    </p:anim>
                                    <p:anim calcmode="lin" valueType="num">
                                      <p:cBhvr>
                                        <p:cTn id="17" dur="5000" fill="hold"/>
                                        <p:tgtEl>
                                          <p:spTgt spid="34"/>
                                        </p:tgtEl>
                                        <p:attrNameLst>
                                          <p:attrName>ppt_w</p:attrName>
                                        </p:attrNameLst>
                                      </p:cBhvr>
                                      <p:tavLst>
                                        <p:tav tm="0">
                                          <p:val>
                                            <p:strVal val="#ppt_w"/>
                                          </p:val>
                                        </p:tav>
                                        <p:tav tm="100000">
                                          <p:val>
                                            <p:strVal val="#ppt_w"/>
                                          </p:val>
                                        </p:tav>
                                      </p:tavLst>
                                    </p:anim>
                                    <p:anim calcmode="lin" valueType="num">
                                      <p:cBhvr>
                                        <p:cTn id="18" dur="50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42" presetClass="exit" presetSubtype="0" fill="hold" nodeType="afterEffect">
                                  <p:stCondLst>
                                    <p:cond delay="0"/>
                                  </p:stCondLst>
                                  <p:childTnLst>
                                    <p:animEffect transition="out" filter="fade">
                                      <p:cBhvr>
                                        <p:cTn id="21" dur="5000"/>
                                        <p:tgtEl>
                                          <p:spTgt spid="34"/>
                                        </p:tgtEl>
                                      </p:cBhvr>
                                    </p:animEffect>
                                    <p:anim calcmode="lin" valueType="num">
                                      <p:cBhvr>
                                        <p:cTn id="22" dur="5000"/>
                                        <p:tgtEl>
                                          <p:spTgt spid="34"/>
                                        </p:tgtEl>
                                        <p:attrNameLst>
                                          <p:attrName>ppt_x</p:attrName>
                                        </p:attrNameLst>
                                      </p:cBhvr>
                                      <p:tavLst>
                                        <p:tav tm="0">
                                          <p:val>
                                            <p:strVal val="ppt_x"/>
                                          </p:val>
                                        </p:tav>
                                        <p:tav tm="100000">
                                          <p:val>
                                            <p:strVal val="ppt_x"/>
                                          </p:val>
                                        </p:tav>
                                      </p:tavLst>
                                    </p:anim>
                                    <p:anim calcmode="lin" valueType="num">
                                      <p:cBhvr>
                                        <p:cTn id="23" dur="5000"/>
                                        <p:tgtEl>
                                          <p:spTgt spid="34"/>
                                        </p:tgtEl>
                                        <p:attrNameLst>
                                          <p:attrName>ppt_y</p:attrName>
                                        </p:attrNameLst>
                                      </p:cBhvr>
                                      <p:tavLst>
                                        <p:tav tm="0">
                                          <p:val>
                                            <p:strVal val="ppt_y"/>
                                          </p:val>
                                        </p:tav>
                                        <p:tav tm="100000">
                                          <p:val>
                                            <p:strVal val="ppt_y+.1"/>
                                          </p:val>
                                        </p:tav>
                                      </p:tavLst>
                                    </p:anim>
                                    <p:set>
                                      <p:cBhvr>
                                        <p:cTn id="24" dur="1" fill="hold">
                                          <p:stCondLst>
                                            <p:cond delay="4999"/>
                                          </p:stCondLst>
                                        </p:cTn>
                                        <p:tgtEl>
                                          <p:spTgt spid="34"/>
                                        </p:tgtEl>
                                        <p:attrNameLst>
                                          <p:attrName>style.visibility</p:attrName>
                                        </p:attrNameLst>
                                      </p:cBhvr>
                                      <p:to>
                                        <p:strVal val="hidden"/>
                                      </p:to>
                                    </p:set>
                                  </p:childTnLst>
                                </p:cTn>
                              </p:par>
                              <p:par>
                                <p:cTn id="25" presetID="17"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0" fill="hold"/>
                                        <p:tgtEl>
                                          <p:spTgt spid="27"/>
                                        </p:tgtEl>
                                        <p:attrNameLst>
                                          <p:attrName>ppt_x</p:attrName>
                                        </p:attrNameLst>
                                      </p:cBhvr>
                                      <p:tavLst>
                                        <p:tav tm="0">
                                          <p:val>
                                            <p:strVal val="#ppt_x"/>
                                          </p:val>
                                        </p:tav>
                                        <p:tav tm="100000">
                                          <p:val>
                                            <p:strVal val="#ppt_x"/>
                                          </p:val>
                                        </p:tav>
                                      </p:tavLst>
                                    </p:anim>
                                    <p:anim calcmode="lin" valueType="num">
                                      <p:cBhvr>
                                        <p:cTn id="28" dur="5000" fill="hold"/>
                                        <p:tgtEl>
                                          <p:spTgt spid="27"/>
                                        </p:tgtEl>
                                        <p:attrNameLst>
                                          <p:attrName>ppt_y</p:attrName>
                                        </p:attrNameLst>
                                      </p:cBhvr>
                                      <p:tavLst>
                                        <p:tav tm="0">
                                          <p:val>
                                            <p:strVal val="#ppt_y+#ppt_h/2"/>
                                          </p:val>
                                        </p:tav>
                                        <p:tav tm="100000">
                                          <p:val>
                                            <p:strVal val="#ppt_y"/>
                                          </p:val>
                                        </p:tav>
                                      </p:tavLst>
                                    </p:anim>
                                    <p:anim calcmode="lin" valueType="num">
                                      <p:cBhvr>
                                        <p:cTn id="29" dur="5000" fill="hold"/>
                                        <p:tgtEl>
                                          <p:spTgt spid="27"/>
                                        </p:tgtEl>
                                        <p:attrNameLst>
                                          <p:attrName>ppt_w</p:attrName>
                                        </p:attrNameLst>
                                      </p:cBhvr>
                                      <p:tavLst>
                                        <p:tav tm="0">
                                          <p:val>
                                            <p:strVal val="#ppt_w"/>
                                          </p:val>
                                        </p:tav>
                                        <p:tav tm="100000">
                                          <p:val>
                                            <p:strVal val="#ppt_w"/>
                                          </p:val>
                                        </p:tav>
                                      </p:tavLst>
                                    </p:anim>
                                    <p:anim calcmode="lin" valueType="num">
                                      <p:cBhvr>
                                        <p:cTn id="30" dur="5000" fill="hold"/>
                                        <p:tgtEl>
                                          <p:spTgt spid="27"/>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3000" fill="hold"/>
                                        <p:tgtEl>
                                          <p:spTgt spid="25"/>
                                        </p:tgtEl>
                                        <p:attrNameLst>
                                          <p:attrName>ppt_x</p:attrName>
                                        </p:attrNameLst>
                                      </p:cBhvr>
                                      <p:tavLst>
                                        <p:tav tm="0">
                                          <p:val>
                                            <p:strVal val="#ppt_x"/>
                                          </p:val>
                                        </p:tav>
                                        <p:tav tm="100000">
                                          <p:val>
                                            <p:strVal val="#ppt_x"/>
                                          </p:val>
                                        </p:tav>
                                      </p:tavLst>
                                    </p:anim>
                                    <p:anim calcmode="lin" valueType="num">
                                      <p:cBhvr>
                                        <p:cTn id="34" dur="3000" fill="hold"/>
                                        <p:tgtEl>
                                          <p:spTgt spid="25"/>
                                        </p:tgtEl>
                                        <p:attrNameLst>
                                          <p:attrName>ppt_y</p:attrName>
                                        </p:attrNameLst>
                                      </p:cBhvr>
                                      <p:tavLst>
                                        <p:tav tm="0">
                                          <p:val>
                                            <p:strVal val="#ppt_y-#ppt_h/2"/>
                                          </p:val>
                                        </p:tav>
                                        <p:tav tm="100000">
                                          <p:val>
                                            <p:strVal val="#ppt_y"/>
                                          </p:val>
                                        </p:tav>
                                      </p:tavLst>
                                    </p:anim>
                                    <p:anim calcmode="lin" valueType="num">
                                      <p:cBhvr>
                                        <p:cTn id="35" dur="3000" fill="hold"/>
                                        <p:tgtEl>
                                          <p:spTgt spid="25"/>
                                        </p:tgtEl>
                                        <p:attrNameLst>
                                          <p:attrName>ppt_w</p:attrName>
                                        </p:attrNameLst>
                                      </p:cBhvr>
                                      <p:tavLst>
                                        <p:tav tm="0">
                                          <p:val>
                                            <p:strVal val="#ppt_w"/>
                                          </p:val>
                                        </p:tav>
                                        <p:tav tm="100000">
                                          <p:val>
                                            <p:strVal val="#ppt_w"/>
                                          </p:val>
                                        </p:tav>
                                      </p:tavLst>
                                    </p:anim>
                                    <p:anim calcmode="lin" valueType="num">
                                      <p:cBhvr>
                                        <p:cTn id="36" dur="3000" fill="hold"/>
                                        <p:tgtEl>
                                          <p:spTgt spid="25"/>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0" fill="hold"/>
                                        <p:tgtEl>
                                          <p:spTgt spid="35"/>
                                        </p:tgtEl>
                                        <p:attrNameLst>
                                          <p:attrName>ppt_x</p:attrName>
                                        </p:attrNameLst>
                                      </p:cBhvr>
                                      <p:tavLst>
                                        <p:tav tm="0">
                                          <p:val>
                                            <p:strVal val="#ppt_x"/>
                                          </p:val>
                                        </p:tav>
                                        <p:tav tm="100000">
                                          <p:val>
                                            <p:strVal val="#ppt_x"/>
                                          </p:val>
                                        </p:tav>
                                      </p:tavLst>
                                    </p:anim>
                                    <p:anim calcmode="lin" valueType="num">
                                      <p:cBhvr>
                                        <p:cTn id="40" dur="5000" fill="hold"/>
                                        <p:tgtEl>
                                          <p:spTgt spid="35"/>
                                        </p:tgtEl>
                                        <p:attrNameLst>
                                          <p:attrName>ppt_y</p:attrName>
                                        </p:attrNameLst>
                                      </p:cBhvr>
                                      <p:tavLst>
                                        <p:tav tm="0">
                                          <p:val>
                                            <p:strVal val="#ppt_y-#ppt_h/2"/>
                                          </p:val>
                                        </p:tav>
                                        <p:tav tm="100000">
                                          <p:val>
                                            <p:strVal val="#ppt_y"/>
                                          </p:val>
                                        </p:tav>
                                      </p:tavLst>
                                    </p:anim>
                                    <p:anim calcmode="lin" valueType="num">
                                      <p:cBhvr>
                                        <p:cTn id="41" dur="5000" fill="hold"/>
                                        <p:tgtEl>
                                          <p:spTgt spid="35"/>
                                        </p:tgtEl>
                                        <p:attrNameLst>
                                          <p:attrName>ppt_w</p:attrName>
                                        </p:attrNameLst>
                                      </p:cBhvr>
                                      <p:tavLst>
                                        <p:tav tm="0">
                                          <p:val>
                                            <p:strVal val="#ppt_w"/>
                                          </p:val>
                                        </p:tav>
                                        <p:tav tm="100000">
                                          <p:val>
                                            <p:strVal val="#ppt_w"/>
                                          </p:val>
                                        </p:tav>
                                      </p:tavLst>
                                    </p:anim>
                                    <p:anim calcmode="lin" valueType="num">
                                      <p:cBhvr>
                                        <p:cTn id="42" dur="5000" fill="hold"/>
                                        <p:tgtEl>
                                          <p:spTgt spid="35"/>
                                        </p:tgtEl>
                                        <p:attrNameLst>
                                          <p:attrName>ppt_h</p:attrName>
                                        </p:attrNameLst>
                                      </p:cBhvr>
                                      <p:tavLst>
                                        <p:tav tm="0">
                                          <p:val>
                                            <p:fltVal val="0"/>
                                          </p:val>
                                        </p:tav>
                                        <p:tav tm="100000">
                                          <p:val>
                                            <p:strVal val="#ppt_h"/>
                                          </p:val>
                                        </p:tav>
                                      </p:tavLst>
                                    </p:anim>
                                  </p:childTnLst>
                                </p:cTn>
                              </p:par>
                            </p:childTnLst>
                          </p:cTn>
                        </p:par>
                        <p:par>
                          <p:cTn id="43" fill="hold">
                            <p:stCondLst>
                              <p:cond delay="10000"/>
                            </p:stCondLst>
                            <p:childTnLst>
                              <p:par>
                                <p:cTn id="44" presetID="17" presetClass="exit" presetSubtype="10" fill="hold" nodeType="afterEffect">
                                  <p:stCondLst>
                                    <p:cond delay="0"/>
                                  </p:stCondLst>
                                  <p:childTnLst>
                                    <p:anim calcmode="lin" valueType="num">
                                      <p:cBhvr>
                                        <p:cTn id="45" dur="500"/>
                                        <p:tgtEl>
                                          <p:spTgt spid="35"/>
                                        </p:tgtEl>
                                        <p:attrNameLst>
                                          <p:attrName>ppt_w</p:attrName>
                                        </p:attrNameLst>
                                      </p:cBhvr>
                                      <p:tavLst>
                                        <p:tav tm="0">
                                          <p:val>
                                            <p:strVal val="ppt_w"/>
                                          </p:val>
                                        </p:tav>
                                        <p:tav tm="100000">
                                          <p:val>
                                            <p:fltVal val="0"/>
                                          </p:val>
                                        </p:tav>
                                      </p:tavLst>
                                    </p:anim>
                                    <p:anim calcmode="lin" valueType="num">
                                      <p:cBhvr>
                                        <p:cTn id="46" dur="500"/>
                                        <p:tgtEl>
                                          <p:spTgt spid="35"/>
                                        </p:tgtEl>
                                        <p:attrNameLst>
                                          <p:attrName>ppt_h</p:attrName>
                                        </p:attrNameLst>
                                      </p:cBhvr>
                                      <p:tavLst>
                                        <p:tav tm="0">
                                          <p:val>
                                            <p:strVal val="ppt_h"/>
                                          </p:val>
                                        </p:tav>
                                        <p:tav tm="100000">
                                          <p:val>
                                            <p:strVal val="ppt_h"/>
                                          </p:val>
                                        </p:tav>
                                      </p:tavLst>
                                    </p:anim>
                                    <p:set>
                                      <p:cBhvr>
                                        <p:cTn id="47" dur="1" fill="hold">
                                          <p:stCondLst>
                                            <p:cond delay="499"/>
                                          </p:stCondLst>
                                        </p:cTn>
                                        <p:tgtEl>
                                          <p:spTgt spid="35"/>
                                        </p:tgtEl>
                                        <p:attrNameLst>
                                          <p:attrName>style.visibility</p:attrName>
                                        </p:attrNameLst>
                                      </p:cBhvr>
                                      <p:to>
                                        <p:strVal val="hidden"/>
                                      </p:to>
                                    </p:set>
                                  </p:childTnLst>
                                </p:cTn>
                              </p:par>
                              <p:par>
                                <p:cTn id="48" presetID="17" presetClass="entr" presetSubtype="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0" fill="hold"/>
                                        <p:tgtEl>
                                          <p:spTgt spid="29"/>
                                        </p:tgtEl>
                                        <p:attrNameLst>
                                          <p:attrName>ppt_x</p:attrName>
                                        </p:attrNameLst>
                                      </p:cBhvr>
                                      <p:tavLst>
                                        <p:tav tm="0">
                                          <p:val>
                                            <p:strVal val="#ppt_x"/>
                                          </p:val>
                                        </p:tav>
                                        <p:tav tm="100000">
                                          <p:val>
                                            <p:strVal val="#ppt_x"/>
                                          </p:val>
                                        </p:tav>
                                      </p:tavLst>
                                    </p:anim>
                                    <p:anim calcmode="lin" valueType="num">
                                      <p:cBhvr>
                                        <p:cTn id="51" dur="5000" fill="hold"/>
                                        <p:tgtEl>
                                          <p:spTgt spid="29"/>
                                        </p:tgtEl>
                                        <p:attrNameLst>
                                          <p:attrName>ppt_y</p:attrName>
                                        </p:attrNameLst>
                                      </p:cBhvr>
                                      <p:tavLst>
                                        <p:tav tm="0">
                                          <p:val>
                                            <p:strVal val="#ppt_y-#ppt_h/2"/>
                                          </p:val>
                                        </p:tav>
                                        <p:tav tm="100000">
                                          <p:val>
                                            <p:strVal val="#ppt_y"/>
                                          </p:val>
                                        </p:tav>
                                      </p:tavLst>
                                    </p:anim>
                                    <p:anim calcmode="lin" valueType="num">
                                      <p:cBhvr>
                                        <p:cTn id="52" dur="5000" fill="hold"/>
                                        <p:tgtEl>
                                          <p:spTgt spid="29"/>
                                        </p:tgtEl>
                                        <p:attrNameLst>
                                          <p:attrName>ppt_w</p:attrName>
                                        </p:attrNameLst>
                                      </p:cBhvr>
                                      <p:tavLst>
                                        <p:tav tm="0">
                                          <p:val>
                                            <p:strVal val="#ppt_w"/>
                                          </p:val>
                                        </p:tav>
                                        <p:tav tm="100000">
                                          <p:val>
                                            <p:strVal val="#ppt_w"/>
                                          </p:val>
                                        </p:tav>
                                      </p:tavLst>
                                    </p:anim>
                                    <p:anim calcmode="lin" valueType="num">
                                      <p:cBhvr>
                                        <p:cTn id="53" dur="5000" fill="hold"/>
                                        <p:tgtEl>
                                          <p:spTgt spid="29"/>
                                        </p:tgtEl>
                                        <p:attrNameLst>
                                          <p:attrName>ppt_h</p:attrName>
                                        </p:attrNameLst>
                                      </p:cBhvr>
                                      <p:tavLst>
                                        <p:tav tm="0">
                                          <p:val>
                                            <p:fltVal val="0"/>
                                          </p:val>
                                        </p:tav>
                                        <p:tav tm="100000">
                                          <p:val>
                                            <p:strVal val="#ppt_h"/>
                                          </p:val>
                                        </p:tav>
                                      </p:tavLst>
                                    </p:anim>
                                  </p:childTnLst>
                                </p:cTn>
                              </p:par>
                              <p:par>
                                <p:cTn id="54" presetID="17" presetClass="entr" presetSubtype="1"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0" fill="hold"/>
                                        <p:tgtEl>
                                          <p:spTgt spid="36"/>
                                        </p:tgtEl>
                                        <p:attrNameLst>
                                          <p:attrName>ppt_x</p:attrName>
                                        </p:attrNameLst>
                                      </p:cBhvr>
                                      <p:tavLst>
                                        <p:tav tm="0">
                                          <p:val>
                                            <p:strVal val="#ppt_x"/>
                                          </p:val>
                                        </p:tav>
                                        <p:tav tm="100000">
                                          <p:val>
                                            <p:strVal val="#ppt_x"/>
                                          </p:val>
                                        </p:tav>
                                      </p:tavLst>
                                    </p:anim>
                                    <p:anim calcmode="lin" valueType="num">
                                      <p:cBhvr>
                                        <p:cTn id="57" dur="5000" fill="hold"/>
                                        <p:tgtEl>
                                          <p:spTgt spid="36"/>
                                        </p:tgtEl>
                                        <p:attrNameLst>
                                          <p:attrName>ppt_y</p:attrName>
                                        </p:attrNameLst>
                                      </p:cBhvr>
                                      <p:tavLst>
                                        <p:tav tm="0">
                                          <p:val>
                                            <p:strVal val="#ppt_y-#ppt_h/2"/>
                                          </p:val>
                                        </p:tav>
                                        <p:tav tm="100000">
                                          <p:val>
                                            <p:strVal val="#ppt_y"/>
                                          </p:val>
                                        </p:tav>
                                      </p:tavLst>
                                    </p:anim>
                                    <p:anim calcmode="lin" valueType="num">
                                      <p:cBhvr>
                                        <p:cTn id="58" dur="5000" fill="hold"/>
                                        <p:tgtEl>
                                          <p:spTgt spid="36"/>
                                        </p:tgtEl>
                                        <p:attrNameLst>
                                          <p:attrName>ppt_w</p:attrName>
                                        </p:attrNameLst>
                                      </p:cBhvr>
                                      <p:tavLst>
                                        <p:tav tm="0">
                                          <p:val>
                                            <p:strVal val="#ppt_w"/>
                                          </p:val>
                                        </p:tav>
                                        <p:tav tm="100000">
                                          <p:val>
                                            <p:strVal val="#ppt_w"/>
                                          </p:val>
                                        </p:tav>
                                      </p:tavLst>
                                    </p:anim>
                                    <p:anim calcmode="lin" valueType="num">
                                      <p:cBhvr>
                                        <p:cTn id="59" dur="5000" fill="hold"/>
                                        <p:tgtEl>
                                          <p:spTgt spid="36"/>
                                        </p:tgtEl>
                                        <p:attrNameLst>
                                          <p:attrName>ppt_h</p:attrName>
                                        </p:attrNameLst>
                                      </p:cBhvr>
                                      <p:tavLst>
                                        <p:tav tm="0">
                                          <p:val>
                                            <p:fltVal val="0"/>
                                          </p:val>
                                        </p:tav>
                                        <p:tav tm="100000">
                                          <p:val>
                                            <p:strVal val="#ppt_h"/>
                                          </p:val>
                                        </p:tav>
                                      </p:tavLst>
                                    </p:anim>
                                  </p:childTnLst>
                                </p:cTn>
                              </p:par>
                            </p:childTnLst>
                          </p:cTn>
                        </p:par>
                        <p:par>
                          <p:cTn id="60" fill="hold">
                            <p:stCondLst>
                              <p:cond delay="15000"/>
                            </p:stCondLst>
                            <p:childTnLst>
                              <p:par>
                                <p:cTn id="61" presetID="17" presetClass="exit" presetSubtype="10" fill="hold" nodeType="afterEffect">
                                  <p:stCondLst>
                                    <p:cond delay="0"/>
                                  </p:stCondLst>
                                  <p:childTnLst>
                                    <p:anim calcmode="lin" valueType="num">
                                      <p:cBhvr>
                                        <p:cTn id="62" dur="3000"/>
                                        <p:tgtEl>
                                          <p:spTgt spid="36"/>
                                        </p:tgtEl>
                                        <p:attrNameLst>
                                          <p:attrName>ppt_w</p:attrName>
                                        </p:attrNameLst>
                                      </p:cBhvr>
                                      <p:tavLst>
                                        <p:tav tm="0">
                                          <p:val>
                                            <p:strVal val="ppt_w"/>
                                          </p:val>
                                        </p:tav>
                                        <p:tav tm="100000">
                                          <p:val>
                                            <p:fltVal val="0"/>
                                          </p:val>
                                        </p:tav>
                                      </p:tavLst>
                                    </p:anim>
                                    <p:anim calcmode="lin" valueType="num">
                                      <p:cBhvr>
                                        <p:cTn id="63" dur="3000"/>
                                        <p:tgtEl>
                                          <p:spTgt spid="36"/>
                                        </p:tgtEl>
                                        <p:attrNameLst>
                                          <p:attrName>ppt_h</p:attrName>
                                        </p:attrNameLst>
                                      </p:cBhvr>
                                      <p:tavLst>
                                        <p:tav tm="0">
                                          <p:val>
                                            <p:strVal val="ppt_h"/>
                                          </p:val>
                                        </p:tav>
                                        <p:tav tm="100000">
                                          <p:val>
                                            <p:strVal val="ppt_h"/>
                                          </p:val>
                                        </p:tav>
                                      </p:tavLst>
                                    </p:anim>
                                    <p:set>
                                      <p:cBhvr>
                                        <p:cTn id="64" dur="1" fill="hold">
                                          <p:stCondLst>
                                            <p:cond delay="2999"/>
                                          </p:stCondLst>
                                        </p:cTn>
                                        <p:tgtEl>
                                          <p:spTgt spid="36"/>
                                        </p:tgtEl>
                                        <p:attrNameLst>
                                          <p:attrName>style.visibility</p:attrName>
                                        </p:attrNameLst>
                                      </p:cBhvr>
                                      <p:to>
                                        <p:strVal val="hidden"/>
                                      </p:to>
                                    </p:set>
                                  </p:childTnLst>
                                </p:cTn>
                              </p:par>
                              <p:par>
                                <p:cTn id="65" presetID="9"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dissolve">
                                      <p:cBhvr>
                                        <p:cTn id="67" dur="2000"/>
                                        <p:tgtEl>
                                          <p:spTgt spid="37"/>
                                        </p:tgtEl>
                                      </p:cBhvr>
                                    </p:animEffect>
                                  </p:childTnLst>
                                </p:cTn>
                              </p:par>
                            </p:childTnLst>
                          </p:cTn>
                        </p:par>
                        <p:par>
                          <p:cTn id="68" fill="hold">
                            <p:stCondLst>
                              <p:cond delay="18000"/>
                            </p:stCondLst>
                            <p:childTnLst>
                              <p:par>
                                <p:cTn id="69" presetID="1" presetClass="exit" presetSubtype="0" fill="hold" nodeType="after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7"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3000" fill="hold"/>
                                        <p:tgtEl>
                                          <p:spTgt spid="30"/>
                                        </p:tgtEl>
                                        <p:attrNameLst>
                                          <p:attrName>ppt_x</p:attrName>
                                        </p:attrNameLst>
                                      </p:cBhvr>
                                      <p:tavLst>
                                        <p:tav tm="0">
                                          <p:val>
                                            <p:strVal val="#ppt_x"/>
                                          </p:val>
                                        </p:tav>
                                        <p:tav tm="100000">
                                          <p:val>
                                            <p:strVal val="#ppt_x"/>
                                          </p:val>
                                        </p:tav>
                                      </p:tavLst>
                                    </p:anim>
                                    <p:anim calcmode="lin" valueType="num">
                                      <p:cBhvr>
                                        <p:cTn id="74" dur="3000" fill="hold"/>
                                        <p:tgtEl>
                                          <p:spTgt spid="30"/>
                                        </p:tgtEl>
                                        <p:attrNameLst>
                                          <p:attrName>ppt_y</p:attrName>
                                        </p:attrNameLst>
                                      </p:cBhvr>
                                      <p:tavLst>
                                        <p:tav tm="0">
                                          <p:val>
                                            <p:strVal val="#ppt_y+#ppt_h/2"/>
                                          </p:val>
                                        </p:tav>
                                        <p:tav tm="100000">
                                          <p:val>
                                            <p:strVal val="#ppt_y"/>
                                          </p:val>
                                        </p:tav>
                                      </p:tavLst>
                                    </p:anim>
                                    <p:anim calcmode="lin" valueType="num">
                                      <p:cBhvr>
                                        <p:cTn id="75" dur="3000" fill="hold"/>
                                        <p:tgtEl>
                                          <p:spTgt spid="30"/>
                                        </p:tgtEl>
                                        <p:attrNameLst>
                                          <p:attrName>ppt_w</p:attrName>
                                        </p:attrNameLst>
                                      </p:cBhvr>
                                      <p:tavLst>
                                        <p:tav tm="0">
                                          <p:val>
                                            <p:strVal val="#ppt_w"/>
                                          </p:val>
                                        </p:tav>
                                        <p:tav tm="100000">
                                          <p:val>
                                            <p:strVal val="#ppt_w"/>
                                          </p:val>
                                        </p:tav>
                                      </p:tavLst>
                                    </p:anim>
                                    <p:anim calcmode="lin" valueType="num">
                                      <p:cBhvr>
                                        <p:cTn id="76" dur="3000" fill="hold"/>
                                        <p:tgtEl>
                                          <p:spTgt spid="30"/>
                                        </p:tgtEl>
                                        <p:attrNameLst>
                                          <p:attrName>ppt_h</p:attrName>
                                        </p:attrNameLst>
                                      </p:cBhvr>
                                      <p:tavLst>
                                        <p:tav tm="0">
                                          <p:val>
                                            <p:fltVal val="0"/>
                                          </p:val>
                                        </p:tav>
                                        <p:tav tm="100000">
                                          <p:val>
                                            <p:strVal val="#ppt_h"/>
                                          </p:val>
                                        </p:tav>
                                      </p:tavLst>
                                    </p:anim>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4201 0.01387 -0.08403 0.02775 -0.11962 0.04764 C -0.15521 0.06753 -0.19913 0.06198 -0.21354 0.12003 C -0.22795 0.17807 -0.196 0.34251 -0.20607 0.39639 C -0.21614 0.45028 -0.26076 0.43201 -0.27396 0.44403 C -0.28715 0.45606 -0.28611 0.4623 -0.28507 0.46878 " pathEditMode="fixed" ptsTypes="aaaaaA">
                                      <p:cBhvr>
                                        <p:cTn id="80" dur="5000" fill="hold"/>
                                        <p:tgtEl>
                                          <p:spTgt spid="39"/>
                                        </p:tgtEl>
                                        <p:attrNameLst>
                                          <p:attrName>ppt_x</p:attrName>
                                          <p:attrName>ppt_y</p:attrName>
                                        </p:attrNameLst>
                                      </p:cBhvr>
                                    </p:animMotion>
                                  </p:childTnLst>
                                </p:cTn>
                              </p:par>
                            </p:childTnLst>
                          </p:cTn>
                        </p:par>
                        <p:par>
                          <p:cTn id="81" fill="hold">
                            <p:stCondLst>
                              <p:cond delay="23000"/>
                            </p:stCondLst>
                            <p:childTnLst>
                              <p:par>
                                <p:cTn id="82" presetID="1" presetClass="exit" presetSubtype="0" fill="hold" grpId="2" nodeType="afterEffect">
                                  <p:stCondLst>
                                    <p:cond delay="0"/>
                                  </p:stCondLst>
                                  <p:childTnLst>
                                    <p:set>
                                      <p:cBhvr>
                                        <p:cTn id="83" dur="1" fill="hold">
                                          <p:stCondLst>
                                            <p:cond delay="0"/>
                                          </p:stCondLst>
                                        </p:cTn>
                                        <p:tgtEl>
                                          <p:spTgt spid="39"/>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0" presetClass="path" presetSubtype="0" accel="50000" decel="50000" fill="hold" grpId="1" nodeType="withEffect">
                                  <p:stCondLst>
                                    <p:cond delay="0"/>
                                  </p:stCondLst>
                                  <p:childTnLst>
                                    <p:animMotion origin="layout" path="M 0.01215 -8.32562E-7 C -0.02986 0.01388 -0.07188 0.02775 -0.10747 0.04764 C -0.14306 0.06753 -0.18698 0.06198 -0.20139 0.12003 C -0.2158 0.17808 -0.18386 0.34251 -0.19393 0.39639 C -0.204 0.45028 -0.24861 0.43201 -0.26181 0.44403 C -0.275 0.45606 -0.27396 0.4623 -0.27292 0.46878 " pathEditMode="fixed" rAng="0" ptsTypes="aaaaaA">
                                      <p:cBhvr>
                                        <p:cTn id="87" dur="5000" fill="hold"/>
                                        <p:tgtEl>
                                          <p:spTgt spid="40"/>
                                        </p:tgtEl>
                                        <p:attrNameLst>
                                          <p:attrName>ppt_x</p:attrName>
                                          <p:attrName>ppt_y</p:attrName>
                                        </p:attrNameLst>
                                      </p:cBhvr>
                                      <p:rCtr x="-144" y="234"/>
                                    </p:animMotion>
                                  </p:childTnLst>
                                </p:cTn>
                              </p:par>
                            </p:childTnLst>
                          </p:cTn>
                        </p:par>
                        <p:par>
                          <p:cTn id="88" fill="hold">
                            <p:stCondLst>
                              <p:cond delay="28000"/>
                            </p:stCondLst>
                            <p:childTnLst>
                              <p:par>
                                <p:cTn id="89" presetID="1" presetClass="exit" presetSubtype="0" fill="hold" grpId="2" nodeType="afterEffect">
                                  <p:stCondLst>
                                    <p:cond delay="0"/>
                                  </p:stCondLst>
                                  <p:childTnLst>
                                    <p:set>
                                      <p:cBhvr>
                                        <p:cTn id="90" dur="1" fill="hold">
                                          <p:stCondLst>
                                            <p:cond delay="0"/>
                                          </p:stCondLst>
                                        </p:cTn>
                                        <p:tgtEl>
                                          <p:spTgt spid="40"/>
                                        </p:tgtEl>
                                        <p:attrNameLst>
                                          <p:attrName>style.visibility</p:attrName>
                                        </p:attrNameLst>
                                      </p:cBhvr>
                                      <p:to>
                                        <p:strVal val="hidden"/>
                                      </p:to>
                                    </p:set>
                                  </p:childTnLst>
                                </p:cTn>
                              </p:par>
                              <p:par>
                                <p:cTn id="91" presetID="17"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0" fill="hold"/>
                                        <p:tgtEl>
                                          <p:spTgt spid="32"/>
                                        </p:tgtEl>
                                        <p:attrNameLst>
                                          <p:attrName>ppt_x</p:attrName>
                                        </p:attrNameLst>
                                      </p:cBhvr>
                                      <p:tavLst>
                                        <p:tav tm="0">
                                          <p:val>
                                            <p:strVal val="#ppt_x"/>
                                          </p:val>
                                        </p:tav>
                                        <p:tav tm="100000">
                                          <p:val>
                                            <p:strVal val="#ppt_x"/>
                                          </p:val>
                                        </p:tav>
                                      </p:tavLst>
                                    </p:anim>
                                    <p:anim calcmode="lin" valueType="num">
                                      <p:cBhvr>
                                        <p:cTn id="94" dur="5000" fill="hold"/>
                                        <p:tgtEl>
                                          <p:spTgt spid="32"/>
                                        </p:tgtEl>
                                        <p:attrNameLst>
                                          <p:attrName>ppt_y</p:attrName>
                                        </p:attrNameLst>
                                      </p:cBhvr>
                                      <p:tavLst>
                                        <p:tav tm="0">
                                          <p:val>
                                            <p:strVal val="#ppt_y+#ppt_h/2"/>
                                          </p:val>
                                        </p:tav>
                                        <p:tav tm="100000">
                                          <p:val>
                                            <p:strVal val="#ppt_y"/>
                                          </p:val>
                                        </p:tav>
                                      </p:tavLst>
                                    </p:anim>
                                    <p:anim calcmode="lin" valueType="num">
                                      <p:cBhvr>
                                        <p:cTn id="95" dur="5000" fill="hold"/>
                                        <p:tgtEl>
                                          <p:spTgt spid="32"/>
                                        </p:tgtEl>
                                        <p:attrNameLst>
                                          <p:attrName>ppt_w</p:attrName>
                                        </p:attrNameLst>
                                      </p:cBhvr>
                                      <p:tavLst>
                                        <p:tav tm="0">
                                          <p:val>
                                            <p:strVal val="#ppt_w"/>
                                          </p:val>
                                        </p:tav>
                                        <p:tav tm="100000">
                                          <p:val>
                                            <p:strVal val="#ppt_w"/>
                                          </p:val>
                                        </p:tav>
                                      </p:tavLst>
                                    </p:anim>
                                    <p:anim calcmode="lin" valueType="num">
                                      <p:cBhvr>
                                        <p:cTn id="96" dur="5000" fill="hold"/>
                                        <p:tgtEl>
                                          <p:spTgt spid="32"/>
                                        </p:tgtEl>
                                        <p:attrNameLst>
                                          <p:attrName>ppt_h</p:attrName>
                                        </p:attrNameLst>
                                      </p:cBhvr>
                                      <p:tavLst>
                                        <p:tav tm="0">
                                          <p:val>
                                            <p:fltVal val="0"/>
                                          </p:val>
                                        </p:tav>
                                        <p:tav tm="100000">
                                          <p:val>
                                            <p:strVal val="#ppt_h"/>
                                          </p:val>
                                        </p:tav>
                                      </p:tavLst>
                                    </p:anim>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0" presetClass="path" presetSubtype="0" accel="50000" decel="50000" fill="hold" grpId="1" nodeType="withEffect">
                                  <p:stCondLst>
                                    <p:cond delay="0"/>
                                  </p:stCondLst>
                                  <p:childTnLst>
                                    <p:animMotion origin="layout" path="M -0.00452 1.66512E-6 C -0.04653 0.01388 -0.08855 0.02775 -0.12414 0.04764 C -0.15973 0.06753 -0.20365 0.06198 -0.21806 0.12003 C -0.23247 0.17808 -0.20053 0.34251 -0.2106 0.39639 C -0.22067 0.45028 -0.26528 0.43201 -0.27848 0.44403 C -0.29167 0.45606 -0.29063 0.4623 -0.28959 0.46878 " pathEditMode="fixed" rAng="0" ptsTypes="aaaaaA">
                                      <p:cBhvr>
                                        <p:cTn id="100" dur="5000" fill="hold"/>
                                        <p:tgtEl>
                                          <p:spTgt spid="41"/>
                                        </p:tgtEl>
                                        <p:attrNameLst>
                                          <p:attrName>ppt_x</p:attrName>
                                          <p:attrName>ppt_y</p:attrName>
                                        </p:attrNameLst>
                                      </p:cBhvr>
                                      <p:rCtr x="-144" y="234"/>
                                    </p:animMotion>
                                  </p:childTnLst>
                                </p:cTn>
                              </p:par>
                            </p:childTnLst>
                          </p:cTn>
                        </p:par>
                        <p:par>
                          <p:cTn id="101" fill="hold">
                            <p:stCondLst>
                              <p:cond delay="33000"/>
                            </p:stCondLst>
                            <p:childTnLst>
                              <p:par>
                                <p:cTn id="102" presetID="1" presetClass="exit" presetSubtype="0" fill="hold" grpId="2" nodeType="afterEffect">
                                  <p:stCondLst>
                                    <p:cond delay="0"/>
                                  </p:stCondLst>
                                  <p:childTnLst>
                                    <p:set>
                                      <p:cBhvr>
                                        <p:cTn id="10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3" grpId="1" animBg="1"/>
      <p:bldP spid="39" grpId="0" animBg="1"/>
      <p:bldP spid="39" grpId="1" animBg="1"/>
      <p:bldP spid="39" grpId="2" animBg="1"/>
      <p:bldP spid="40" grpId="0" animBg="1"/>
      <p:bldP spid="40" grpId="1" animBg="1"/>
      <p:bldP spid="40" grpId="2" animBg="1"/>
      <p:bldP spid="41" grpId="0" animBg="1"/>
      <p:bldP spid="41" grpId="1" animBg="1"/>
      <p:bldP spid="41"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34</a:t>
            </a:fld>
            <a:endParaRPr lang="en-US" dirty="0"/>
          </a:p>
        </p:txBody>
      </p:sp>
      <p:sp>
        <p:nvSpPr>
          <p:cNvPr id="5" name="Rectangle 4"/>
          <p:cNvSpPr/>
          <p:nvPr/>
        </p:nvSpPr>
        <p:spPr>
          <a:xfrm>
            <a:off x="609600" y="1447800"/>
            <a:ext cx="29718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9600" y="3868738"/>
            <a:ext cx="2971800" cy="2151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09600" y="1985963"/>
            <a:ext cx="2971800" cy="18827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7"/>
          <p:cNvSpPr txBox="1">
            <a:spLocks noChangeArrowheads="1"/>
          </p:cNvSpPr>
          <p:nvPr/>
        </p:nvSpPr>
        <p:spPr bwMode="auto">
          <a:xfrm>
            <a:off x="1219200" y="4495800"/>
            <a:ext cx="1490663" cy="461963"/>
          </a:xfrm>
          <a:prstGeom prst="rect">
            <a:avLst/>
          </a:prstGeom>
          <a:noFill/>
          <a:ln w="9525">
            <a:noFill/>
            <a:miter lim="800000"/>
            <a:headEnd/>
            <a:tailEnd/>
          </a:ln>
        </p:spPr>
        <p:txBody>
          <a:bodyPr>
            <a:spAutoFit/>
          </a:bodyPr>
          <a:lstStyle/>
          <a:p>
            <a:pPr algn="ctr"/>
            <a:r>
              <a:rPr lang="en-US" sz="2400">
                <a:latin typeface="Calibri" pitchFamily="34" charset="0"/>
              </a:rPr>
              <a:t>Algebra 1</a:t>
            </a:r>
          </a:p>
        </p:txBody>
      </p:sp>
      <p:sp>
        <p:nvSpPr>
          <p:cNvPr id="9" name="Rectangle 8"/>
          <p:cNvSpPr/>
          <p:nvPr/>
        </p:nvSpPr>
        <p:spPr>
          <a:xfrm>
            <a:off x="609600" y="1985963"/>
            <a:ext cx="2971800" cy="2682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1447800"/>
            <a:ext cx="2971800" cy="5381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914400" y="1524000"/>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New Standards</a:t>
            </a:r>
          </a:p>
        </p:txBody>
      </p:sp>
      <p:sp>
        <p:nvSpPr>
          <p:cNvPr id="12" name="TextBox 18"/>
          <p:cNvSpPr txBox="1">
            <a:spLocks noChangeArrowheads="1"/>
          </p:cNvSpPr>
          <p:nvPr/>
        </p:nvSpPr>
        <p:spPr bwMode="auto">
          <a:xfrm>
            <a:off x="609600" y="1905000"/>
            <a:ext cx="2743200" cy="457200"/>
          </a:xfrm>
          <a:prstGeom prst="rect">
            <a:avLst/>
          </a:prstGeom>
          <a:noFill/>
          <a:ln w="9525">
            <a:noFill/>
            <a:miter lim="800000"/>
            <a:headEnd/>
            <a:tailEnd/>
          </a:ln>
        </p:spPr>
        <p:txBody>
          <a:bodyPr>
            <a:spAutoFit/>
          </a:bodyPr>
          <a:lstStyle/>
          <a:p>
            <a:pPr algn="ctr"/>
            <a:r>
              <a:rPr lang="en-US" sz="2400">
                <a:latin typeface="Calibri" pitchFamily="34" charset="0"/>
              </a:rPr>
              <a:t>Statistics/Probability</a:t>
            </a:r>
          </a:p>
        </p:txBody>
      </p:sp>
      <p:sp>
        <p:nvSpPr>
          <p:cNvPr id="13" name="TextBox 17"/>
          <p:cNvSpPr txBox="1">
            <a:spLocks noChangeArrowheads="1"/>
          </p:cNvSpPr>
          <p:nvPr/>
        </p:nvSpPr>
        <p:spPr bwMode="auto">
          <a:xfrm>
            <a:off x="1219200" y="2819400"/>
            <a:ext cx="1490663" cy="461963"/>
          </a:xfrm>
          <a:prstGeom prst="rect">
            <a:avLst/>
          </a:prstGeom>
          <a:noFill/>
          <a:ln w="9525">
            <a:noFill/>
            <a:miter lim="800000"/>
            <a:headEnd/>
            <a:tailEnd/>
          </a:ln>
        </p:spPr>
        <p:txBody>
          <a:bodyPr>
            <a:spAutoFit/>
          </a:bodyPr>
          <a:lstStyle/>
          <a:p>
            <a:pPr algn="ctr"/>
            <a:r>
              <a:rPr lang="en-US" sz="2400" dirty="0">
                <a:latin typeface="Calibri" pitchFamily="34" charset="0"/>
              </a:rPr>
              <a:t>Algebra 2</a:t>
            </a:r>
          </a:p>
        </p:txBody>
      </p:sp>
      <p:sp>
        <p:nvSpPr>
          <p:cNvPr id="14" name="TextBox 17"/>
          <p:cNvSpPr txBox="1">
            <a:spLocks noChangeArrowheads="1"/>
          </p:cNvSpPr>
          <p:nvPr/>
        </p:nvSpPr>
        <p:spPr bwMode="auto">
          <a:xfrm>
            <a:off x="4191000" y="49530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Standards</a:t>
            </a:r>
          </a:p>
        </p:txBody>
      </p:sp>
      <p:sp>
        <p:nvSpPr>
          <p:cNvPr id="15" name="TextBox 17"/>
          <p:cNvSpPr txBox="1">
            <a:spLocks noChangeArrowheads="1"/>
          </p:cNvSpPr>
          <p:nvPr/>
        </p:nvSpPr>
        <p:spPr bwMode="auto">
          <a:xfrm>
            <a:off x="4191000" y="1828800"/>
            <a:ext cx="4191000" cy="584200"/>
          </a:xfrm>
          <a:prstGeom prst="rect">
            <a:avLst/>
          </a:prstGeom>
          <a:noFill/>
          <a:ln w="9525">
            <a:noFill/>
            <a:miter lim="800000"/>
            <a:headEnd/>
            <a:tailEnd/>
          </a:ln>
        </p:spPr>
        <p:txBody>
          <a:bodyPr>
            <a:spAutoFit/>
          </a:bodyPr>
          <a:lstStyle/>
          <a:p>
            <a:pPr>
              <a:defRPr/>
            </a:pPr>
            <a:r>
              <a:rPr lang="en-US" sz="3200" b="1" dirty="0">
                <a:solidFill>
                  <a:schemeClr val="accent2">
                    <a:lumMod val="75000"/>
                  </a:schemeClr>
                </a:solidFill>
                <a:latin typeface="Calibri" pitchFamily="34" charset="0"/>
              </a:rPr>
              <a:t>Traditional Algebra 1</a:t>
            </a:r>
          </a:p>
        </p:txBody>
      </p:sp>
      <p:sp>
        <p:nvSpPr>
          <p:cNvPr id="16" name="TextBox 17"/>
          <p:cNvSpPr txBox="1">
            <a:spLocks noChangeArrowheads="1"/>
          </p:cNvSpPr>
          <p:nvPr/>
        </p:nvSpPr>
        <p:spPr bwMode="auto">
          <a:xfrm>
            <a:off x="381000" y="609600"/>
            <a:ext cx="4191000" cy="584200"/>
          </a:xfrm>
          <a:prstGeom prst="rect">
            <a:avLst/>
          </a:prstGeom>
          <a:noFill/>
          <a:ln w="9525">
            <a:noFill/>
            <a:miter lim="800000"/>
            <a:headEnd/>
            <a:tailEnd/>
          </a:ln>
        </p:spPr>
        <p:txBody>
          <a:bodyPr>
            <a:spAutoFit/>
          </a:bodyPr>
          <a:lstStyle/>
          <a:p>
            <a:pPr>
              <a:defRPr/>
            </a:pPr>
            <a:r>
              <a:rPr lang="en-US" sz="3200" b="1" dirty="0">
                <a:solidFill>
                  <a:schemeClr val="accent5">
                    <a:lumMod val="50000"/>
                  </a:schemeClr>
                </a:solidFill>
                <a:latin typeface="Calibri" pitchFamily="34" charset="0"/>
              </a:rPr>
              <a:t>Iowa Core Algebra 1</a:t>
            </a:r>
          </a:p>
        </p:txBody>
      </p:sp>
      <p:grpSp>
        <p:nvGrpSpPr>
          <p:cNvPr id="2" name="Group 5"/>
          <p:cNvGrpSpPr>
            <a:grpSpLocks/>
          </p:cNvGrpSpPr>
          <p:nvPr/>
        </p:nvGrpSpPr>
        <p:grpSpPr bwMode="auto">
          <a:xfrm>
            <a:off x="8077200" y="0"/>
            <a:ext cx="1066800" cy="971550"/>
            <a:chOff x="7086600" y="1009018"/>
            <a:chExt cx="1219200" cy="1048382"/>
          </a:xfrm>
        </p:grpSpPr>
        <p:pic>
          <p:nvPicPr>
            <p:cNvPr id="1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1500"/>
                                  </p:stCondLst>
                                  <p:childTnLst>
                                    <p:animMotion origin="layout" path="M 0.0224 0.05481 C 0.1092 0.01942 0.19601 -0.01573 0.22847 -0.08488 C 0.26094 -0.15403 0.25451 -0.29256 0.21736 -0.35962 C 0.18021 -0.42669 0.04045 -0.46647 0.00503 -0.48775 " pathEditMode="relative" ptsTypes="aa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6.51249E-6 C 0.05746 0.01527 0.11493 0.03053 0.15052 0.06731 C 0.18611 0.10408 0.21215 0.16421 0.21354 0.2204 C 0.21493 0.2766 0.2 0.36564 0.1592 0.40449 C 0.1184 0.44335 0.04375 0.44867 -0.03091 0.45398 " pathEditMode="relative" ptsTypes="aaaaA">
                                      <p:cBhvr>
                                        <p:cTn id="8" dur="2000" fill="hold"/>
                                        <p:tgtEl>
                                          <p:spTgt spid="15"/>
                                        </p:tgtEl>
                                        <p:attrNameLst>
                                          <p:attrName>ppt_x</p:attrName>
                                          <p:attrName>ppt_y</p:attrName>
                                        </p:attrNameLst>
                                      </p:cBhvr>
                                    </p:animMotion>
                                  </p:childTnLst>
                                </p:cTn>
                              </p:par>
                            </p:childTnLst>
                          </p:cTn>
                        </p:par>
                        <p:par>
                          <p:cTn id="9" fill="hold">
                            <p:stCondLst>
                              <p:cond delay="3500"/>
                            </p:stCondLst>
                            <p:childTnLst>
                              <p:par>
                                <p:cTn id="10" presetID="0" presetClass="path" presetSubtype="0" accel="50000" decel="50000" fill="hold" grpId="1" nodeType="afterEffect">
                                  <p:stCondLst>
                                    <p:cond delay="1000"/>
                                  </p:stCondLst>
                                  <p:childTnLst>
                                    <p:animMotion origin="layout" path="M 0.00503 -0.48775 C 0.00503 -0.50948 0.00503 -0.53099 -0.06753 -0.54695 C -0.13993 -0.56291 -0.36892 -0.57701 -0.42917 -0.58303 " pathEditMode="relative" rAng="0" ptsTypes="aaA">
                                      <p:cBhvr>
                                        <p:cTn id="11" dur="2000" fill="hold"/>
                                        <p:tgtEl>
                                          <p:spTgt spid="14"/>
                                        </p:tgtEl>
                                        <p:attrNameLst>
                                          <p:attrName>ppt_x</p:attrName>
                                          <p:attrName>ppt_y</p:attrName>
                                        </p:attrNameLst>
                                      </p:cBhvr>
                                      <p:rCtr x="-217" y="-48"/>
                                    </p:animMotion>
                                  </p:childTnLst>
                                </p:cTn>
                              </p:par>
                            </p:childTnLst>
                          </p:cTn>
                        </p:par>
                        <p:par>
                          <p:cTn id="12" fill="hold">
                            <p:stCondLst>
                              <p:cond delay="6500"/>
                            </p:stCondLst>
                            <p:childTnLst>
                              <p:par>
                                <p:cTn id="13" presetID="1" presetClass="exit" presetSubtype="0" fill="hold" grpId="2" nodeType="afterEffect">
                                  <p:stCondLst>
                                    <p:cond delay="500"/>
                                  </p:stCondLst>
                                  <p:childTnLst>
                                    <p:set>
                                      <p:cBhvr>
                                        <p:cTn id="14" dur="1" fill="hold">
                                          <p:stCondLst>
                                            <p:cond delay="0"/>
                                          </p:stCondLst>
                                        </p:cTn>
                                        <p:tgtEl>
                                          <p:spTgt spid="14"/>
                                        </p:tgtEl>
                                        <p:attrNameLst>
                                          <p:attrName>style.visibility</p:attrName>
                                        </p:attrNameLst>
                                      </p:cBhvr>
                                      <p:to>
                                        <p:strVal val="hidden"/>
                                      </p:to>
                                    </p:set>
                                  </p:childTnLst>
                                </p:cTn>
                              </p:par>
                              <p:par>
                                <p:cTn id="15" presetID="9"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Conceptual Category</a:t>
            </a:r>
            <a:endParaRPr lang="en-US" dirty="0"/>
          </a:p>
        </p:txBody>
      </p:sp>
      <p:sp>
        <p:nvSpPr>
          <p:cNvPr id="3" name="Content Placeholder 2"/>
          <p:cNvSpPr>
            <a:spLocks noGrp="1"/>
          </p:cNvSpPr>
          <p:nvPr>
            <p:ph idx="1"/>
          </p:nvPr>
        </p:nvSpPr>
        <p:spPr>
          <a:xfrm>
            <a:off x="838200" y="2743200"/>
            <a:ext cx="3505200" cy="3200400"/>
          </a:xfrm>
        </p:spPr>
        <p:txBody>
          <a:bodyPr>
            <a:normAutofit/>
          </a:bodyPr>
          <a:lstStyle/>
          <a:p>
            <a:pPr indent="0">
              <a:buNone/>
            </a:pPr>
            <a:r>
              <a:rPr lang="en-US" sz="4000" dirty="0" smtClean="0"/>
              <a:t>Digging in and looking a little closer at this category!</a:t>
            </a:r>
            <a:endParaRPr lang="en-US" sz="4000"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35</a:t>
            </a:fld>
            <a:endParaRPr lang="en-US" dirty="0"/>
          </a:p>
        </p:txBody>
      </p:sp>
      <p:pic>
        <p:nvPicPr>
          <p:cNvPr id="1027" name="Picture 3" descr="C:\Documents and Settings\sremington\Local Settings\Temporary Internet Files\Content.IE5\WFWYG4H9\MC900053613[1].wmf"/>
          <p:cNvPicPr>
            <a:picLocks noChangeAspect="1" noChangeArrowheads="1"/>
          </p:cNvPicPr>
          <p:nvPr/>
        </p:nvPicPr>
        <p:blipFill>
          <a:blip r:embed="rId3" cstate="print"/>
          <a:srcRect/>
          <a:stretch>
            <a:fillRect/>
          </a:stretch>
        </p:blipFill>
        <p:spPr bwMode="auto">
          <a:xfrm>
            <a:off x="5410200" y="2209800"/>
            <a:ext cx="3056534" cy="418612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1143000"/>
          </a:xfrm>
        </p:spPr>
        <p:txBody>
          <a:bodyPr/>
          <a:lstStyle/>
          <a:p>
            <a:r>
              <a:rPr lang="en-US" b="1" smtClean="0"/>
              <a:t>Algebra Journal Entry</a:t>
            </a:r>
            <a:endParaRPr lang="en-US" smtClean="0"/>
          </a:p>
        </p:txBody>
      </p:sp>
      <p:sp>
        <p:nvSpPr>
          <p:cNvPr id="16387" name="Content Placeholder 2"/>
          <p:cNvSpPr>
            <a:spLocks noGrp="1"/>
          </p:cNvSpPr>
          <p:nvPr>
            <p:ph idx="1"/>
          </p:nvPr>
        </p:nvSpPr>
        <p:spPr/>
        <p:txBody>
          <a:bodyPr/>
          <a:lstStyle/>
          <a:p>
            <a:r>
              <a:rPr lang="en-US" sz="3200" dirty="0" smtClean="0"/>
              <a:t>What are the changes that will need to occur in your district for the Algebra Conceptual Category in order to be implemented fully?</a:t>
            </a:r>
          </a:p>
          <a:p>
            <a:r>
              <a:rPr lang="en-US" sz="3200" dirty="0" smtClean="0"/>
              <a:t>What are some concepts or skills do you currently teach that will be moved out of the course you currently teach?  </a:t>
            </a:r>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Poll Everywhere</a:t>
            </a:r>
          </a:p>
        </p:txBody>
      </p:sp>
      <p:sp>
        <p:nvSpPr>
          <p:cNvPr id="17411" name="Content Placeholder 2"/>
          <p:cNvSpPr>
            <a:spLocks noGrp="1"/>
          </p:cNvSpPr>
          <p:nvPr>
            <p:ph idx="1"/>
          </p:nvPr>
        </p:nvSpPr>
        <p:spPr>
          <a:xfrm>
            <a:off x="533400" y="2209800"/>
            <a:ext cx="8229600" cy="3505200"/>
          </a:xfrm>
        </p:spPr>
        <p:txBody>
          <a:bodyPr/>
          <a:lstStyle/>
          <a:p>
            <a:pPr eaLnBrk="1" hangingPunct="1">
              <a:buNone/>
            </a:pPr>
            <a:r>
              <a:rPr lang="en-US" sz="4000" dirty="0" smtClean="0">
                <a:solidFill>
                  <a:srgbClr val="9900FF"/>
                </a:solidFill>
                <a:latin typeface="Calibri" pitchFamily="34" charset="0"/>
              </a:rPr>
              <a:t>To what degree do you feel able to connect the Algebra Standards to your HS courses?</a:t>
            </a:r>
          </a:p>
          <a:p>
            <a:pPr>
              <a:buNone/>
            </a:pPr>
            <a:r>
              <a:rPr lang="en-US" sz="4000" dirty="0" smtClean="0">
                <a:solidFill>
                  <a:srgbClr val="9900FF"/>
                </a:solidFill>
                <a:latin typeface="Calibri" pitchFamily="34" charset="0"/>
                <a:hlinkClick r:id="rId3"/>
              </a:rPr>
              <a:t>http://www.polleverywhere.com/multiple_choice_polls/MTc3MzkxODkxNw</a:t>
            </a:r>
            <a:endParaRPr lang="en-US" sz="4000" dirty="0" smtClean="0">
              <a:solidFill>
                <a:srgbClr val="9900FF"/>
              </a:solidFill>
              <a:latin typeface="Calibri" pitchFamily="34" charset="0"/>
            </a:endParaRPr>
          </a:p>
          <a:p>
            <a:pPr>
              <a:buNone/>
            </a:pPr>
            <a:endParaRPr lang="en-US" sz="4000" dirty="0" smtClean="0">
              <a:solidFill>
                <a:srgbClr val="9900FF"/>
              </a:solidFill>
              <a:latin typeface="Calibri" pitchFamily="34" charset="0"/>
            </a:endParaRPr>
          </a:p>
          <a:p>
            <a:pPr eaLnBrk="1" hangingPunct="1">
              <a:buNone/>
            </a:pPr>
            <a:endParaRPr lang="en-US" sz="4000" dirty="0" smtClean="0">
              <a:solidFill>
                <a:srgbClr val="9900FF"/>
              </a:solidFill>
              <a:latin typeface="Calibri" pitchFamily="34" charset="0"/>
            </a:endParaRPr>
          </a:p>
          <a:p>
            <a:pPr eaLnBrk="1" hangingPunct="1">
              <a:buNone/>
            </a:pPr>
            <a:endParaRPr lang="en-US" sz="4000" dirty="0" smtClean="0">
              <a:solidFill>
                <a:srgbClr val="9900FF"/>
              </a:solidFill>
              <a:latin typeface="Calibri" pitchFamily="34" charset="0"/>
            </a:endParaRPr>
          </a:p>
          <a:p>
            <a:pPr eaLnBrk="1" hangingPunct="1">
              <a:buNone/>
            </a:pP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Functions</a:t>
            </a:r>
          </a:p>
        </p:txBody>
      </p:sp>
      <p:sp>
        <p:nvSpPr>
          <p:cNvPr id="3" name="Content Placeholder 2"/>
          <p:cNvSpPr>
            <a:spLocks noGrp="1"/>
          </p:cNvSpPr>
          <p:nvPr>
            <p:ph idx="1"/>
          </p:nvPr>
        </p:nvSpPr>
        <p:spPr/>
        <p:txBody>
          <a:bodyPr>
            <a:normAutofit/>
          </a:bodyPr>
          <a:lstStyle/>
          <a:p>
            <a:pPr marL="403225" indent="-403225" eaLnBrk="1" fontAlgn="auto" hangingPunct="1">
              <a:spcAft>
                <a:spcPts val="0"/>
              </a:spcAft>
              <a:buClr>
                <a:schemeClr val="accent3"/>
              </a:buClr>
              <a:buFont typeface="Wingdings 2"/>
              <a:buNone/>
              <a:defRPr/>
            </a:pPr>
            <a:r>
              <a:rPr lang="en-US" sz="4000" dirty="0" smtClean="0"/>
              <a:t>Introduction:</a:t>
            </a:r>
          </a:p>
          <a:p>
            <a:pPr marL="403225" indent="-403225" eaLnBrk="1" fontAlgn="auto" hangingPunct="1">
              <a:spcAft>
                <a:spcPts val="0"/>
              </a:spcAft>
              <a:buClr>
                <a:schemeClr val="accent3"/>
              </a:buClr>
              <a:buFont typeface="Wingdings 2"/>
              <a:buChar char=""/>
              <a:defRPr/>
            </a:pPr>
            <a:r>
              <a:rPr lang="en-US" sz="4000" dirty="0" smtClean="0"/>
              <a:t>“Functions” is now a conceptual category (strand), in addition to Algebra.</a:t>
            </a:r>
          </a:p>
          <a:p>
            <a:pPr marL="336550" indent="-336550" eaLnBrk="1" fontAlgn="auto" hangingPunct="1">
              <a:spcAft>
                <a:spcPts val="0"/>
              </a:spcAft>
              <a:buClr>
                <a:schemeClr val="accent3"/>
              </a:buClr>
              <a:buFont typeface="Wingdings 2"/>
              <a:buChar char=""/>
              <a:defRPr/>
            </a:pPr>
            <a:r>
              <a:rPr lang="en-US" sz="4000" dirty="0" smtClean="0"/>
              <a:t>“Functions” begin with the Grade 8 standards.</a:t>
            </a:r>
          </a:p>
          <a:p>
            <a:pPr marL="457200" indent="-457200" eaLnBrk="1" fontAlgn="auto" hangingPunct="1">
              <a:spcAft>
                <a:spcPts val="0"/>
              </a:spcAft>
              <a:buClr>
                <a:schemeClr val="accent3"/>
              </a:buClr>
              <a:buFont typeface="Wingdings 2"/>
              <a:buNone/>
              <a:defRPr/>
            </a:pPr>
            <a:endParaRPr lang="en-US" dirty="0" smtClean="0"/>
          </a:p>
          <a:p>
            <a:pPr marL="336550" indent="-33655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5"/>
          <p:cNvGrpSpPr>
            <a:grpSpLocks/>
          </p:cNvGrpSpPr>
          <p:nvPr/>
        </p:nvGrpSpPr>
        <p:grpSpPr bwMode="auto">
          <a:xfrm>
            <a:off x="8153400" y="0"/>
            <a:ext cx="990600" cy="762000"/>
            <a:chOff x="7086600" y="1009018"/>
            <a:chExt cx="1219200" cy="1048382"/>
          </a:xfrm>
        </p:grpSpPr>
        <p:pic>
          <p:nvPicPr>
            <p:cNvPr id="2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28"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39</a:t>
            </a:fld>
            <a:endParaRPr lang="en-US" dirty="0"/>
          </a:p>
        </p:txBody>
      </p:sp>
      <p:sp>
        <p:nvSpPr>
          <p:cNvPr id="3"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A7FFDC8-3EBD-4F3C-98E0-B4A7D0B39E38}"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39</a:t>
            </a:fld>
            <a:endParaRPr lang="en-US" sz="1200" dirty="0">
              <a:solidFill>
                <a:schemeClr val="tx2">
                  <a:shade val="90000"/>
                </a:schemeClr>
              </a:solidFill>
              <a:latin typeface="+mn-lt"/>
              <a:ea typeface="ＭＳ Ｐゴシック" pitchFamily="34" charset="-128"/>
            </a:endParaRPr>
          </a:p>
        </p:txBody>
      </p:sp>
      <p:sp>
        <p:nvSpPr>
          <p:cNvPr id="4" name="Slide Number Placeholder 2"/>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6F1590B9-08F7-4A2E-B35A-B71A481E5004}"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39</a:t>
            </a:fld>
            <a:endParaRPr lang="en-US" sz="1200" dirty="0">
              <a:solidFill>
                <a:schemeClr val="tx2">
                  <a:shade val="90000"/>
                </a:schemeClr>
              </a:solidFill>
              <a:latin typeface="+mn-lt"/>
              <a:ea typeface="ＭＳ Ｐゴシック" pitchFamily="34" charset="-128"/>
            </a:endParaRPr>
          </a:p>
        </p:txBody>
      </p:sp>
      <p:graphicFrame>
        <p:nvGraphicFramePr>
          <p:cNvPr id="5" name="Content Placeholder 3"/>
          <p:cNvGraphicFramePr>
            <a:graphicFrameLocks/>
          </p:cNvGraphicFramePr>
          <p:nvPr/>
        </p:nvGraphicFramePr>
        <p:xfrm>
          <a:off x="0" y="685800"/>
          <a:ext cx="94488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2"/>
          <p:cNvSpPr txBox="1">
            <a:spLocks/>
          </p:cNvSpPr>
          <p:nvPr/>
        </p:nvSpPr>
        <p:spPr>
          <a:xfrm>
            <a:off x="0" y="152400"/>
            <a:ext cx="8229600" cy="685800"/>
          </a:xfrm>
          <a:prstGeom prst="rect">
            <a:avLst/>
          </a:prstGeom>
        </p:spPr>
        <p:txBody>
          <a:bodyPr>
            <a:normAutofit fontScale="77500" lnSpcReduction="20000"/>
          </a:bodyPr>
          <a:lstStyle/>
          <a:p>
            <a:pPr algn="ctr" fontAlgn="auto">
              <a:lnSpc>
                <a:spcPct val="80000"/>
              </a:lnSpc>
              <a:spcBef>
                <a:spcPts val="0"/>
              </a:spcBef>
              <a:spcAft>
                <a:spcPts val="0"/>
              </a:spcAft>
              <a:defRPr/>
            </a:pPr>
            <a:r>
              <a:rPr lang="en-US" sz="4100" dirty="0">
                <a:solidFill>
                  <a:srgbClr val="993300"/>
                </a:solidFill>
                <a:latin typeface="+mn-lt"/>
              </a:rPr>
              <a:t> </a:t>
            </a:r>
            <a:r>
              <a:rPr lang="en-US" sz="4100" dirty="0">
                <a:solidFill>
                  <a:srgbClr val="993300"/>
                </a:solidFill>
                <a:effectLst>
                  <a:outerShdw blurRad="38100" dist="38100" dir="2700000" algn="tl">
                    <a:srgbClr val="C0C0C0"/>
                  </a:outerShdw>
                </a:effectLst>
                <a:latin typeface="+mn-lt"/>
              </a:rPr>
              <a:t>K-8 </a:t>
            </a:r>
            <a:r>
              <a:rPr lang="en-US" sz="4100" dirty="0" smtClean="0">
                <a:solidFill>
                  <a:srgbClr val="993300"/>
                </a:solidFill>
                <a:effectLst>
                  <a:outerShdw blurRad="38100" dist="38100" dir="2700000" algn="tl">
                    <a:srgbClr val="C0C0C0"/>
                  </a:outerShdw>
                </a:effectLst>
                <a:latin typeface="+mn-lt"/>
              </a:rPr>
              <a:t>Domains and HS Conceptual Categories</a:t>
            </a:r>
            <a:endParaRPr lang="en-US" sz="4100" dirty="0">
              <a:solidFill>
                <a:srgbClr val="993300"/>
              </a:solidFill>
              <a:effectLst>
                <a:outerShdw blurRad="38100" dist="38100" dir="2700000" algn="tl">
                  <a:srgbClr val="C0C0C0"/>
                </a:outerShdw>
              </a:effectLst>
              <a:latin typeface="+mn-lt"/>
            </a:endParaRPr>
          </a:p>
        </p:txBody>
      </p:sp>
      <p:sp>
        <p:nvSpPr>
          <p:cNvPr id="7" name="Rectangle 6"/>
          <p:cNvSpPr/>
          <p:nvPr/>
        </p:nvSpPr>
        <p:spPr>
          <a:xfrm>
            <a:off x="-152400" y="1905000"/>
            <a:ext cx="990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US" sz="1200" dirty="0">
                <a:solidFill>
                  <a:schemeClr val="tx1"/>
                </a:solidFill>
              </a:rPr>
              <a:t>Counting &amp; Cardinality</a:t>
            </a:r>
          </a:p>
        </p:txBody>
      </p:sp>
      <p:sp>
        <p:nvSpPr>
          <p:cNvPr id="8" name="Rectangle 7"/>
          <p:cNvSpPr/>
          <p:nvPr/>
        </p:nvSpPr>
        <p:spPr>
          <a:xfrm>
            <a:off x="0" y="3429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Operations &amp; Algebraic Thinking</a:t>
            </a:r>
          </a:p>
        </p:txBody>
      </p:sp>
      <p:sp>
        <p:nvSpPr>
          <p:cNvPr id="9" name="Rectangle 8"/>
          <p:cNvSpPr/>
          <p:nvPr/>
        </p:nvSpPr>
        <p:spPr>
          <a:xfrm>
            <a:off x="0" y="27432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&amp; Operations in Base 10</a:t>
            </a:r>
          </a:p>
        </p:txBody>
      </p:sp>
      <p:sp>
        <p:nvSpPr>
          <p:cNvPr id="10" name="Rectangle 9"/>
          <p:cNvSpPr/>
          <p:nvPr/>
        </p:nvSpPr>
        <p:spPr>
          <a:xfrm>
            <a:off x="0" y="5334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Measurement &amp; Data</a:t>
            </a:r>
          </a:p>
        </p:txBody>
      </p:sp>
      <p:sp>
        <p:nvSpPr>
          <p:cNvPr id="11" name="Rectangle 10"/>
          <p:cNvSpPr/>
          <p:nvPr/>
        </p:nvSpPr>
        <p:spPr>
          <a:xfrm>
            <a:off x="2133600" y="4191000"/>
            <a:ext cx="2133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Operations – Fractions</a:t>
            </a:r>
          </a:p>
        </p:txBody>
      </p:sp>
      <p:sp>
        <p:nvSpPr>
          <p:cNvPr id="12" name="Rectangle 11"/>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Geometry </a:t>
            </a:r>
          </a:p>
        </p:txBody>
      </p:sp>
      <p:sp>
        <p:nvSpPr>
          <p:cNvPr id="13" name="Rectangle 12"/>
          <p:cNvSpPr/>
          <p:nvPr/>
        </p:nvSpPr>
        <p:spPr>
          <a:xfrm>
            <a:off x="4419600" y="2743200"/>
            <a:ext cx="213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The Number System</a:t>
            </a:r>
          </a:p>
        </p:txBody>
      </p:sp>
      <p:sp>
        <p:nvSpPr>
          <p:cNvPr id="14" name="Rectangle 13"/>
          <p:cNvSpPr/>
          <p:nvPr/>
        </p:nvSpPr>
        <p:spPr>
          <a:xfrm>
            <a:off x="4419600" y="3429000"/>
            <a:ext cx="2209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Expressions &amp; Equations</a:t>
            </a:r>
          </a:p>
        </p:txBody>
      </p:sp>
      <p:sp>
        <p:nvSpPr>
          <p:cNvPr id="15" name="Rectangle 14"/>
          <p:cNvSpPr/>
          <p:nvPr/>
        </p:nvSpPr>
        <p:spPr>
          <a:xfrm>
            <a:off x="4343400" y="4191000"/>
            <a:ext cx="14478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Ratios &amp; Proportional Relationships</a:t>
            </a:r>
          </a:p>
        </p:txBody>
      </p:sp>
      <p:sp>
        <p:nvSpPr>
          <p:cNvPr id="16" name="Rectangle 15"/>
          <p:cNvSpPr/>
          <p:nvPr/>
        </p:nvSpPr>
        <p:spPr>
          <a:xfrm>
            <a:off x="4419600" y="5334000"/>
            <a:ext cx="4724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Statistics &amp; Probability</a:t>
            </a:r>
          </a:p>
        </p:txBody>
      </p:sp>
      <p:sp>
        <p:nvSpPr>
          <p:cNvPr id="17" name="Rectangle 16"/>
          <p:cNvSpPr/>
          <p:nvPr/>
        </p:nvSpPr>
        <p:spPr>
          <a:xfrm>
            <a:off x="5867400" y="4191000"/>
            <a:ext cx="3276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Functions </a:t>
            </a:r>
          </a:p>
        </p:txBody>
      </p:sp>
      <p:sp>
        <p:nvSpPr>
          <p:cNvPr id="18"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latin typeface="Constantia" pitchFamily="18" charset="0"/>
              </a:rPr>
              <a:t>©2011 Cooperative Educational Service Agency (CESA) 7 School Improvement Services</a:t>
            </a:r>
            <a:br>
              <a:rPr lang="en-US" sz="900">
                <a:latin typeface="Constantia" pitchFamily="18" charset="0"/>
              </a:rPr>
            </a:br>
            <a:r>
              <a:rPr lang="en-US" sz="900">
                <a:latin typeface="Constantia" pitchFamily="18" charset="0"/>
              </a:rPr>
              <a:t>Permission is granted to the Iowa State Department of Education for dissemination and use in any whole or part in any form within the state of Iowa region.</a:t>
            </a:r>
          </a:p>
        </p:txBody>
      </p:sp>
      <p:sp>
        <p:nvSpPr>
          <p:cNvPr id="22" name="Rectangle 21"/>
          <p:cNvSpPr/>
          <p:nvPr/>
        </p:nvSpPr>
        <p:spPr>
          <a:xfrm>
            <a:off x="6705600" y="3429000"/>
            <a:ext cx="2438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Algebra</a:t>
            </a:r>
            <a:endParaRPr lang="en-US" sz="1600" dirty="0">
              <a:solidFill>
                <a:schemeClr val="tx1"/>
              </a:solidFill>
            </a:endParaRPr>
          </a:p>
        </p:txBody>
      </p:sp>
      <p:sp>
        <p:nvSpPr>
          <p:cNvPr id="24" name="Rectangle 23"/>
          <p:cNvSpPr/>
          <p:nvPr/>
        </p:nvSpPr>
        <p:spPr>
          <a:xfrm>
            <a:off x="6705600" y="2667000"/>
            <a:ext cx="24384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Number &amp; </a:t>
            </a:r>
          </a:p>
          <a:p>
            <a:pPr algn="ctr" eaLnBrk="0" fontAlgn="auto" hangingPunct="0">
              <a:spcBef>
                <a:spcPts val="0"/>
              </a:spcBef>
              <a:spcAft>
                <a:spcPts val="0"/>
              </a:spcAft>
              <a:defRPr/>
            </a:pPr>
            <a:r>
              <a:rPr lang="en-US" sz="1600" dirty="0" smtClean="0">
                <a:solidFill>
                  <a:schemeClr val="tx1"/>
                </a:solidFill>
              </a:rPr>
              <a:t>Quantity</a:t>
            </a:r>
            <a:endParaRPr lang="en-US" sz="1600" dirty="0">
              <a:solidFill>
                <a:schemeClr val="tx1"/>
              </a:solidFill>
            </a:endParaRPr>
          </a:p>
        </p:txBody>
      </p:sp>
      <p:sp>
        <p:nvSpPr>
          <p:cNvPr id="25" name="Rectangle 24"/>
          <p:cNvSpPr/>
          <p:nvPr/>
        </p:nvSpPr>
        <p:spPr>
          <a:xfrm rot="5400000">
            <a:off x="6591300" y="42291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Modeling</a:t>
            </a:r>
            <a:endParaRPr lang="en-US" sz="1600" dirty="0">
              <a:solidFill>
                <a:schemeClr val="tx1"/>
              </a:solidFill>
            </a:endParaRPr>
          </a:p>
        </p:txBody>
      </p:sp>
      <p:sp>
        <p:nvSpPr>
          <p:cNvPr id="29" name="Rectangle 28"/>
          <p:cNvSpPr/>
          <p:nvPr/>
        </p:nvSpPr>
        <p:spPr>
          <a:xfrm>
            <a:off x="0" y="1752600"/>
            <a:ext cx="9144000" cy="4876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endParaRPr lang="en-US" sz="1200" dirty="0">
              <a:solidFill>
                <a:schemeClr val="tx1"/>
              </a:solidFill>
            </a:endParaRPr>
          </a:p>
        </p:txBody>
      </p:sp>
      <p:sp>
        <p:nvSpPr>
          <p:cNvPr id="30" name="TextBox 29"/>
          <p:cNvSpPr txBox="1"/>
          <p:nvPr/>
        </p:nvSpPr>
        <p:spPr>
          <a:xfrm>
            <a:off x="3657600" y="1905000"/>
            <a:ext cx="4800600" cy="461665"/>
          </a:xfrm>
          <a:prstGeom prst="rect">
            <a:avLst/>
          </a:prstGeom>
          <a:noFill/>
        </p:spPr>
        <p:txBody>
          <a:bodyPr wrap="square" rtlCol="0">
            <a:spAutoFit/>
          </a:bodyPr>
          <a:lstStyle/>
          <a:p>
            <a:r>
              <a:rPr lang="en-US" b="1" dirty="0" smtClean="0">
                <a:solidFill>
                  <a:srgbClr val="FFFF00"/>
                </a:solidFill>
              </a:rPr>
              <a:t>Standards for Mathematical Practice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iterate type="lt">
                                    <p:tmPct val="0"/>
                                  </p:iterate>
                                  <p:childTnLst>
                                    <p:animMotion origin="layout" path="M -0.84045 0.65148 C -0.77951 0.57378 -0.71858 0.49653 -0.65851 0.46184 C -0.59861 0.42715 -0.52639 0.47202 -0.48055 0.44311 C -0.43472 0.41397 -0.42743 0.31869 -0.38351 0.28701 C -0.33993 0.25532 -0.25868 0.28631 -0.21771 0.25324 C -0.17656 0.21994 -0.17535 0.12859 -0.13663 0.08812 C -0.09774 0.04764 -0.01042 0.02382 0.01493 0.0111 " pathEditMode="relative" rAng="0" ptsTypes="aaaaaaA">
                                      <p:cBhvr>
                                        <p:cTn id="8" dur="5000" fill="hold"/>
                                        <p:tgtEl>
                                          <p:spTgt spid="30">
                                            <p:txEl>
                                              <p:pRg st="0" end="0"/>
                                            </p:txEl>
                                          </p:spTgt>
                                        </p:tgtEl>
                                        <p:attrNameLst>
                                          <p:attrName>ppt_x</p:attrName>
                                          <p:attrName>ppt_y</p:attrName>
                                        </p:attrNameLst>
                                      </p:cBhvr>
                                      <p:rCtr x="428"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4876800" y="1371600"/>
            <a:ext cx="3429000" cy="3048000"/>
          </a:xfrm>
        </p:spPr>
        <p:txBody>
          <a:bodyPr>
            <a:normAutofit/>
          </a:bodyPr>
          <a:lstStyle/>
          <a:p>
            <a:pPr algn="ctr">
              <a:defRPr/>
            </a:pPr>
            <a:r>
              <a:rPr lang="en-US" dirty="0" smtClean="0">
                <a:effectLst>
                  <a:outerShdw blurRad="38100" dist="38100" dir="2700000" algn="tl">
                    <a:srgbClr val="C0C0C0"/>
                  </a:outerShdw>
                </a:effectLst>
              </a:rPr>
              <a:t>Iowa Core </a:t>
            </a:r>
            <a:r>
              <a:rPr lang="en-US" smtClean="0">
                <a:effectLst>
                  <a:outerShdw blurRad="38100" dist="38100" dir="2700000" algn="tl">
                    <a:srgbClr val="C0C0C0"/>
                  </a:outerShdw>
                </a:effectLst>
              </a:rPr>
              <a:t>Mathematics Journal</a:t>
            </a:r>
            <a:endParaRPr lang="en-US" dirty="0" smtClean="0">
              <a:effectLst>
                <a:outerShdw blurRad="38100" dist="38100" dir="2700000" algn="tl">
                  <a:srgbClr val="C0C0C0"/>
                </a:outerShdw>
              </a:effectLst>
            </a:endParaRPr>
          </a:p>
        </p:txBody>
      </p:sp>
      <p:pic>
        <p:nvPicPr>
          <p:cNvPr id="20482" name="Picture 6"/>
          <p:cNvPicPr>
            <a:picLocks noChangeAspect="1" noChangeArrowheads="1"/>
          </p:cNvPicPr>
          <p:nvPr/>
        </p:nvPicPr>
        <p:blipFill>
          <a:blip r:embed="rId3" cstate="print"/>
          <a:srcRect/>
          <a:stretch>
            <a:fillRect/>
          </a:stretch>
        </p:blipFill>
        <p:spPr bwMode="auto">
          <a:xfrm>
            <a:off x="381000" y="457200"/>
            <a:ext cx="4243388" cy="6172200"/>
          </a:xfrm>
          <a:prstGeom prst="rect">
            <a:avLst/>
          </a:prstGeom>
          <a:noFill/>
          <a:ln w="9525">
            <a:noFill/>
            <a:miter lim="800000"/>
            <a:headEnd/>
            <a:tailEnd/>
          </a:ln>
        </p:spPr>
      </p:pic>
      <p:sp>
        <p:nvSpPr>
          <p:cNvPr id="2048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0"/>
            <a:ext cx="8042275" cy="1141413"/>
          </a:xfrm>
        </p:spPr>
        <p:txBody>
          <a:bodyPr/>
          <a:lstStyle/>
          <a:p>
            <a:pPr eaLnBrk="1" hangingPunct="1"/>
            <a:r>
              <a:rPr lang="en-US" smtClean="0"/>
              <a:t>Functions Activity</a:t>
            </a:r>
          </a:p>
        </p:txBody>
      </p:sp>
      <p:sp>
        <p:nvSpPr>
          <p:cNvPr id="19459" name="Content Placeholder 2"/>
          <p:cNvSpPr>
            <a:spLocks noGrp="1"/>
          </p:cNvSpPr>
          <p:nvPr>
            <p:ph idx="1"/>
          </p:nvPr>
        </p:nvSpPr>
        <p:spPr>
          <a:xfrm>
            <a:off x="533400" y="1219200"/>
            <a:ext cx="8042275" cy="4884738"/>
          </a:xfrm>
        </p:spPr>
        <p:txBody>
          <a:bodyPr>
            <a:normAutofit fontScale="92500"/>
          </a:bodyPr>
          <a:lstStyle/>
          <a:p>
            <a:pPr eaLnBrk="1" hangingPunct="1"/>
            <a:r>
              <a:rPr lang="en-US" smtClean="0">
                <a:latin typeface="Calibri" pitchFamily="34" charset="0"/>
              </a:rPr>
              <a:t>Use the discussion questions on the first page  and discuss</a:t>
            </a:r>
          </a:p>
          <a:p>
            <a:pPr lvl="1" eaLnBrk="1" hangingPunct="1"/>
            <a:r>
              <a:rPr lang="en-US" smtClean="0">
                <a:latin typeface="Calibri" pitchFamily="34" charset="0"/>
              </a:rPr>
              <a:t>The common instructional sequence</a:t>
            </a:r>
          </a:p>
          <a:p>
            <a:pPr lvl="1" eaLnBrk="1" hangingPunct="1"/>
            <a:r>
              <a:rPr lang="en-US" smtClean="0">
                <a:latin typeface="Calibri" pitchFamily="34" charset="0"/>
              </a:rPr>
              <a:t>The discussion questions</a:t>
            </a:r>
          </a:p>
          <a:p>
            <a:pPr eaLnBrk="1" hangingPunct="1">
              <a:spcBef>
                <a:spcPts val="2400"/>
              </a:spcBef>
            </a:pPr>
            <a:r>
              <a:rPr lang="en-US" smtClean="0">
                <a:latin typeface="Calibri" pitchFamily="34" charset="0"/>
              </a:rPr>
              <a:t>After your table is finished discussing all the questions on page one, turn to page two and read silently.</a:t>
            </a:r>
          </a:p>
          <a:p>
            <a:pPr eaLnBrk="1" hangingPunct="1">
              <a:spcBef>
                <a:spcPts val="2400"/>
              </a:spcBef>
            </a:pPr>
            <a:r>
              <a:rPr lang="en-US" smtClean="0">
                <a:latin typeface="Calibri" pitchFamily="34" charset="0"/>
              </a:rPr>
              <a:t>After reading the second page, discuss each of the headings.</a:t>
            </a:r>
          </a:p>
          <a:p>
            <a:pPr lvl="1" eaLnBrk="1" hangingPunct="1"/>
            <a:r>
              <a:rPr lang="en-US" smtClean="0">
                <a:latin typeface="Calibri" pitchFamily="34" charset="0"/>
              </a:rPr>
              <a:t>The “typical answers”</a:t>
            </a:r>
          </a:p>
          <a:p>
            <a:pPr lvl="1" eaLnBrk="1" hangingPunct="1"/>
            <a:r>
              <a:rPr lang="en-US" smtClean="0">
                <a:latin typeface="Calibri" pitchFamily="34" charset="0"/>
              </a:rPr>
              <a:t>Turning the conventional sequence upside down</a:t>
            </a:r>
          </a:p>
          <a:p>
            <a:pPr lvl="1" eaLnBrk="1" hangingPunct="1"/>
            <a:r>
              <a:rPr lang="en-US" smtClean="0">
                <a:latin typeface="Calibri" pitchFamily="34" charset="0"/>
              </a:rPr>
              <a:t>The “conventional approach” versus the “functions approach”</a:t>
            </a:r>
          </a:p>
          <a:p>
            <a:pPr eaLnBrk="1" hangingPunct="1">
              <a:buFont typeface="Wingdings 2" pitchFamily="18" charset="2"/>
              <a:buNone/>
            </a:pPr>
            <a:endParaRPr lang="en-US" smtClean="0"/>
          </a:p>
        </p:txBody>
      </p:sp>
      <p:cxnSp>
        <p:nvCxnSpPr>
          <p:cNvPr id="5" name="Straight Connector 4"/>
          <p:cNvCxnSpPr/>
          <p:nvPr/>
        </p:nvCxnSpPr>
        <p:spPr>
          <a:xfrm>
            <a:off x="0" y="2667000"/>
            <a:ext cx="868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3581400"/>
            <a:ext cx="86868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0"/>
            <a:ext cx="8229600" cy="1143000"/>
          </a:xfrm>
        </p:spPr>
        <p:txBody>
          <a:bodyPr/>
          <a:lstStyle/>
          <a:p>
            <a:r>
              <a:rPr lang="en-US" smtClean="0"/>
              <a:t>Functions</a:t>
            </a:r>
          </a:p>
        </p:txBody>
      </p:sp>
      <p:sp>
        <p:nvSpPr>
          <p:cNvPr id="4" name="Content Placeholder 3"/>
          <p:cNvSpPr>
            <a:spLocks noGrp="1"/>
          </p:cNvSpPr>
          <p:nvPr>
            <p:ph idx="1"/>
          </p:nvPr>
        </p:nvSpPr>
        <p:spPr>
          <a:xfrm>
            <a:off x="457200" y="1219200"/>
            <a:ext cx="8382000" cy="5257800"/>
          </a:xfrm>
        </p:spPr>
        <p:txBody>
          <a:bodyPr>
            <a:normAutofit lnSpcReduction="10000"/>
          </a:bodyPr>
          <a:lstStyle/>
          <a:p>
            <a:pPr>
              <a:buFont typeface="Wingdings 2" pitchFamily="18" charset="2"/>
              <a:buNone/>
              <a:defRPr/>
            </a:pPr>
            <a:r>
              <a:rPr lang="en-US" sz="3600" dirty="0" smtClean="0"/>
              <a:t>Let </a:t>
            </a:r>
            <a:r>
              <a:rPr lang="en-US" sz="3600" i="1" dirty="0" smtClean="0"/>
              <a:t>P</a:t>
            </a:r>
            <a:r>
              <a:rPr lang="en-US" sz="3600" dirty="0" smtClean="0"/>
              <a:t>=(0,1) and </a:t>
            </a:r>
            <a:r>
              <a:rPr lang="en-US" sz="3600" i="1" dirty="0" smtClean="0"/>
              <a:t>Q</a:t>
            </a:r>
            <a:r>
              <a:rPr lang="en-US" sz="3600" dirty="0" smtClean="0"/>
              <a:t>=(1,2) in the (</a:t>
            </a:r>
            <a:r>
              <a:rPr lang="en-US" sz="3600" i="1" dirty="0" err="1" smtClean="0"/>
              <a:t>x</a:t>
            </a:r>
            <a:r>
              <a:rPr lang="en-US" sz="3600" dirty="0" err="1" smtClean="0"/>
              <a:t>,</a:t>
            </a:r>
            <a:r>
              <a:rPr lang="en-US" sz="3600" i="1" dirty="0" err="1" smtClean="0"/>
              <a:t>y</a:t>
            </a:r>
            <a:r>
              <a:rPr lang="en-US" sz="3600" dirty="0" smtClean="0"/>
              <a:t>) plane. </a:t>
            </a:r>
          </a:p>
          <a:p>
            <a:pPr marL="514350" indent="-514350">
              <a:buFont typeface="+mj-lt"/>
              <a:buAutoNum type="alphaLcPeriod"/>
              <a:defRPr/>
            </a:pPr>
            <a:endParaRPr lang="en-US" sz="1100" dirty="0" smtClean="0"/>
          </a:p>
          <a:p>
            <a:pPr marL="514350" indent="-514350">
              <a:buFont typeface="+mj-lt"/>
              <a:buAutoNum type="alphaLcPeriod"/>
              <a:defRPr/>
            </a:pPr>
            <a:r>
              <a:rPr lang="en-US" sz="2800" dirty="0" smtClean="0"/>
              <a:t>Show that there is a unique linear function described by the equation </a:t>
            </a:r>
            <a:r>
              <a:rPr lang="en-US" sz="2800" b="1" i="1" dirty="0" smtClean="0"/>
              <a:t>y</a:t>
            </a:r>
            <a:r>
              <a:rPr lang="en-US" sz="2800" b="1" dirty="0" smtClean="0"/>
              <a:t>=</a:t>
            </a:r>
            <a:r>
              <a:rPr lang="en-US" sz="2800" b="1" i="1" dirty="0" err="1" smtClean="0"/>
              <a:t>mx</a:t>
            </a:r>
            <a:r>
              <a:rPr lang="en-US" sz="2800" b="1" dirty="0" err="1" smtClean="0"/>
              <a:t>+</a:t>
            </a:r>
            <a:r>
              <a:rPr lang="en-US" sz="2800" b="1" i="1" dirty="0" err="1" smtClean="0"/>
              <a:t>b</a:t>
            </a:r>
            <a:r>
              <a:rPr lang="en-US" sz="2800" b="1" dirty="0" smtClean="0"/>
              <a:t> </a:t>
            </a:r>
            <a:r>
              <a:rPr lang="en-US" sz="2800" dirty="0" smtClean="0"/>
              <a:t>whose graph contains </a:t>
            </a:r>
            <a:r>
              <a:rPr lang="en-US" sz="2800" i="1" dirty="0" smtClean="0"/>
              <a:t>P</a:t>
            </a:r>
            <a:r>
              <a:rPr lang="en-US" sz="2800" dirty="0" smtClean="0"/>
              <a:t> and </a:t>
            </a:r>
            <a:r>
              <a:rPr lang="en-US" sz="2800" i="1" dirty="0" smtClean="0"/>
              <a:t>Q</a:t>
            </a:r>
            <a:r>
              <a:rPr lang="en-US" sz="2800" dirty="0" smtClean="0"/>
              <a:t>: find </a:t>
            </a:r>
            <a:r>
              <a:rPr lang="en-US" sz="2800" i="1" dirty="0" smtClean="0"/>
              <a:t>m</a:t>
            </a:r>
            <a:r>
              <a:rPr lang="en-US" sz="2800" dirty="0" smtClean="0"/>
              <a:t> and </a:t>
            </a:r>
            <a:r>
              <a:rPr lang="en-US" sz="2800" i="1" dirty="0" smtClean="0"/>
              <a:t>b</a:t>
            </a:r>
            <a:r>
              <a:rPr lang="en-US" sz="2800" dirty="0" smtClean="0"/>
              <a:t>. </a:t>
            </a:r>
          </a:p>
          <a:p>
            <a:pPr marL="881063" lvl="1" indent="-514350">
              <a:buFont typeface="+mj-lt"/>
              <a:buAutoNum type="alphaLcPeriod"/>
              <a:defRPr/>
            </a:pPr>
            <a:r>
              <a:rPr lang="en-US" dirty="0" smtClean="0"/>
              <a:t>Go to pages 68 and 69</a:t>
            </a:r>
          </a:p>
          <a:p>
            <a:pPr marL="514350" indent="-514350">
              <a:buFont typeface="+mj-lt"/>
              <a:buAutoNum type="alphaLcPeriod"/>
              <a:defRPr/>
            </a:pPr>
            <a:r>
              <a:rPr lang="en-US" sz="2800" dirty="0" smtClean="0"/>
              <a:t>Show that there is a unique exponential function described by the equation </a:t>
            </a:r>
            <a:r>
              <a:rPr lang="en-US" sz="2800" b="1" i="1" dirty="0" smtClean="0"/>
              <a:t>y</a:t>
            </a:r>
            <a:r>
              <a:rPr lang="en-US" sz="2800" b="1" dirty="0" smtClean="0"/>
              <a:t>=</a:t>
            </a:r>
            <a:r>
              <a:rPr lang="en-US" sz="2800" b="1" i="1" dirty="0" err="1" smtClean="0"/>
              <a:t>ab</a:t>
            </a:r>
            <a:r>
              <a:rPr lang="en-US" sz="2800" b="1" i="1" baseline="30000" dirty="0" err="1" smtClean="0"/>
              <a:t>x</a:t>
            </a:r>
            <a:r>
              <a:rPr lang="en-US" sz="2800" dirty="0" smtClean="0"/>
              <a:t> whose graph contains </a:t>
            </a:r>
            <a:r>
              <a:rPr lang="en-US" sz="2800" i="1" dirty="0" smtClean="0"/>
              <a:t>P</a:t>
            </a:r>
            <a:r>
              <a:rPr lang="en-US" sz="2800" dirty="0" smtClean="0"/>
              <a:t> and </a:t>
            </a:r>
            <a:r>
              <a:rPr lang="en-US" sz="2800" i="1" dirty="0" smtClean="0"/>
              <a:t>Q</a:t>
            </a:r>
            <a:r>
              <a:rPr lang="en-US" sz="2800" dirty="0" smtClean="0"/>
              <a:t>: find </a:t>
            </a:r>
            <a:r>
              <a:rPr lang="en-US" sz="2800" i="1" dirty="0" smtClean="0"/>
              <a:t>a</a:t>
            </a:r>
            <a:r>
              <a:rPr lang="en-US" sz="2800" dirty="0" smtClean="0"/>
              <a:t> and </a:t>
            </a:r>
            <a:r>
              <a:rPr lang="en-US" sz="2800" i="1" dirty="0" smtClean="0"/>
              <a:t>b</a:t>
            </a:r>
            <a:r>
              <a:rPr lang="en-US" sz="2800" dirty="0" smtClean="0"/>
              <a:t>. </a:t>
            </a:r>
          </a:p>
          <a:p>
            <a:pPr marL="514350" indent="-514350">
              <a:buFont typeface="+mj-lt"/>
              <a:buAutoNum type="alphaLcPeriod"/>
              <a:defRPr/>
            </a:pPr>
            <a:r>
              <a:rPr lang="en-US" sz="2800" dirty="0" smtClean="0"/>
              <a:t>Show that there is more than one quadratic function described by the equation </a:t>
            </a:r>
            <a:r>
              <a:rPr lang="en-US" sz="2800" b="1" i="1" dirty="0" smtClean="0"/>
              <a:t>y</a:t>
            </a:r>
            <a:r>
              <a:rPr lang="en-US" sz="2800" b="1" dirty="0" smtClean="0"/>
              <a:t>=</a:t>
            </a:r>
            <a:r>
              <a:rPr lang="en-US" sz="2800" b="1" i="1" dirty="0" smtClean="0"/>
              <a:t>ax</a:t>
            </a:r>
            <a:r>
              <a:rPr lang="en-US" sz="2800" b="1" baseline="30000" dirty="0" smtClean="0"/>
              <a:t>2</a:t>
            </a:r>
            <a:r>
              <a:rPr lang="en-US" sz="2800" b="1" dirty="0" smtClean="0"/>
              <a:t>+</a:t>
            </a:r>
            <a:r>
              <a:rPr lang="en-US" sz="2800" b="1" i="1" dirty="0" smtClean="0"/>
              <a:t>bx</a:t>
            </a:r>
            <a:r>
              <a:rPr lang="en-US" sz="2800" b="1" dirty="0" smtClean="0"/>
              <a:t>+</a:t>
            </a:r>
            <a:r>
              <a:rPr lang="en-US" sz="2800" b="1" i="1" dirty="0" smtClean="0"/>
              <a:t>c</a:t>
            </a:r>
            <a:r>
              <a:rPr lang="en-US" sz="2800" dirty="0" smtClean="0"/>
              <a:t> whose graph contains </a:t>
            </a:r>
            <a:r>
              <a:rPr lang="en-US" sz="2800" i="1" dirty="0" smtClean="0"/>
              <a:t>P</a:t>
            </a:r>
            <a:r>
              <a:rPr lang="en-US" sz="2800" dirty="0" smtClean="0"/>
              <a:t> and </a:t>
            </a:r>
            <a:r>
              <a:rPr lang="en-US" sz="2800" i="1" dirty="0" smtClean="0"/>
              <a:t>Q</a:t>
            </a:r>
            <a:r>
              <a:rPr lang="en-US" sz="2800" dirty="0" smtClean="0"/>
              <a:t>. </a:t>
            </a:r>
          </a:p>
          <a:p>
            <a:pPr>
              <a:buFont typeface="Wingdings 2" pitchFamily="18"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par>
                          <p:cTn id="15" fill="hold">
                            <p:stCondLst>
                              <p:cond delay="0"/>
                            </p:stCondLst>
                            <p:childTnLst>
                              <p:par>
                                <p:cTn id="16" presetID="3" presetClass="emph" presetSubtype="2" fill="hold" nodeType="afterEffect">
                                  <p:stCondLst>
                                    <p:cond delay="0"/>
                                  </p:stCondLst>
                                  <p:childTnLst>
                                    <p:animClr clrSpc="rgb">
                                      <p:cBhvr override="childStyle">
                                        <p:cTn id="17" dur="2000" fill="hold"/>
                                        <p:tgtEl>
                                          <p:spTgt spid="4">
                                            <p:txEl>
                                              <p:pRg st="2" end="2"/>
                                            </p:txEl>
                                          </p:spTgt>
                                        </p:tgtEl>
                                        <p:attrNameLst>
                                          <p:attrName>style.color</p:attrName>
                                        </p:attrNameLst>
                                      </p:cBhvr>
                                      <p:to>
                                        <a:srgbClr val="777777"/>
                                      </p:to>
                                    </p:animClr>
                                  </p:childTnLst>
                                </p:cTn>
                              </p:par>
                            </p:childTnLst>
                          </p:cTn>
                        </p:par>
                        <p:par>
                          <p:cTn id="18" fill="hold">
                            <p:stCondLst>
                              <p:cond delay="2000"/>
                            </p:stCondLst>
                            <p:childTnLst>
                              <p:par>
                                <p:cTn id="19" presetID="3" presetClass="emph" presetSubtype="2" fill="hold" nodeType="afterEffect">
                                  <p:stCondLst>
                                    <p:cond delay="0"/>
                                  </p:stCondLst>
                                  <p:childTnLst>
                                    <p:animClr clrSpc="rgb">
                                      <p:cBhvr override="childStyle">
                                        <p:cTn id="20" dur="2000" fill="hold"/>
                                        <p:tgtEl>
                                          <p:spTgt spid="4">
                                            <p:txEl>
                                              <p:pRg st="3" end="3"/>
                                            </p:txEl>
                                          </p:spTgt>
                                        </p:tgtEl>
                                        <p:attrNameLst>
                                          <p:attrName>style.color</p:attrName>
                                        </p:attrNameLst>
                                      </p:cBhvr>
                                      <p:to>
                                        <a:srgbClr val="777777"/>
                                      </p:to>
                                    </p:animClr>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par>
                          <p:cTn id="25" fill="hold">
                            <p:stCondLst>
                              <p:cond delay="0"/>
                            </p:stCondLst>
                            <p:childTnLst>
                              <p:par>
                                <p:cTn id="26" presetID="3" presetClass="emph" presetSubtype="2" fill="hold" nodeType="afterEffect">
                                  <p:stCondLst>
                                    <p:cond delay="0"/>
                                  </p:stCondLst>
                                  <p:childTnLst>
                                    <p:animClr clrSpc="rgb">
                                      <p:cBhvr override="childStyle">
                                        <p:cTn id="27" dur="2000" fill="hold"/>
                                        <p:tgtEl>
                                          <p:spTgt spid="4">
                                            <p:txEl>
                                              <p:pRg st="4" end="4"/>
                                            </p:txEl>
                                          </p:spTgt>
                                        </p:tgtEl>
                                        <p:attrNameLst>
                                          <p:attrName>style.color</p:attrName>
                                        </p:attrNameLst>
                                      </p:cBhvr>
                                      <p:to>
                                        <a:srgbClr val="77777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304800"/>
            <a:ext cx="8229600" cy="1143000"/>
          </a:xfrm>
        </p:spPr>
        <p:txBody>
          <a:bodyPr/>
          <a:lstStyle/>
          <a:p>
            <a:r>
              <a:rPr lang="en-US" smtClean="0"/>
              <a:t>Functions</a:t>
            </a:r>
          </a:p>
        </p:txBody>
      </p:sp>
      <p:sp>
        <p:nvSpPr>
          <p:cNvPr id="3" name="Content Placeholder 2"/>
          <p:cNvSpPr>
            <a:spLocks noGrp="1"/>
          </p:cNvSpPr>
          <p:nvPr>
            <p:ph idx="1"/>
          </p:nvPr>
        </p:nvSpPr>
        <p:spPr/>
        <p:txBody>
          <a:bodyPr/>
          <a:lstStyle/>
          <a:p>
            <a:pPr>
              <a:defRPr/>
            </a:pPr>
            <a:r>
              <a:rPr lang="en-US" sz="3200" dirty="0" smtClean="0"/>
              <a:t>Using Appendix A:  page 10 and 11 and Content Standards : page 68 – 72</a:t>
            </a:r>
          </a:p>
          <a:p>
            <a:pPr>
              <a:defRPr/>
            </a:pPr>
            <a:r>
              <a:rPr lang="en-US" sz="3200" dirty="0" smtClean="0"/>
              <a:t>Read those standards pertaining to either Alg. 1 or 2</a:t>
            </a:r>
          </a:p>
          <a:p>
            <a:pPr lvl="1">
              <a:defRPr/>
            </a:pPr>
            <a:r>
              <a:rPr lang="en-US" sz="3200" dirty="0" smtClean="0"/>
              <a:t>Discuss at your table what would stay the same in your district and what would need to change.  What has been added, what has been deleted?</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762000" y="-1219200"/>
            <a:ext cx="10896600" cy="841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Functions Journal Entry</a:t>
            </a:r>
            <a:endParaRPr lang="en-US" smtClean="0"/>
          </a:p>
        </p:txBody>
      </p:sp>
      <p:sp>
        <p:nvSpPr>
          <p:cNvPr id="23555" name="Content Placeholder 2"/>
          <p:cNvSpPr>
            <a:spLocks noGrp="1"/>
          </p:cNvSpPr>
          <p:nvPr>
            <p:ph idx="1"/>
          </p:nvPr>
        </p:nvSpPr>
        <p:spPr>
          <a:xfrm>
            <a:off x="457200" y="1935480"/>
            <a:ext cx="8229600" cy="2407920"/>
          </a:xfrm>
        </p:spPr>
        <p:txBody>
          <a:bodyPr/>
          <a:lstStyle/>
          <a:p>
            <a:pPr marL="0" indent="0">
              <a:buNone/>
            </a:pPr>
            <a:r>
              <a:rPr lang="en-US" sz="3200" dirty="0" smtClean="0"/>
              <a:t>If we think of the domains as being like rails, then we also have to be able to see the ties or “Big Ideas "that bind the rails together.</a:t>
            </a:r>
          </a:p>
          <a:p>
            <a:endParaRPr lang="en-US" dirty="0" smtClean="0"/>
          </a:p>
        </p:txBody>
      </p:sp>
      <p:pic>
        <p:nvPicPr>
          <p:cNvPr id="4" name="Picture 8" descr="tracks.JPG"/>
          <p:cNvPicPr>
            <a:picLocks noChangeAspect="1"/>
          </p:cNvPicPr>
          <p:nvPr/>
        </p:nvPicPr>
        <p:blipFill>
          <a:blip r:embed="rId3" cstate="print"/>
          <a:srcRect/>
          <a:stretch>
            <a:fillRect/>
          </a:stretch>
        </p:blipFill>
        <p:spPr bwMode="auto">
          <a:xfrm>
            <a:off x="4419600" y="3927475"/>
            <a:ext cx="4419600" cy="2930525"/>
          </a:xfrm>
          <a:prstGeom prst="rect">
            <a:avLst/>
          </a:prstGeom>
          <a:noFill/>
          <a:ln w="9525">
            <a:noFill/>
            <a:miter lim="800000"/>
            <a:headEnd/>
            <a:tailEnd/>
          </a:ln>
        </p:spPr>
      </p:pic>
      <p:sp>
        <p:nvSpPr>
          <p:cNvPr id="5" name="TextBox 4"/>
          <p:cNvSpPr txBox="1"/>
          <p:nvPr/>
        </p:nvSpPr>
        <p:spPr>
          <a:xfrm>
            <a:off x="457200" y="3962400"/>
            <a:ext cx="3810000" cy="2431435"/>
          </a:xfrm>
          <a:prstGeom prst="rect">
            <a:avLst/>
          </a:prstGeom>
          <a:noFill/>
        </p:spPr>
        <p:txBody>
          <a:bodyPr wrap="square" rtlCol="0">
            <a:spAutoFit/>
          </a:bodyPr>
          <a:lstStyle/>
          <a:p>
            <a:pPr indent="-548640">
              <a:buClr>
                <a:srgbClr val="00FFFF"/>
              </a:buClr>
              <a:buSzPct val="154000"/>
            </a:pPr>
            <a:r>
              <a:rPr lang="en-US" sz="3200" dirty="0" smtClean="0">
                <a:solidFill>
                  <a:srgbClr val="9900FF"/>
                </a:solidFill>
              </a:rPr>
              <a:t>What are the rails you see between Algebra and the Functions domains?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Poll Everywhere</a:t>
            </a:r>
          </a:p>
        </p:txBody>
      </p:sp>
      <p:sp>
        <p:nvSpPr>
          <p:cNvPr id="24579" name="Content Placeholder 2"/>
          <p:cNvSpPr>
            <a:spLocks noGrp="1"/>
          </p:cNvSpPr>
          <p:nvPr>
            <p:ph idx="1"/>
          </p:nvPr>
        </p:nvSpPr>
        <p:spPr/>
        <p:txBody>
          <a:bodyPr/>
          <a:lstStyle/>
          <a:p>
            <a:pPr>
              <a:buNone/>
            </a:pPr>
            <a:r>
              <a:rPr lang="en-US" sz="4000" dirty="0" smtClean="0">
                <a:solidFill>
                  <a:srgbClr val="9900FF"/>
                </a:solidFill>
                <a:latin typeface="Calibri" pitchFamily="34" charset="0"/>
              </a:rPr>
              <a:t>To what degree do you feel able to connect the Function Standards to your HS courses?</a:t>
            </a:r>
          </a:p>
          <a:p>
            <a:pPr>
              <a:buNone/>
            </a:pPr>
            <a:r>
              <a:rPr lang="en-US" sz="4000" dirty="0" smtClean="0">
                <a:solidFill>
                  <a:srgbClr val="9900FF"/>
                </a:solidFill>
                <a:latin typeface="Calibri" pitchFamily="34" charset="0"/>
                <a:hlinkClick r:id="rId3"/>
              </a:rPr>
              <a:t>http://www.polleverywhere.com/multiple_choice_polls/ODYzMTc1Njkx</a:t>
            </a:r>
            <a:endParaRPr lang="en-US" sz="4000" dirty="0" smtClean="0">
              <a:solidFill>
                <a:srgbClr val="9900FF"/>
              </a:solidFill>
              <a:latin typeface="Calibri" pitchFamily="34" charset="0"/>
            </a:endParaRPr>
          </a:p>
          <a:p>
            <a:pPr>
              <a:buNone/>
            </a:pPr>
            <a:endParaRPr lang="en-US" sz="4000" dirty="0" smtClean="0">
              <a:solidFill>
                <a:srgbClr val="9900FF"/>
              </a:solidFill>
              <a:latin typeface="Calibri" pitchFamily="34" charset="0"/>
            </a:endParaRPr>
          </a:p>
          <a:p>
            <a:pPr eaLnBrk="1" hangingPunct="1">
              <a:buNone/>
            </a:pPr>
            <a:endParaRPr lang="en-US" sz="4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a:t>
            </a:r>
            <a:endParaRPr lang="en-US" dirty="0"/>
          </a:p>
        </p:txBody>
      </p:sp>
      <p:sp>
        <p:nvSpPr>
          <p:cNvPr id="3" name="Content Placeholder 2"/>
          <p:cNvSpPr>
            <a:spLocks noGrp="1"/>
          </p:cNvSpPr>
          <p:nvPr>
            <p:ph idx="1"/>
          </p:nvPr>
        </p:nvSpPr>
        <p:spPr/>
        <p:txBody>
          <a:bodyPr/>
          <a:lstStyle/>
          <a:p>
            <a:r>
              <a:rPr lang="en-US" dirty="0" smtClean="0"/>
              <a:t>It is the only Conceptual Category (Domain for K-8) that spans all through K-12.</a:t>
            </a:r>
          </a:p>
          <a:p>
            <a:r>
              <a:rPr lang="en-US" dirty="0" smtClean="0"/>
              <a:t>This Conceptual Category has 3 Iowa Added Standards</a:t>
            </a:r>
          </a:p>
          <a:p>
            <a:pPr lvl="1"/>
            <a:r>
              <a:rPr lang="en-US" dirty="0" smtClean="0"/>
              <a:t>We will spend our time on the Iowa Added Standards </a:t>
            </a:r>
          </a:p>
          <a:p>
            <a:pPr lvl="1"/>
            <a:endParaRPr lang="en-US" dirty="0" smtClean="0"/>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Iowa Core Math – Networks</a:t>
            </a:r>
            <a:endParaRPr lang="en-US" dirty="0"/>
          </a:p>
        </p:txBody>
      </p:sp>
      <p:sp>
        <p:nvSpPr>
          <p:cNvPr id="3" name="Content Placeholder 2"/>
          <p:cNvSpPr>
            <a:spLocks noGrp="1"/>
          </p:cNvSpPr>
          <p:nvPr>
            <p:ph idx="1"/>
          </p:nvPr>
        </p:nvSpPr>
        <p:spPr>
          <a:xfrm>
            <a:off x="223838" y="1463675"/>
            <a:ext cx="8686800" cy="5089525"/>
          </a:xfrm>
        </p:spPr>
        <p:txBody>
          <a:bodyPr>
            <a:normAutofit lnSpcReduction="10000"/>
          </a:bodyPr>
          <a:lstStyle/>
          <a:p>
            <a:pPr>
              <a:buFont typeface="Wingdings 2" pitchFamily="18" charset="2"/>
              <a:buNone/>
              <a:defRPr/>
            </a:pPr>
            <a:r>
              <a:rPr lang="en-US" sz="2800" b="1" dirty="0" smtClean="0"/>
              <a:t>Geometry – Modeling with Geometry</a:t>
            </a:r>
          </a:p>
          <a:p>
            <a:pPr indent="0">
              <a:spcBef>
                <a:spcPts val="0"/>
              </a:spcBef>
              <a:buFont typeface="Wingdings 2" pitchFamily="18" charset="2"/>
              <a:buNone/>
              <a:defRPr/>
            </a:pPr>
            <a:r>
              <a:rPr lang="en-US" sz="2400" b="1" dirty="0" smtClean="0"/>
              <a:t>(IA) </a:t>
            </a:r>
            <a:r>
              <a:rPr lang="en-US" sz="2400" dirty="0" smtClean="0"/>
              <a:t>Use diagrams consisting of vertices and edges (vertex-edge graphs) to model and solve problems related to networks. </a:t>
            </a:r>
          </a:p>
          <a:p>
            <a:pPr marL="731520" lvl="1" indent="-274320">
              <a:spcBef>
                <a:spcPts val="600"/>
              </a:spcBef>
              <a:buFont typeface="Wingdings 2" pitchFamily="18" charset="2"/>
              <a:buNone/>
              <a:defRPr/>
            </a:pPr>
            <a:r>
              <a:rPr lang="en-US" sz="2200" b="1" dirty="0" smtClean="0"/>
              <a:t>IA.8.</a:t>
            </a:r>
            <a:r>
              <a:rPr lang="en-US" sz="2200" dirty="0" smtClean="0"/>
              <a:t>Understand, analyze, evaluate, and apply vertex-edge graphs to model and solve problems related to paths, circuits, networks, and relationships among a finite number of elements, in real-world and abstract settings.</a:t>
            </a:r>
            <a:r>
              <a:rPr lang="en-US" sz="1800" baseline="30000" dirty="0" smtClean="0"/>
              <a:t>★</a:t>
            </a:r>
            <a:endParaRPr lang="en-US" baseline="30000" dirty="0" smtClean="0"/>
          </a:p>
          <a:p>
            <a:pPr marL="731520" lvl="1" indent="-274320">
              <a:spcBef>
                <a:spcPts val="300"/>
              </a:spcBef>
              <a:buFont typeface="Wingdings 2" pitchFamily="18" charset="2"/>
              <a:buNone/>
              <a:defRPr/>
            </a:pPr>
            <a:r>
              <a:rPr lang="en-US" sz="2200" b="1" dirty="0" smtClean="0"/>
              <a:t>IA.9.</a:t>
            </a:r>
            <a:r>
              <a:rPr lang="en-US" sz="2200" dirty="0" smtClean="0"/>
              <a:t>Model and solve problems using at least two of the following fundamental graph topics and models: Euler paths and circuits, Hamilton paths and circuits, the traveling salesman problem (TSP), minimum spanning trees, critical paths, vertex coloring.</a:t>
            </a:r>
            <a:r>
              <a:rPr lang="en-US" sz="1800" baseline="30000" dirty="0" smtClean="0"/>
              <a:t>★</a:t>
            </a:r>
            <a:endParaRPr lang="en-US" baseline="30000" dirty="0" smtClean="0"/>
          </a:p>
          <a:p>
            <a:pPr marL="731520" lvl="1" indent="-274320">
              <a:spcBef>
                <a:spcPts val="300"/>
              </a:spcBef>
              <a:buFont typeface="Wingdings 2" pitchFamily="18" charset="2"/>
              <a:buNone/>
              <a:defRPr/>
            </a:pPr>
            <a:r>
              <a:rPr lang="en-US" sz="2200" b="1" dirty="0" smtClean="0"/>
              <a:t>IA.10.</a:t>
            </a:r>
            <a:r>
              <a:rPr lang="en-US" sz="2200" dirty="0" smtClean="0"/>
              <a:t>Compare and contrast vertex-edge graph topics and models in terms of: properties, algorithms, optimization, and types of problems that can be solved.</a:t>
            </a:r>
            <a:r>
              <a:rPr lang="en-US" sz="1800" baseline="30000" dirty="0" smtClean="0"/>
              <a:t>★</a:t>
            </a:r>
            <a:endParaRPr lang="en-US" baseline="30000" dirty="0" smtClean="0"/>
          </a:p>
        </p:txBody>
      </p:sp>
      <p:sp>
        <p:nvSpPr>
          <p:cNvPr id="4" name="Slide Number Placeholder 3"/>
          <p:cNvSpPr>
            <a:spLocks noGrp="1"/>
          </p:cNvSpPr>
          <p:nvPr>
            <p:ph type="sldNum" sz="quarter" idx="12"/>
          </p:nvPr>
        </p:nvSpPr>
        <p:spPr/>
        <p:txBody>
          <a:bodyPr/>
          <a:lstStyle/>
          <a:p>
            <a:pPr>
              <a:defRPr/>
            </a:pPr>
            <a:fld id="{C1167AA6-C72A-4CC3-B21F-45B4F11D618C}" type="slidenum">
              <a:rPr lang="en-US" smtClean="0"/>
              <a:pPr>
                <a:defRPr/>
              </a:pPr>
              <a:t>47</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25606"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little problem!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42950"/>
          </a:xfrm>
        </p:spPr>
        <p:txBody>
          <a:bodyPr>
            <a:normAutofit fontScale="90000"/>
          </a:bodyPr>
          <a:lstStyle/>
          <a:p>
            <a:pPr>
              <a:defRPr/>
            </a:pPr>
            <a:r>
              <a:rPr lang="en-US" dirty="0" smtClean="0"/>
              <a:t>Understand the Networks Standards</a:t>
            </a:r>
            <a:endParaRPr lang="en-US" dirty="0"/>
          </a:p>
        </p:txBody>
      </p:sp>
      <p:sp>
        <p:nvSpPr>
          <p:cNvPr id="26627" name="Content Placeholder 2"/>
          <p:cNvSpPr>
            <a:spLocks noGrp="1"/>
          </p:cNvSpPr>
          <p:nvPr>
            <p:ph idx="1"/>
          </p:nvPr>
        </p:nvSpPr>
        <p:spPr>
          <a:xfrm>
            <a:off x="0" y="1752600"/>
            <a:ext cx="8686800" cy="2911475"/>
          </a:xfrm>
        </p:spPr>
        <p:txBody>
          <a:bodyPr/>
          <a:lstStyle/>
          <a:p>
            <a:r>
              <a:rPr lang="en-US" sz="3200" smtClean="0"/>
              <a:t>What is a </a:t>
            </a:r>
            <a:r>
              <a:rPr lang="en-US" sz="3200" i="1" smtClean="0"/>
              <a:t>network</a:t>
            </a:r>
            <a:r>
              <a:rPr lang="en-US" sz="3200" smtClean="0"/>
              <a:t> or </a:t>
            </a:r>
            <a:r>
              <a:rPr lang="en-US" sz="3200" i="1" smtClean="0"/>
              <a:t>vertex-edge</a:t>
            </a:r>
            <a:r>
              <a:rPr lang="en-US" sz="3200" smtClean="0"/>
              <a:t> graph?</a:t>
            </a:r>
          </a:p>
          <a:p>
            <a:r>
              <a:rPr lang="en-US" sz="3200" smtClean="0"/>
              <a:t>What kinds of problems can be solved with vertex-edge graphs?</a:t>
            </a:r>
          </a:p>
          <a:p>
            <a:r>
              <a:rPr lang="en-US" sz="3200" smtClean="0"/>
              <a:t>What are some important vertex-edge graph topics?</a:t>
            </a:r>
          </a:p>
        </p:txBody>
      </p:sp>
      <p:sp>
        <p:nvSpPr>
          <p:cNvPr id="4" name="Slide Number Placeholder 3"/>
          <p:cNvSpPr>
            <a:spLocks noGrp="1"/>
          </p:cNvSpPr>
          <p:nvPr>
            <p:ph type="sldNum" sz="quarter" idx="12"/>
          </p:nvPr>
        </p:nvSpPr>
        <p:spPr/>
        <p:txBody>
          <a:bodyPr/>
          <a:lstStyle/>
          <a:p>
            <a:pPr>
              <a:defRPr/>
            </a:pPr>
            <a:fld id="{7295D1A3-5E0B-484E-AE28-D0E1D5F8D8C7}" type="slidenum">
              <a:rPr lang="en-US" smtClean="0"/>
              <a:pPr>
                <a:defRPr/>
              </a:pPr>
              <a:t>49</a:t>
            </a:fld>
            <a:endParaRPr lang="en-US" dirty="0"/>
          </a:p>
        </p:txBody>
      </p:sp>
      <p:sp>
        <p:nvSpPr>
          <p:cNvPr id="7" name="TextBox 6"/>
          <p:cNvSpPr txBox="1">
            <a:spLocks noChangeArrowheads="1"/>
          </p:cNvSpPr>
          <p:nvPr/>
        </p:nvSpPr>
        <p:spPr bwMode="auto">
          <a:xfrm>
            <a:off x="8302625" y="404813"/>
            <a:ext cx="603250" cy="339725"/>
          </a:xfrm>
          <a:prstGeom prst="rect">
            <a:avLst/>
          </a:prstGeom>
          <a:noFill/>
          <a:ln w="9525">
            <a:noFill/>
            <a:miter lim="800000"/>
            <a:headEnd/>
            <a:tailEnd/>
          </a:ln>
        </p:spPr>
        <p:txBody>
          <a:bodyPr>
            <a:spAutoFit/>
          </a:bodyPr>
          <a:lstStyle/>
          <a:p>
            <a:pPr algn="ctr" eaLnBrk="0" hangingPunct="0">
              <a:defRPr/>
            </a:pPr>
            <a:r>
              <a:rPr lang="en-US" sz="1600" b="1" dirty="0">
                <a:latin typeface="+mj-lt"/>
              </a:rPr>
              <a:t> </a:t>
            </a:r>
            <a:endParaRPr lang="en-US" sz="1400" b="1" dirty="0">
              <a:latin typeface="+mj-lt"/>
            </a:endParaRPr>
          </a:p>
        </p:txBody>
      </p:sp>
      <p:pic>
        <p:nvPicPr>
          <p:cNvPr id="26630" name="Picture 3"/>
          <p:cNvPicPr>
            <a:picLocks noChangeAspect="1" noChangeArrowheads="1"/>
          </p:cNvPicPr>
          <p:nvPr/>
        </p:nvPicPr>
        <p:blipFill>
          <a:blip r:embed="rId3" cstate="print"/>
          <a:srcRect/>
          <a:stretch>
            <a:fillRect/>
          </a:stretch>
        </p:blipFill>
        <p:spPr bwMode="auto">
          <a:xfrm>
            <a:off x="4267200" y="4038600"/>
            <a:ext cx="3657600" cy="236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81000" y="381000"/>
            <a:ext cx="6858000" cy="1143000"/>
          </a:xfrm>
          <a:prstGeom prst="rect">
            <a:avLst/>
          </a:prstGeom>
        </p:spPr>
        <p:txBody>
          <a:bodyPr vert="horz" lIns="0" rIns="0" bIns="0" anchor="b">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Think About</a:t>
            </a:r>
            <a:r>
              <a:rPr kumimoji="0" lang="en-US" sz="6000" b="0" i="0" u="none" strike="noStrike" kern="1200" cap="none" spc="0" normalizeH="0" noProof="0" dirty="0" smtClean="0">
                <a:ln>
                  <a:noFill/>
                </a:ln>
                <a:solidFill>
                  <a:schemeClr val="tx2"/>
                </a:solidFill>
                <a:effectLst>
                  <a:outerShdw blurRad="38100" dist="38100" dir="2700000" algn="tl">
                    <a:srgbClr val="C0C0C0"/>
                  </a:outerShdw>
                </a:effectLst>
                <a:uLnTx/>
                <a:uFillTx/>
                <a:latin typeface="+mj-lt"/>
                <a:ea typeface="+mj-ea"/>
                <a:cs typeface="+mj-cs"/>
              </a:rPr>
              <a:t> Our Last Session</a:t>
            </a:r>
            <a:endParaRPr kumimoji="0" lang="en-US" sz="6000" b="0" i="0" u="none" strike="noStrike" kern="120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pic>
        <p:nvPicPr>
          <p:cNvPr id="9" name="Picture 8" descr="wordle_1.png"/>
          <p:cNvPicPr>
            <a:picLocks noChangeAspect="1"/>
          </p:cNvPicPr>
          <p:nvPr/>
        </p:nvPicPr>
        <p:blipFill>
          <a:blip r:embed="rId3" cstate="print"/>
          <a:stretch>
            <a:fillRect/>
          </a:stretch>
        </p:blipFill>
        <p:spPr>
          <a:xfrm>
            <a:off x="0" y="1447800"/>
            <a:ext cx="8797395" cy="4735242"/>
          </a:xfrm>
          <a:prstGeom prst="rect">
            <a:avLst/>
          </a:prstGeom>
        </p:spPr>
      </p:pic>
      <p:grpSp>
        <p:nvGrpSpPr>
          <p:cNvPr id="2" name="Group 5"/>
          <p:cNvGrpSpPr>
            <a:grpSpLocks/>
          </p:cNvGrpSpPr>
          <p:nvPr/>
        </p:nvGrpSpPr>
        <p:grpSpPr bwMode="auto">
          <a:xfrm>
            <a:off x="8077200" y="19050"/>
            <a:ext cx="1066800" cy="9715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What are vertex-edge graphs?</a:t>
            </a:r>
            <a:endParaRPr lang="en-US" dirty="0"/>
          </a:p>
        </p:txBody>
      </p:sp>
      <p:sp>
        <p:nvSpPr>
          <p:cNvPr id="27651" name="Content Placeholder 2"/>
          <p:cNvSpPr>
            <a:spLocks noGrp="1"/>
          </p:cNvSpPr>
          <p:nvPr>
            <p:ph idx="1"/>
          </p:nvPr>
        </p:nvSpPr>
        <p:spPr>
          <a:xfrm>
            <a:off x="223838" y="1371600"/>
            <a:ext cx="8686800" cy="5451475"/>
          </a:xfrm>
        </p:spPr>
        <p:txBody>
          <a:bodyPr/>
          <a:lstStyle/>
          <a:p>
            <a:pPr>
              <a:spcBef>
                <a:spcPts val="300"/>
              </a:spcBef>
            </a:pPr>
            <a:r>
              <a:rPr lang="en-US" sz="2800" smtClean="0"/>
              <a:t>Diagrams consisting of </a:t>
            </a:r>
            <a:br>
              <a:rPr lang="en-US" sz="2800" smtClean="0"/>
            </a:br>
            <a:r>
              <a:rPr lang="en-US" sz="2800" smtClean="0"/>
              <a:t>vertices (points) and edges </a:t>
            </a:r>
            <a:br>
              <a:rPr lang="en-US" sz="2800" smtClean="0"/>
            </a:br>
            <a:r>
              <a:rPr lang="en-US" sz="2800" smtClean="0"/>
              <a:t>(segments or arcs) joining </a:t>
            </a:r>
            <a:br>
              <a:rPr lang="en-US" sz="2800" smtClean="0"/>
            </a:br>
            <a:r>
              <a:rPr lang="en-US" sz="2800" smtClean="0"/>
              <a:t>some of the vertices</a:t>
            </a:r>
          </a:p>
          <a:p>
            <a:pPr>
              <a:spcBef>
                <a:spcPts val="300"/>
              </a:spcBef>
            </a:pPr>
            <a:r>
              <a:rPr lang="en-US" sz="2800" smtClean="0"/>
              <a:t>Used to model and solve </a:t>
            </a:r>
            <a:br>
              <a:rPr lang="en-US" sz="2800" smtClean="0"/>
            </a:br>
            <a:r>
              <a:rPr lang="en-US" sz="2800" smtClean="0"/>
              <a:t>problems related to networks, paths, and relationships among finite number of objects</a:t>
            </a:r>
          </a:p>
          <a:p>
            <a:pPr>
              <a:spcBef>
                <a:spcPts val="300"/>
              </a:spcBef>
            </a:pPr>
            <a:r>
              <a:rPr lang="en-US" sz="2800" smtClean="0">
                <a:solidFill>
                  <a:srgbClr val="FF0000"/>
                </a:solidFill>
              </a:rPr>
              <a:t>Called: vertex-edge graphs, graphs, networks, discrete graphs, or finite graphs</a:t>
            </a:r>
          </a:p>
          <a:p>
            <a:pPr>
              <a:spcBef>
                <a:spcPts val="300"/>
              </a:spcBef>
            </a:pPr>
            <a:r>
              <a:rPr lang="en-US" sz="2800" smtClean="0"/>
              <a:t>Part of discrete math</a:t>
            </a:r>
            <a:r>
              <a:rPr lang="en-US" sz="2800" smtClean="0">
                <a:latin typeface="Arial" charset="0"/>
                <a:cs typeface="Arial" charset="0"/>
              </a:rPr>
              <a:t>—</a:t>
            </a:r>
            <a:r>
              <a:rPr lang="en-US" sz="2800" smtClean="0"/>
              <a:t>math for computer science</a:t>
            </a:r>
          </a:p>
          <a:p>
            <a:pPr>
              <a:spcBef>
                <a:spcPts val="300"/>
              </a:spcBef>
            </a:pPr>
            <a:r>
              <a:rPr lang="en-US" sz="2800" smtClean="0"/>
              <a:t>Part of geometry</a:t>
            </a:r>
            <a:r>
              <a:rPr lang="en-US" sz="2800" smtClean="0">
                <a:latin typeface="Arial" charset="0"/>
                <a:cs typeface="Arial" charset="0"/>
              </a:rPr>
              <a:t>—</a:t>
            </a:r>
            <a:r>
              <a:rPr lang="en-US" sz="2800" smtClean="0"/>
              <a:t>geometric figures in which connections are crucial, not size and shape</a:t>
            </a:r>
          </a:p>
        </p:txBody>
      </p:sp>
      <p:sp>
        <p:nvSpPr>
          <p:cNvPr id="5" name="Slide Number Placeholder 4"/>
          <p:cNvSpPr>
            <a:spLocks noGrp="1"/>
          </p:cNvSpPr>
          <p:nvPr>
            <p:ph type="sldNum" sz="quarter" idx="12"/>
          </p:nvPr>
        </p:nvSpPr>
        <p:spPr/>
        <p:txBody>
          <a:bodyPr/>
          <a:lstStyle/>
          <a:p>
            <a:pPr>
              <a:defRPr/>
            </a:pPr>
            <a:fld id="{DB075167-79C5-41C5-AC83-01892377A339}" type="slidenum">
              <a:rPr lang="en-US" smtClean="0"/>
              <a:pPr>
                <a:defRPr/>
              </a:pPr>
              <a:t>50</a:t>
            </a:fld>
            <a:endParaRPr lang="en-US" dirty="0"/>
          </a:p>
        </p:txBody>
      </p:sp>
      <p:grpSp>
        <p:nvGrpSpPr>
          <p:cNvPr id="3" name="Group 17"/>
          <p:cNvGrpSpPr>
            <a:grpSpLocks noChangeAspect="1"/>
          </p:cNvGrpSpPr>
          <p:nvPr/>
        </p:nvGrpSpPr>
        <p:grpSpPr bwMode="auto">
          <a:xfrm>
            <a:off x="4694238" y="1395413"/>
            <a:ext cx="4325937" cy="2462212"/>
            <a:chOff x="4570186" y="4217617"/>
            <a:chExt cx="4326033" cy="2462294"/>
          </a:xfrm>
        </p:grpSpPr>
        <p:sp>
          <p:nvSpPr>
            <p:cNvPr id="27657" name="TextBox 15"/>
            <p:cNvSpPr txBox="1">
              <a:spLocks noChangeArrowheads="1"/>
            </p:cNvSpPr>
            <p:nvPr/>
          </p:nvSpPr>
          <p:spPr bwMode="auto">
            <a:xfrm>
              <a:off x="4570186" y="4217617"/>
              <a:ext cx="4326033" cy="2462294"/>
            </a:xfrm>
            <a:prstGeom prst="rect">
              <a:avLst/>
            </a:prstGeom>
            <a:noFill/>
            <a:ln w="9525">
              <a:noFill/>
              <a:miter lim="800000"/>
              <a:headEnd/>
              <a:tailEnd/>
            </a:ln>
          </p:spPr>
          <p:txBody>
            <a:bodyPr lIns="0" tIns="0" rIns="0" bIns="0"/>
            <a:lstStyle/>
            <a:p>
              <a:r>
                <a:rPr lang="en-US" sz="2400" b="1"/>
                <a:t>               B                         C </a:t>
              </a:r>
            </a:p>
            <a:p>
              <a:r>
                <a:rPr lang="en-US" sz="3200" b="1"/>
                <a:t> </a:t>
              </a:r>
            </a:p>
            <a:p>
              <a:r>
                <a:rPr lang="en-US" sz="2400" b="1"/>
                <a:t>A                                                       D</a:t>
              </a:r>
            </a:p>
            <a:p>
              <a:endParaRPr lang="en-US" sz="400" b="1"/>
            </a:p>
            <a:p>
              <a:r>
                <a:rPr lang="en-US" sz="2400" b="1"/>
                <a:t>                             G</a:t>
              </a:r>
            </a:p>
            <a:p>
              <a:endParaRPr lang="en-US" sz="2000" b="1"/>
            </a:p>
            <a:p>
              <a:r>
                <a:rPr lang="en-US" sz="2400" b="1"/>
                <a:t>              F                            E</a:t>
              </a:r>
            </a:p>
          </p:txBody>
        </p:sp>
        <p:grpSp>
          <p:nvGrpSpPr>
            <p:cNvPr id="4" name="Group 16"/>
            <p:cNvGrpSpPr>
              <a:grpSpLocks/>
            </p:cNvGrpSpPr>
            <p:nvPr/>
          </p:nvGrpSpPr>
          <p:grpSpPr bwMode="auto">
            <a:xfrm>
              <a:off x="4765959" y="4571998"/>
              <a:ext cx="3707392" cy="1798202"/>
              <a:chOff x="4765959" y="4571998"/>
              <a:chExt cx="3707392" cy="1798202"/>
            </a:xfrm>
          </p:grpSpPr>
          <p:sp>
            <p:nvSpPr>
              <p:cNvPr id="9" name="Rectangle 8"/>
              <p:cNvSpPr/>
              <p:nvPr/>
            </p:nvSpPr>
            <p:spPr>
              <a:xfrm>
                <a:off x="5832276" y="4571641"/>
                <a:ext cx="1579598" cy="17844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76200">
                    <a:solidFill>
                      <a:sysClr val="windowText" lastClr="000000"/>
                    </a:solidFill>
                  </a:ln>
                </a:endParaRPr>
              </a:p>
            </p:txBody>
          </p:sp>
          <p:cxnSp>
            <p:nvCxnSpPr>
              <p:cNvPr id="12" name="Straight Connector 11"/>
              <p:cNvCxnSpPr/>
              <p:nvPr/>
            </p:nvCxnSpPr>
            <p:spPr>
              <a:xfrm flipH="1">
                <a:off x="5832276" y="4571641"/>
                <a:ext cx="1579598" cy="17844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0851" y="4585929"/>
                <a:ext cx="1579598" cy="178441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22"/>
              <p:cNvGrpSpPr>
                <a:grpSpLocks/>
              </p:cNvGrpSpPr>
              <p:nvPr/>
            </p:nvGrpSpPr>
            <p:grpSpPr bwMode="auto">
              <a:xfrm>
                <a:off x="4765959" y="4571998"/>
                <a:ext cx="1066805" cy="1783080"/>
                <a:chOff x="4765959" y="4571999"/>
                <a:chExt cx="1066805" cy="1731959"/>
              </a:xfrm>
            </p:grpSpPr>
            <p:cxnSp>
              <p:nvCxnSpPr>
                <p:cNvPr id="15" name="Straight Connector 14"/>
                <p:cNvCxnSpPr/>
                <p:nvPr/>
              </p:nvCxnSpPr>
              <p:spPr>
                <a:xfrm>
                  <a:off x="4765452" y="5422857"/>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65452" y="4571652"/>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 name="Group 23"/>
              <p:cNvGrpSpPr>
                <a:grpSpLocks/>
              </p:cNvGrpSpPr>
              <p:nvPr/>
            </p:nvGrpSpPr>
            <p:grpSpPr bwMode="auto">
              <a:xfrm flipH="1">
                <a:off x="7406546" y="4577202"/>
                <a:ext cx="1066805" cy="1783080"/>
                <a:chOff x="4765959" y="4571999"/>
                <a:chExt cx="1066805" cy="1731959"/>
              </a:xfrm>
            </p:grpSpPr>
            <p:cxnSp>
              <p:nvCxnSpPr>
                <p:cNvPr id="25" name="Straight Connector 24"/>
                <p:cNvCxnSpPr/>
                <p:nvPr/>
              </p:nvCxnSpPr>
              <p:spPr>
                <a:xfrm>
                  <a:off x="4765376" y="5423970"/>
                  <a:ext cx="1066824" cy="8805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65376" y="4571224"/>
                  <a:ext cx="1066824" cy="880503"/>
                </a:xfrm>
                <a:prstGeom prst="line">
                  <a:avLst/>
                </a:prstGeom>
                <a:ln w="57150"/>
              </p:spPr>
              <p:style>
                <a:lnRef idx="1">
                  <a:schemeClr val="accent1"/>
                </a:lnRef>
                <a:fillRef idx="0">
                  <a:schemeClr val="accent1"/>
                </a:fillRef>
                <a:effectRef idx="0">
                  <a:schemeClr val="accent1"/>
                </a:effectRef>
                <a:fontRef idx="minor">
                  <a:schemeClr val="tx1"/>
                </a:fontRef>
              </p:style>
            </p:cxnSp>
          </p:grpSp>
        </p:grpSp>
      </p:grpSp>
      <p:grpSp>
        <p:nvGrpSpPr>
          <p:cNvPr id="8" name="Group 19"/>
          <p:cNvGrpSpPr>
            <a:grpSpLocks noChangeAspect="1"/>
          </p:cNvGrpSpPr>
          <p:nvPr/>
        </p:nvGrpSpPr>
        <p:grpSpPr bwMode="auto">
          <a:xfrm>
            <a:off x="8123238" y="-12700"/>
            <a:ext cx="1060450" cy="911225"/>
            <a:chOff x="7086600" y="1009018"/>
            <a:chExt cx="1219197" cy="1048382"/>
          </a:xfrm>
        </p:grpSpPr>
        <p:pic>
          <p:nvPicPr>
            <p:cNvPr id="27655"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22" name="TextBox 21"/>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9144000" cy="762000"/>
          </a:xfrm>
        </p:spPr>
        <p:txBody>
          <a:bodyPr>
            <a:noAutofit/>
          </a:bodyPr>
          <a:lstStyle/>
          <a:p>
            <a:pPr>
              <a:defRPr/>
            </a:pPr>
            <a:r>
              <a:rPr lang="en-US" sz="3600" b="1" dirty="0" smtClean="0"/>
              <a:t>Solve problems like these, using these topics:</a:t>
            </a:r>
            <a:endParaRPr lang="en-US" sz="3600" b="1" dirty="0"/>
          </a:p>
        </p:txBody>
      </p:sp>
      <p:sp>
        <p:nvSpPr>
          <p:cNvPr id="28675" name="Content Placeholder 2"/>
          <p:cNvSpPr>
            <a:spLocks noGrp="1"/>
          </p:cNvSpPr>
          <p:nvPr>
            <p:ph idx="1"/>
          </p:nvPr>
        </p:nvSpPr>
        <p:spPr>
          <a:xfrm>
            <a:off x="228600" y="1828800"/>
            <a:ext cx="8686800" cy="4344988"/>
          </a:xfrm>
        </p:spPr>
        <p:txBody>
          <a:bodyPr/>
          <a:lstStyle/>
          <a:p>
            <a:r>
              <a:rPr lang="en-US" sz="3200" b="1" smtClean="0"/>
              <a:t>Find the best route </a:t>
            </a:r>
            <a:r>
              <a:rPr lang="en-US" sz="2800" smtClean="0"/>
              <a:t>for snowplowing, garbage collection, newspaper delivery, visiting customers, or collecting money from ATM machines</a:t>
            </a:r>
          </a:p>
          <a:p>
            <a:pPr lvl="1">
              <a:spcBef>
                <a:spcPct val="0"/>
              </a:spcBef>
              <a:buSzPct val="110000"/>
              <a:buFont typeface="Wingdings 2" pitchFamily="18" charset="2"/>
              <a:buChar char=""/>
            </a:pPr>
            <a:r>
              <a:rPr lang="en-US" sz="2800" b="1" smtClean="0"/>
              <a:t>Euler Paths, Hamilton Paths, Traveling Salesman Problem</a:t>
            </a:r>
          </a:p>
          <a:p>
            <a:pPr>
              <a:spcBef>
                <a:spcPts val="1800"/>
              </a:spcBef>
            </a:pPr>
            <a:r>
              <a:rPr lang="en-US" sz="3200" b="1" smtClean="0"/>
              <a:t>Find the best network </a:t>
            </a:r>
            <a:r>
              <a:rPr lang="en-US" sz="2800" smtClean="0"/>
              <a:t>within a system of roads, for a network of computers, or in a communication network</a:t>
            </a:r>
          </a:p>
          <a:p>
            <a:pPr lvl="1">
              <a:spcBef>
                <a:spcPct val="0"/>
              </a:spcBef>
              <a:buSzPct val="110000"/>
              <a:buFont typeface="Wingdings 2" pitchFamily="18" charset="2"/>
              <a:buChar char=""/>
            </a:pPr>
            <a:r>
              <a:rPr lang="en-US" sz="2800" b="1" smtClean="0"/>
              <a:t>Minimum Spanning Trees</a:t>
            </a:r>
            <a:endParaRPr lang="en-US" smtClean="0"/>
          </a:p>
        </p:txBody>
      </p:sp>
      <p:sp>
        <p:nvSpPr>
          <p:cNvPr id="4" name="Slide Number Placeholder 3"/>
          <p:cNvSpPr>
            <a:spLocks noGrp="1"/>
          </p:cNvSpPr>
          <p:nvPr>
            <p:ph type="sldNum" sz="quarter" idx="12"/>
          </p:nvPr>
        </p:nvSpPr>
        <p:spPr/>
        <p:txBody>
          <a:bodyPr/>
          <a:lstStyle/>
          <a:p>
            <a:pPr>
              <a:defRPr/>
            </a:pPr>
            <a:fld id="{D8B7A0F8-7E94-4829-95D4-D8D40FB28876}" type="slidenum">
              <a:rPr lang="en-US" smtClean="0"/>
              <a:pPr>
                <a:defRPr/>
              </a:pPr>
              <a:t>51</a:t>
            </a:fld>
            <a:endParaRPr lang="en-US" dirty="0"/>
          </a:p>
        </p:txBody>
      </p:sp>
      <p:grpSp>
        <p:nvGrpSpPr>
          <p:cNvPr id="3" name="Group 4"/>
          <p:cNvGrpSpPr>
            <a:grpSpLocks noChangeAspect="1"/>
          </p:cNvGrpSpPr>
          <p:nvPr/>
        </p:nvGrpSpPr>
        <p:grpSpPr bwMode="auto">
          <a:xfrm>
            <a:off x="8123238" y="-12700"/>
            <a:ext cx="1060450" cy="911225"/>
            <a:chOff x="7086600" y="1009018"/>
            <a:chExt cx="1219197" cy="1048382"/>
          </a:xfrm>
        </p:grpSpPr>
        <p:pic>
          <p:nvPicPr>
            <p:cNvPr id="28678"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3838" y="457200"/>
            <a:ext cx="8920162" cy="1384300"/>
          </a:xfrm>
        </p:spPr>
        <p:txBody>
          <a:bodyPr>
            <a:normAutofit/>
          </a:bodyPr>
          <a:lstStyle/>
          <a:p>
            <a:pPr algn="ctr"/>
            <a:r>
              <a:rPr lang="en-US" sz="3800" b="1" dirty="0" smtClean="0"/>
              <a:t>Solve problems like these, using these topics:</a:t>
            </a:r>
          </a:p>
        </p:txBody>
      </p:sp>
      <p:sp>
        <p:nvSpPr>
          <p:cNvPr id="29699" name="Content Placeholder 2"/>
          <p:cNvSpPr>
            <a:spLocks noGrp="1"/>
          </p:cNvSpPr>
          <p:nvPr>
            <p:ph idx="1"/>
          </p:nvPr>
        </p:nvSpPr>
        <p:spPr>
          <a:xfrm>
            <a:off x="0" y="1905000"/>
            <a:ext cx="8686800" cy="4252913"/>
          </a:xfrm>
        </p:spPr>
        <p:txBody>
          <a:bodyPr/>
          <a:lstStyle/>
          <a:p>
            <a:r>
              <a:rPr lang="en-US" sz="3200" b="1" smtClean="0"/>
              <a:t>Avoid conflicts </a:t>
            </a:r>
            <a:r>
              <a:rPr lang="en-US" sz="2800" smtClean="0"/>
              <a:t>when scheduling committee meetings, storing chemicals, designing zoo habitats, or coloring maps</a:t>
            </a:r>
          </a:p>
          <a:p>
            <a:pPr lvl="1">
              <a:spcBef>
                <a:spcPct val="0"/>
              </a:spcBef>
              <a:spcAft>
                <a:spcPts val="3300"/>
              </a:spcAft>
              <a:buSzPct val="110000"/>
              <a:buFont typeface="Wingdings 2" pitchFamily="18" charset="2"/>
              <a:buChar char=""/>
            </a:pPr>
            <a:r>
              <a:rPr lang="en-US" sz="2800" b="1" smtClean="0"/>
              <a:t>Vertex Coloring</a:t>
            </a:r>
          </a:p>
          <a:p>
            <a:pPr>
              <a:spcBef>
                <a:spcPts val="1200"/>
              </a:spcBef>
            </a:pPr>
            <a:r>
              <a:rPr lang="en-US" sz="3200" b="1" smtClean="0"/>
              <a:t>Manage large projects </a:t>
            </a:r>
            <a:r>
              <a:rPr lang="en-US" sz="2800" smtClean="0"/>
              <a:t>to finish on time, like construction projects, publishing the school newspaper, or putting on an event</a:t>
            </a:r>
          </a:p>
          <a:p>
            <a:pPr lvl="1">
              <a:spcBef>
                <a:spcPct val="0"/>
              </a:spcBef>
              <a:buSzPct val="110000"/>
              <a:buFont typeface="Wingdings 2" pitchFamily="18" charset="2"/>
              <a:buChar char=""/>
            </a:pPr>
            <a:r>
              <a:rPr lang="en-US" sz="2800" b="1" smtClean="0"/>
              <a:t>Critical Paths</a:t>
            </a:r>
            <a:endParaRPr lang="en-US" smtClean="0"/>
          </a:p>
        </p:txBody>
      </p:sp>
      <p:sp>
        <p:nvSpPr>
          <p:cNvPr id="4" name="Slide Number Placeholder 3"/>
          <p:cNvSpPr>
            <a:spLocks noGrp="1"/>
          </p:cNvSpPr>
          <p:nvPr>
            <p:ph type="sldNum" sz="quarter" idx="12"/>
          </p:nvPr>
        </p:nvSpPr>
        <p:spPr/>
        <p:txBody>
          <a:bodyPr/>
          <a:lstStyle/>
          <a:p>
            <a:pPr>
              <a:defRPr/>
            </a:pPr>
            <a:fld id="{8C49FC02-1C9B-491A-BC67-4EC987683B37}"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Example: Critical Path – PERT</a:t>
            </a:r>
            <a:endParaRPr lang="en-US" dirty="0"/>
          </a:p>
        </p:txBody>
      </p:sp>
      <p:sp>
        <p:nvSpPr>
          <p:cNvPr id="30723" name="Content Placeholder 2"/>
          <p:cNvSpPr>
            <a:spLocks noGrp="1"/>
          </p:cNvSpPr>
          <p:nvPr>
            <p:ph idx="1"/>
          </p:nvPr>
        </p:nvSpPr>
        <p:spPr>
          <a:xfrm>
            <a:off x="223838" y="1463675"/>
            <a:ext cx="8686800" cy="4549775"/>
          </a:xfrm>
        </p:spPr>
        <p:txBody>
          <a:bodyPr/>
          <a:lstStyle/>
          <a:p>
            <a:r>
              <a:rPr lang="en-US" sz="3200" smtClean="0"/>
              <a:t>Consider a large project that consists of many smaller tasks, e.g., build a house.</a:t>
            </a:r>
          </a:p>
          <a:p>
            <a:r>
              <a:rPr lang="en-US" sz="3200" smtClean="0"/>
              <a:t>Some of the tasks can be done at the same time, some are prerequisites for others.</a:t>
            </a:r>
          </a:p>
          <a:p>
            <a:r>
              <a:rPr lang="en-US" sz="3200" smtClean="0"/>
              <a:t>What is the least amount of time needed to finish the entire project?</a:t>
            </a:r>
          </a:p>
          <a:p>
            <a:pPr algn="ctr">
              <a:spcBef>
                <a:spcPts val="4200"/>
              </a:spcBef>
              <a:buFont typeface="Wingdings 2" pitchFamily="18" charset="2"/>
              <a:buNone/>
            </a:pPr>
            <a:r>
              <a:rPr lang="en-US" sz="3600" i="1" smtClean="0"/>
              <a:t>Consider building a house …</a:t>
            </a:r>
          </a:p>
        </p:txBody>
      </p:sp>
      <p:sp>
        <p:nvSpPr>
          <p:cNvPr id="4" name="Slide Number Placeholder 3"/>
          <p:cNvSpPr>
            <a:spLocks noGrp="1"/>
          </p:cNvSpPr>
          <p:nvPr>
            <p:ph type="sldNum" sz="quarter" idx="12"/>
          </p:nvPr>
        </p:nvSpPr>
        <p:spPr/>
        <p:txBody>
          <a:bodyPr/>
          <a:lstStyle/>
          <a:p>
            <a:pPr>
              <a:defRPr/>
            </a:pPr>
            <a:fld id="{01D35571-DA80-461D-AEFA-B729CD1FD861}"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BE2B622-6180-4917-BDDA-4AD79C48CE94}" type="slidenum">
              <a:rPr lang="en-US" smtClean="0"/>
              <a:pPr>
                <a:defRPr/>
              </a:pPr>
              <a:t>54</a:t>
            </a:fld>
            <a:endParaRPr lang="en-US" dirty="0"/>
          </a:p>
        </p:txBody>
      </p:sp>
      <p:pic>
        <p:nvPicPr>
          <p:cNvPr id="31747" name="Picture 2"/>
          <p:cNvPicPr>
            <a:picLocks noChangeAspect="1" noChangeArrowheads="1"/>
          </p:cNvPicPr>
          <p:nvPr/>
        </p:nvPicPr>
        <p:blipFill>
          <a:blip r:embed="rId3" cstate="print"/>
          <a:srcRect/>
          <a:stretch>
            <a:fillRect/>
          </a:stretch>
        </p:blipFill>
        <p:spPr bwMode="auto">
          <a:xfrm>
            <a:off x="411163" y="849313"/>
            <a:ext cx="8321675" cy="5508625"/>
          </a:xfrm>
          <a:prstGeom prst="rect">
            <a:avLst/>
          </a:prstGeom>
          <a:noFill/>
          <a:ln w="9525">
            <a:noFill/>
            <a:miter lim="800000"/>
            <a:headEnd/>
            <a:tailEnd/>
          </a:ln>
        </p:spPr>
      </p:pic>
      <p:grpSp>
        <p:nvGrpSpPr>
          <p:cNvPr id="2" name="Group 3"/>
          <p:cNvGrpSpPr>
            <a:grpSpLocks noChangeAspect="1"/>
          </p:cNvGrpSpPr>
          <p:nvPr/>
        </p:nvGrpSpPr>
        <p:grpSpPr bwMode="auto">
          <a:xfrm>
            <a:off x="8123238" y="-12700"/>
            <a:ext cx="1060450" cy="911225"/>
            <a:chOff x="7086600" y="1009018"/>
            <a:chExt cx="1219197" cy="1048382"/>
          </a:xfrm>
        </p:grpSpPr>
        <p:pic>
          <p:nvPicPr>
            <p:cNvPr id="31749"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384300"/>
          </a:xfrm>
        </p:spPr>
        <p:txBody>
          <a:bodyPr>
            <a:normAutofit fontScale="90000"/>
          </a:bodyPr>
          <a:lstStyle/>
          <a:p>
            <a:pPr algn="ctr">
              <a:defRPr/>
            </a:pPr>
            <a:r>
              <a:rPr lang="en-US" dirty="0" smtClean="0"/>
              <a:t>What is the least time needed </a:t>
            </a:r>
            <a:br>
              <a:rPr lang="en-US" dirty="0" smtClean="0"/>
            </a:br>
            <a:r>
              <a:rPr lang="en-US" dirty="0" smtClean="0"/>
              <a:t>to build the house?</a:t>
            </a:r>
            <a:endParaRPr lang="en-US" dirty="0"/>
          </a:p>
        </p:txBody>
      </p:sp>
      <p:sp>
        <p:nvSpPr>
          <p:cNvPr id="32771" name="Content Placeholder 2"/>
          <p:cNvSpPr>
            <a:spLocks noGrp="1"/>
          </p:cNvSpPr>
          <p:nvPr>
            <p:ph idx="1"/>
          </p:nvPr>
        </p:nvSpPr>
        <p:spPr>
          <a:xfrm>
            <a:off x="152400" y="1905000"/>
            <a:ext cx="8686800" cy="4541838"/>
          </a:xfrm>
        </p:spPr>
        <p:txBody>
          <a:bodyPr/>
          <a:lstStyle/>
          <a:p>
            <a:r>
              <a:rPr lang="en-US" sz="3200" smtClean="0"/>
              <a:t>Must complete all the tasks.</a:t>
            </a:r>
          </a:p>
          <a:p>
            <a:r>
              <a:rPr lang="en-US" sz="3200" smtClean="0"/>
              <a:t>Assume you have as many separate crews as needed.</a:t>
            </a:r>
          </a:p>
          <a:p>
            <a:r>
              <a:rPr lang="en-US" sz="3200" smtClean="0"/>
              <a:t>Find the minimum time needed to finish the house.</a:t>
            </a:r>
          </a:p>
          <a:p>
            <a:pPr algn="ctr">
              <a:spcBef>
                <a:spcPts val="4200"/>
              </a:spcBef>
              <a:buFont typeface="Wingdings 2" pitchFamily="18" charset="2"/>
              <a:buNone/>
            </a:pPr>
            <a:r>
              <a:rPr lang="en-US" sz="3600" b="1" smtClean="0"/>
              <a:t>Before solving</a:t>
            </a:r>
            <a:r>
              <a:rPr lang="en-US" sz="3200" smtClean="0"/>
              <a:t>, think about mathematical modeling and in the classroom ….</a:t>
            </a:r>
            <a:endParaRPr lang="en-US" smtClean="0"/>
          </a:p>
        </p:txBody>
      </p:sp>
      <p:sp>
        <p:nvSpPr>
          <p:cNvPr id="4" name="Slide Number Placeholder 3"/>
          <p:cNvSpPr>
            <a:spLocks noGrp="1"/>
          </p:cNvSpPr>
          <p:nvPr>
            <p:ph type="sldNum" sz="quarter" idx="12"/>
          </p:nvPr>
        </p:nvSpPr>
        <p:spPr/>
        <p:txBody>
          <a:bodyPr/>
          <a:lstStyle/>
          <a:p>
            <a:pPr>
              <a:defRPr/>
            </a:pPr>
            <a:fld id="{909749CC-FA0A-4433-9FC6-A6E3AA571C70}"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How do we solve this problem?</a:t>
            </a:r>
            <a:endParaRPr lang="en-US" dirty="0"/>
          </a:p>
        </p:txBody>
      </p:sp>
      <p:sp>
        <p:nvSpPr>
          <p:cNvPr id="3" name="Content Placeholder 2"/>
          <p:cNvSpPr>
            <a:spLocks noGrp="1"/>
          </p:cNvSpPr>
          <p:nvPr>
            <p:ph idx="1"/>
          </p:nvPr>
        </p:nvSpPr>
        <p:spPr>
          <a:xfrm>
            <a:off x="223838" y="1463675"/>
            <a:ext cx="8686800" cy="4892675"/>
          </a:xfrm>
        </p:spPr>
        <p:txBody>
          <a:bodyPr>
            <a:normAutofit fontScale="92500"/>
          </a:bodyPr>
          <a:lstStyle/>
          <a:p>
            <a:pPr marL="514350" indent="-514350">
              <a:buFont typeface="+mj-lt"/>
              <a:buAutoNum type="arabicPeriod"/>
              <a:defRPr/>
            </a:pPr>
            <a:r>
              <a:rPr lang="en-US" sz="3200" dirty="0" smtClean="0"/>
              <a:t>Build a model</a:t>
            </a:r>
            <a:r>
              <a:rPr lang="en-US" sz="3200" dirty="0" smtClean="0">
                <a:latin typeface="Arial"/>
                <a:cs typeface="Arial"/>
              </a:rPr>
              <a:t>: </a:t>
            </a:r>
            <a:r>
              <a:rPr lang="en-US" sz="3200" dirty="0" smtClean="0"/>
              <a:t>vertex-edge graph</a:t>
            </a:r>
          </a:p>
          <a:p>
            <a:pPr marL="850389" lvl="1" indent="-457200">
              <a:defRPr/>
            </a:pPr>
            <a:r>
              <a:rPr lang="en-US" sz="3200" dirty="0" smtClean="0"/>
              <a:t>Task </a:t>
            </a:r>
            <a:r>
              <a:rPr lang="en-US" sz="3200" dirty="0" smtClean="0">
                <a:sym typeface="Wingdings" pitchFamily="2" charset="2"/>
              </a:rPr>
              <a:t> </a:t>
            </a:r>
            <a:r>
              <a:rPr lang="en-US" sz="3200" dirty="0" smtClean="0"/>
              <a:t>Vertex</a:t>
            </a:r>
          </a:p>
          <a:p>
            <a:pPr marL="850389" lvl="1" indent="-457200">
              <a:defRPr/>
            </a:pPr>
            <a:r>
              <a:rPr lang="en-US" sz="3200" dirty="0" smtClean="0"/>
              <a:t>Task time </a:t>
            </a:r>
            <a:r>
              <a:rPr lang="en-US" sz="3200" dirty="0" smtClean="0">
                <a:sym typeface="Wingdings" pitchFamily="2" charset="2"/>
              </a:rPr>
              <a:t> </a:t>
            </a:r>
            <a:r>
              <a:rPr lang="en-US" sz="3200" dirty="0" smtClean="0"/>
              <a:t>Weight (number) on the vertex</a:t>
            </a:r>
          </a:p>
          <a:p>
            <a:pPr marL="850389" lvl="1" indent="-457200">
              <a:defRPr/>
            </a:pPr>
            <a:r>
              <a:rPr lang="en-US" sz="3200" dirty="0" smtClean="0"/>
              <a:t>Prerequisites </a:t>
            </a:r>
            <a:r>
              <a:rPr lang="en-US" sz="3200" dirty="0" smtClean="0">
                <a:sym typeface="Wingdings" pitchFamily="2" charset="2"/>
              </a:rPr>
              <a:t> </a:t>
            </a:r>
            <a:r>
              <a:rPr lang="en-US" sz="3200" dirty="0" smtClean="0"/>
              <a:t>Arrows between vertices</a:t>
            </a:r>
          </a:p>
          <a:p>
            <a:pPr marL="514350" indent="-514350">
              <a:buFont typeface="+mj-lt"/>
              <a:buAutoNum type="arabicPeriod"/>
              <a:defRPr/>
            </a:pPr>
            <a:r>
              <a:rPr lang="en-US" sz="3200" dirty="0" smtClean="0"/>
              <a:t>Use the mathematics of vertex-edge graphs to solve the problem.</a:t>
            </a:r>
          </a:p>
          <a:p>
            <a:pPr>
              <a:spcBef>
                <a:spcPts val="7200"/>
              </a:spcBef>
              <a:defRPr/>
            </a:pPr>
            <a:r>
              <a:rPr lang="en-US" sz="3200" dirty="0" smtClean="0"/>
              <a:t>Note: This is Mathematical Modeling.</a:t>
            </a:r>
          </a:p>
        </p:txBody>
      </p:sp>
      <p:sp>
        <p:nvSpPr>
          <p:cNvPr id="4" name="Slide Number Placeholder 3"/>
          <p:cNvSpPr>
            <a:spLocks noGrp="1"/>
          </p:cNvSpPr>
          <p:nvPr>
            <p:ph type="sldNum" sz="quarter" idx="12"/>
          </p:nvPr>
        </p:nvSpPr>
        <p:spPr/>
        <p:txBody>
          <a:bodyPr/>
          <a:lstStyle/>
          <a:p>
            <a:pPr>
              <a:defRPr/>
            </a:pPr>
            <a:fld id="{745877D7-F2E4-4CE5-8BFA-2F6C1D809ABD}" type="slidenum">
              <a:rPr lang="en-US" smtClean="0"/>
              <a:pPr>
                <a:defRPr/>
              </a:pPr>
              <a:t>56</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3798"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In the classroom…</a:t>
            </a:r>
            <a:endParaRPr lang="en-US" dirty="0"/>
          </a:p>
        </p:txBody>
      </p:sp>
      <p:sp>
        <p:nvSpPr>
          <p:cNvPr id="3" name="Content Placeholder 2"/>
          <p:cNvSpPr>
            <a:spLocks noGrp="1"/>
          </p:cNvSpPr>
          <p:nvPr>
            <p:ph idx="1"/>
          </p:nvPr>
        </p:nvSpPr>
        <p:spPr>
          <a:xfrm>
            <a:off x="223838" y="1463675"/>
            <a:ext cx="8686800" cy="4892675"/>
          </a:xfrm>
        </p:spPr>
        <p:txBody>
          <a:bodyPr>
            <a:normAutofit lnSpcReduction="10000"/>
          </a:bodyPr>
          <a:lstStyle/>
          <a:p>
            <a:pPr>
              <a:defRPr/>
            </a:pPr>
            <a:r>
              <a:rPr lang="en-US" sz="3600" dirty="0" smtClean="0"/>
              <a:t>Guide and encourage students to: </a:t>
            </a:r>
          </a:p>
          <a:p>
            <a:pPr lvl="1">
              <a:spcBef>
                <a:spcPts val="600"/>
              </a:spcBef>
              <a:defRPr/>
            </a:pPr>
            <a:r>
              <a:rPr lang="en-US" sz="3600" dirty="0" smtClean="0"/>
              <a:t>Build a model</a:t>
            </a:r>
          </a:p>
          <a:p>
            <a:pPr lvl="1">
              <a:spcBef>
                <a:spcPts val="600"/>
              </a:spcBef>
              <a:defRPr/>
            </a:pPr>
            <a:r>
              <a:rPr lang="en-US" sz="3600" dirty="0" smtClean="0"/>
              <a:t>Try methods for solving the problem</a:t>
            </a:r>
          </a:p>
          <a:p>
            <a:pPr lvl="1">
              <a:spcBef>
                <a:spcPts val="600"/>
              </a:spcBef>
              <a:defRPr/>
            </a:pPr>
            <a:r>
              <a:rPr lang="en-US" sz="3600" dirty="0" smtClean="0"/>
              <a:t>Explain how their method works</a:t>
            </a:r>
          </a:p>
          <a:p>
            <a:pPr lvl="1">
              <a:spcBef>
                <a:spcPts val="600"/>
              </a:spcBef>
              <a:defRPr/>
            </a:pPr>
            <a:r>
              <a:rPr lang="en-US" sz="3600" dirty="0" smtClean="0"/>
              <a:t>Explain why their method gives a solution to the problem</a:t>
            </a:r>
          </a:p>
          <a:p>
            <a:pPr algn="ctr">
              <a:spcBef>
                <a:spcPts val="4200"/>
              </a:spcBef>
              <a:buFont typeface="Wingdings 2" pitchFamily="18" charset="2"/>
              <a:buNone/>
              <a:defRPr/>
            </a:pPr>
            <a:r>
              <a:rPr lang="en-US" sz="3600" dirty="0" smtClean="0"/>
              <a:t>For us and for now, go straight to the model…</a:t>
            </a:r>
            <a:endParaRPr lang="en-US" dirty="0"/>
          </a:p>
        </p:txBody>
      </p:sp>
      <p:sp>
        <p:nvSpPr>
          <p:cNvPr id="4" name="Slide Number Placeholder 3"/>
          <p:cNvSpPr>
            <a:spLocks noGrp="1"/>
          </p:cNvSpPr>
          <p:nvPr>
            <p:ph type="sldNum" sz="quarter" idx="12"/>
          </p:nvPr>
        </p:nvSpPr>
        <p:spPr/>
        <p:txBody>
          <a:bodyPr/>
          <a:lstStyle/>
          <a:p>
            <a:pPr>
              <a:defRPr/>
            </a:pPr>
            <a:fld id="{205337CD-D40E-47FD-9D39-440E20ADD1BF}" type="slidenum">
              <a:rPr lang="en-US" smtClean="0"/>
              <a:pPr>
                <a:defRPr/>
              </a:pPr>
              <a:t>57</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4822"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639763"/>
            <a:ext cx="8686800" cy="744537"/>
          </a:xfrm>
        </p:spPr>
        <p:txBody>
          <a:bodyPr>
            <a:normAutofit fontScale="90000"/>
          </a:bodyPr>
          <a:lstStyle/>
          <a:p>
            <a:pPr>
              <a:defRPr/>
            </a:pPr>
            <a:r>
              <a:rPr lang="en-US" dirty="0" smtClean="0"/>
              <a:t>For now, do…</a:t>
            </a:r>
            <a:endParaRPr lang="en-US" dirty="0"/>
          </a:p>
        </p:txBody>
      </p:sp>
      <p:sp>
        <p:nvSpPr>
          <p:cNvPr id="3" name="Content Placeholder 2"/>
          <p:cNvSpPr>
            <a:spLocks noGrp="1"/>
          </p:cNvSpPr>
          <p:nvPr>
            <p:ph idx="1"/>
          </p:nvPr>
        </p:nvSpPr>
        <p:spPr>
          <a:xfrm>
            <a:off x="223838" y="1463675"/>
            <a:ext cx="8686800" cy="4659313"/>
          </a:xfrm>
        </p:spPr>
        <p:txBody>
          <a:bodyPr>
            <a:normAutofit lnSpcReduction="10000"/>
          </a:bodyPr>
          <a:lstStyle/>
          <a:p>
            <a:pPr>
              <a:defRPr/>
            </a:pPr>
            <a:r>
              <a:rPr lang="en-US" sz="3600" dirty="0" smtClean="0"/>
              <a:t>Use the model on the next slide to solve the problem:</a:t>
            </a:r>
          </a:p>
          <a:p>
            <a:pPr marL="0" indent="0" algn="ctr">
              <a:buFont typeface="Wingdings 2" pitchFamily="18" charset="2"/>
              <a:buNone/>
              <a:defRPr/>
            </a:pPr>
            <a:r>
              <a:rPr lang="en-US" sz="4000" i="1" dirty="0" smtClean="0"/>
              <a:t>What is the minimum time needed </a:t>
            </a:r>
            <a:br>
              <a:rPr lang="en-US" sz="4000" i="1" dirty="0" smtClean="0"/>
            </a:br>
            <a:r>
              <a:rPr lang="en-US" sz="4000" i="1" dirty="0" smtClean="0"/>
              <a:t>to build the house?</a:t>
            </a:r>
          </a:p>
          <a:p>
            <a:pPr>
              <a:defRPr/>
            </a:pPr>
            <a:r>
              <a:rPr lang="en-US" sz="3600" dirty="0" smtClean="0"/>
              <a:t>Explain your method.</a:t>
            </a:r>
          </a:p>
          <a:p>
            <a:pPr>
              <a:defRPr/>
            </a:pPr>
            <a:r>
              <a:rPr lang="en-US" sz="3600" dirty="0" smtClean="0"/>
              <a:t>Explain why your solution gives the minimum time needed to build the house.</a:t>
            </a:r>
            <a:endParaRPr lang="en-US" sz="3600" dirty="0"/>
          </a:p>
        </p:txBody>
      </p:sp>
      <p:sp>
        <p:nvSpPr>
          <p:cNvPr id="4" name="Slide Number Placeholder 3"/>
          <p:cNvSpPr>
            <a:spLocks noGrp="1"/>
          </p:cNvSpPr>
          <p:nvPr>
            <p:ph type="sldNum" sz="quarter" idx="12"/>
          </p:nvPr>
        </p:nvSpPr>
        <p:spPr/>
        <p:txBody>
          <a:bodyPr/>
          <a:lstStyle/>
          <a:p>
            <a:pPr>
              <a:defRPr/>
            </a:pPr>
            <a:fld id="{2B3EACAF-758D-4395-B3A6-44FF71A19D12}" type="slidenum">
              <a:rPr lang="en-US" smtClean="0"/>
              <a:pPr>
                <a:defRPr/>
              </a:pPr>
              <a:t>58</a:t>
            </a:fld>
            <a:endParaRPr lang="en-US" dirty="0"/>
          </a:p>
        </p:txBody>
      </p:sp>
      <p:grpSp>
        <p:nvGrpSpPr>
          <p:cNvPr id="5" name="Group 4"/>
          <p:cNvGrpSpPr>
            <a:grpSpLocks noChangeAspect="1"/>
          </p:cNvGrpSpPr>
          <p:nvPr/>
        </p:nvGrpSpPr>
        <p:grpSpPr bwMode="auto">
          <a:xfrm>
            <a:off x="8123238" y="-12700"/>
            <a:ext cx="1060450" cy="911225"/>
            <a:chOff x="7086600" y="1009018"/>
            <a:chExt cx="1219197" cy="1048382"/>
          </a:xfrm>
        </p:grpSpPr>
        <p:pic>
          <p:nvPicPr>
            <p:cNvPr id="35846" name="Picture 12" descr="ICCSystemGraphicWhole 2008 08 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98425" y="1525588"/>
            <a:ext cx="8961438" cy="4440237"/>
          </a:xfrm>
          <a:prstGeom prst="rect">
            <a:avLst/>
          </a:prstGeom>
          <a:noFill/>
          <a:ln w="9525">
            <a:noFill/>
            <a:miter lim="800000"/>
            <a:headEnd/>
            <a:tailEnd/>
          </a:ln>
        </p:spPr>
      </p:pic>
      <p:sp>
        <p:nvSpPr>
          <p:cNvPr id="9" name="Title 8"/>
          <p:cNvSpPr>
            <a:spLocks noGrp="1"/>
          </p:cNvSpPr>
          <p:nvPr>
            <p:ph type="title"/>
          </p:nvPr>
        </p:nvSpPr>
        <p:spPr>
          <a:xfrm>
            <a:off x="223274" y="640080"/>
            <a:ext cx="8686800" cy="743712"/>
          </a:xfrm>
        </p:spPr>
        <p:txBody>
          <a:bodyPr>
            <a:normAutofit fontScale="90000"/>
          </a:bodyPr>
          <a:lstStyle/>
          <a:p>
            <a:pPr>
              <a:defRPr/>
            </a:pPr>
            <a:r>
              <a:rPr lang="en-US" dirty="0" smtClean="0"/>
              <a:t>Model: Vertex-Edge Graph</a:t>
            </a:r>
            <a:endParaRPr lang="en-US" dirty="0"/>
          </a:p>
        </p:txBody>
      </p:sp>
      <p:sp>
        <p:nvSpPr>
          <p:cNvPr id="5" name="Slide Number Placeholder 4"/>
          <p:cNvSpPr>
            <a:spLocks noGrp="1"/>
          </p:cNvSpPr>
          <p:nvPr>
            <p:ph type="sldNum" sz="quarter" idx="12"/>
          </p:nvPr>
        </p:nvSpPr>
        <p:spPr/>
        <p:txBody>
          <a:bodyPr/>
          <a:lstStyle/>
          <a:p>
            <a:pPr>
              <a:defRPr/>
            </a:pPr>
            <a:fld id="{9CF402ED-33E2-45C0-AEF1-E0975C583DD5}" type="slidenum">
              <a:rPr lang="en-US" smtClean="0"/>
              <a:pPr>
                <a:defRPr/>
              </a:pPr>
              <a:t>59</a:t>
            </a:fld>
            <a:endParaRPr lang="en-US" dirty="0"/>
          </a:p>
        </p:txBody>
      </p:sp>
      <p:grpSp>
        <p:nvGrpSpPr>
          <p:cNvPr id="2" name="Group 5"/>
          <p:cNvGrpSpPr>
            <a:grpSpLocks noChangeAspect="1"/>
          </p:cNvGrpSpPr>
          <p:nvPr/>
        </p:nvGrpSpPr>
        <p:grpSpPr bwMode="auto">
          <a:xfrm>
            <a:off x="8123238" y="-12700"/>
            <a:ext cx="1060450" cy="911225"/>
            <a:chOff x="7086600" y="1009018"/>
            <a:chExt cx="1219197" cy="1048382"/>
          </a:xfrm>
        </p:grpSpPr>
        <p:pic>
          <p:nvPicPr>
            <p:cNvPr id="36870"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journal.jpg"/>
          <p:cNvPicPr>
            <a:picLocks noChangeAspect="1"/>
          </p:cNvPicPr>
          <p:nvPr/>
        </p:nvPicPr>
        <p:blipFill>
          <a:blip r:embed="rId3" cstate="print"/>
          <a:srcRect/>
          <a:stretch>
            <a:fillRect/>
          </a:stretch>
        </p:blipFill>
        <p:spPr bwMode="auto">
          <a:xfrm>
            <a:off x="6096000" y="3657600"/>
            <a:ext cx="2590800" cy="1908175"/>
          </a:xfrm>
          <a:prstGeom prst="rect">
            <a:avLst/>
          </a:prstGeom>
          <a:noFill/>
          <a:ln w="9525">
            <a:noFill/>
            <a:miter lim="800000"/>
            <a:headEnd/>
            <a:tailEnd/>
          </a:ln>
        </p:spPr>
      </p:pic>
      <p:sp>
        <p:nvSpPr>
          <p:cNvPr id="5" name="Title 3"/>
          <p:cNvSpPr txBox="1">
            <a:spLocks/>
          </p:cNvSpPr>
          <p:nvPr/>
        </p:nvSpPr>
        <p:spPr>
          <a:xfrm>
            <a:off x="381000" y="381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What have we done so far?</a:t>
            </a:r>
          </a:p>
        </p:txBody>
      </p:sp>
      <p:sp>
        <p:nvSpPr>
          <p:cNvPr id="6" name="Content Placeholder 4"/>
          <p:cNvSpPr txBox="1">
            <a:spLocks/>
          </p:cNvSpPr>
          <p:nvPr/>
        </p:nvSpPr>
        <p:spPr>
          <a:xfrm>
            <a:off x="304800" y="1920875"/>
            <a:ext cx="5638800" cy="4708525"/>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Turn,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Read your journal entries from the last meeting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One person in the group reads one big idea from his/her journal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round-robin fashion, everyone can comment on that idea, with the originator having the last turn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Repeat around the table</a:t>
            </a:r>
          </a:p>
        </p:txBody>
      </p:sp>
      <p:grpSp>
        <p:nvGrpSpPr>
          <p:cNvPr id="2"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14" name="Oval 13"/>
          <p:cNvSpPr/>
          <p:nvPr/>
        </p:nvSpPr>
        <p:spPr>
          <a:xfrm>
            <a:off x="5867400" y="3429000"/>
            <a:ext cx="3048000" cy="2438400"/>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29400" y="32766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1536058">
            <a:off x="7638873" y="3420434"/>
            <a:ext cx="533400" cy="23496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4175125" y="2427288"/>
            <a:ext cx="4754563" cy="2354262"/>
          </a:xfrm>
          <a:prstGeom prst="rect">
            <a:avLst/>
          </a:prstGeom>
          <a:noFill/>
          <a:ln w="9525">
            <a:noFill/>
            <a:miter lim="800000"/>
            <a:headEnd/>
            <a:tailEnd/>
          </a:ln>
        </p:spPr>
      </p:pic>
      <p:sp>
        <p:nvSpPr>
          <p:cNvPr id="2" name="Title 1"/>
          <p:cNvSpPr>
            <a:spLocks noGrp="1"/>
          </p:cNvSpPr>
          <p:nvPr>
            <p:ph type="title"/>
          </p:nvPr>
        </p:nvSpPr>
        <p:spPr>
          <a:xfrm>
            <a:off x="223838" y="549275"/>
            <a:ext cx="8686800" cy="742950"/>
          </a:xfrm>
        </p:spPr>
        <p:txBody>
          <a:bodyPr>
            <a:normAutofit fontScale="90000"/>
          </a:bodyPr>
          <a:lstStyle/>
          <a:p>
            <a:pPr>
              <a:defRPr/>
            </a:pPr>
            <a:r>
              <a:rPr lang="en-US" dirty="0" smtClean="0"/>
              <a:t>What is the Solution and</a:t>
            </a:r>
            <a:br>
              <a:rPr lang="en-US" dirty="0" smtClean="0"/>
            </a:br>
            <a:r>
              <a:rPr lang="en-US" dirty="0" smtClean="0"/>
              <a:t>What is the Math?</a:t>
            </a:r>
            <a:endParaRPr lang="en-US" dirty="0"/>
          </a:p>
        </p:txBody>
      </p:sp>
      <p:sp>
        <p:nvSpPr>
          <p:cNvPr id="37892" name="Content Placeholder 2"/>
          <p:cNvSpPr>
            <a:spLocks noGrp="1"/>
          </p:cNvSpPr>
          <p:nvPr>
            <p:ph idx="1"/>
          </p:nvPr>
        </p:nvSpPr>
        <p:spPr>
          <a:xfrm>
            <a:off x="0" y="1524000"/>
            <a:ext cx="8686800" cy="4638675"/>
          </a:xfrm>
        </p:spPr>
        <p:txBody>
          <a:bodyPr/>
          <a:lstStyle/>
          <a:p>
            <a:r>
              <a:rPr lang="en-US" sz="2800" dirty="0" smtClean="0"/>
              <a:t>Path with </a:t>
            </a:r>
            <a:r>
              <a:rPr lang="en-US" sz="2800" dirty="0" smtClean="0">
                <a:solidFill>
                  <a:srgbClr val="FF0000"/>
                </a:solidFill>
              </a:rPr>
              <a:t>longest length </a:t>
            </a:r>
            <a:r>
              <a:rPr lang="en-US" sz="2800" dirty="0" smtClean="0"/>
              <a:t>gives </a:t>
            </a:r>
            <a:br>
              <a:rPr lang="en-US" sz="2800" dirty="0" smtClean="0"/>
            </a:br>
            <a:r>
              <a:rPr lang="en-US" sz="2800" dirty="0" smtClean="0"/>
              <a:t>the </a:t>
            </a:r>
            <a:r>
              <a:rPr lang="en-US" sz="2800" dirty="0" smtClean="0">
                <a:solidFill>
                  <a:srgbClr val="FF0000"/>
                </a:solidFill>
              </a:rPr>
              <a:t>minimum </a:t>
            </a:r>
            <a:r>
              <a:rPr lang="en-US" sz="2800" dirty="0" smtClean="0"/>
              <a:t>time needed to </a:t>
            </a:r>
            <a:br>
              <a:rPr lang="en-US" sz="2800" dirty="0" smtClean="0"/>
            </a:br>
            <a:r>
              <a:rPr lang="en-US" sz="2800" dirty="0" smtClean="0"/>
              <a:t>finish the house</a:t>
            </a:r>
          </a:p>
          <a:p>
            <a:pPr lvl="1">
              <a:spcBef>
                <a:spcPct val="0"/>
              </a:spcBef>
            </a:pPr>
            <a:r>
              <a:rPr lang="en-US" dirty="0" smtClean="0"/>
              <a:t>Called a </a:t>
            </a:r>
            <a:r>
              <a:rPr lang="en-US" sz="3200" i="1" dirty="0" smtClean="0"/>
              <a:t>critical path</a:t>
            </a:r>
            <a:endParaRPr lang="en-US" i="1" dirty="0" smtClean="0"/>
          </a:p>
          <a:p>
            <a:r>
              <a:rPr lang="en-US" sz="2800" dirty="0" smtClean="0"/>
              <a:t>Tasks on critical path are </a:t>
            </a:r>
            <a:br>
              <a:rPr lang="en-US" sz="2800" dirty="0" smtClean="0"/>
            </a:br>
            <a:r>
              <a:rPr lang="en-US" sz="2800" dirty="0" smtClean="0"/>
              <a:t>called </a:t>
            </a:r>
            <a:r>
              <a:rPr lang="en-US" sz="3200" i="1" dirty="0" smtClean="0"/>
              <a:t>critical tasks</a:t>
            </a:r>
            <a:r>
              <a:rPr lang="en-US" sz="2800" dirty="0" smtClean="0"/>
              <a:t>.</a:t>
            </a:r>
          </a:p>
          <a:p>
            <a:pPr lvl="1">
              <a:spcBef>
                <a:spcPct val="0"/>
              </a:spcBef>
            </a:pPr>
            <a:r>
              <a:rPr lang="en-US" dirty="0" smtClean="0"/>
              <a:t>If you get behind on them, you get behind on whole project.</a:t>
            </a:r>
          </a:p>
          <a:p>
            <a:pPr>
              <a:spcBef>
                <a:spcPts val="300"/>
              </a:spcBef>
            </a:pPr>
            <a:r>
              <a:rPr lang="en-US" sz="2800" dirty="0" smtClean="0"/>
              <a:t>Technique used to find a longest path is called the </a:t>
            </a:r>
            <a:r>
              <a:rPr lang="en-US" sz="3200" i="1" dirty="0" smtClean="0"/>
              <a:t>PERT</a:t>
            </a:r>
            <a:r>
              <a:rPr lang="en-US" sz="3200" dirty="0" smtClean="0"/>
              <a:t> </a:t>
            </a:r>
            <a:r>
              <a:rPr lang="en-US" sz="2800" dirty="0" smtClean="0"/>
              <a:t>technique</a:t>
            </a:r>
          </a:p>
          <a:p>
            <a:pPr lvl="1">
              <a:spcBef>
                <a:spcPct val="0"/>
              </a:spcBef>
            </a:pPr>
            <a:r>
              <a:rPr lang="en-US" dirty="0" smtClean="0"/>
              <a:t>Widely used in business and industry</a:t>
            </a:r>
          </a:p>
        </p:txBody>
      </p:sp>
      <p:sp>
        <p:nvSpPr>
          <p:cNvPr id="4" name="Slide Number Placeholder 3"/>
          <p:cNvSpPr>
            <a:spLocks noGrp="1"/>
          </p:cNvSpPr>
          <p:nvPr>
            <p:ph type="sldNum" sz="quarter" idx="12"/>
          </p:nvPr>
        </p:nvSpPr>
        <p:spPr/>
        <p:txBody>
          <a:bodyPr/>
          <a:lstStyle/>
          <a:p>
            <a:pPr>
              <a:defRPr/>
            </a:pPr>
            <a:fld id="{EF3FB16B-81E6-46C5-9A34-A01663C36EE0}" type="slidenum">
              <a:rPr lang="en-US" smtClean="0"/>
              <a:pPr>
                <a:defRPr/>
              </a:pPr>
              <a:t>60</a:t>
            </a:fld>
            <a:endParaRPr lang="en-US" dirty="0"/>
          </a:p>
        </p:txBody>
      </p:sp>
      <p:grpSp>
        <p:nvGrpSpPr>
          <p:cNvPr id="3" name="Group 5"/>
          <p:cNvGrpSpPr>
            <a:grpSpLocks noChangeAspect="1"/>
          </p:cNvGrpSpPr>
          <p:nvPr/>
        </p:nvGrpSpPr>
        <p:grpSpPr bwMode="auto">
          <a:xfrm>
            <a:off x="8123238" y="-12700"/>
            <a:ext cx="1060450" cy="911225"/>
            <a:chOff x="7086600" y="1009018"/>
            <a:chExt cx="1219197" cy="1048382"/>
          </a:xfrm>
        </p:grpSpPr>
        <p:pic>
          <p:nvPicPr>
            <p:cNvPr id="37895" name="Picture 12" descr="ICCSystemGraphicWhole 2008 08 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841" y="1489375"/>
              <a:ext cx="693555" cy="389033"/>
            </a:xfrm>
            <a:prstGeom prst="rect">
              <a:avLst/>
            </a:prstGeom>
            <a:noFill/>
            <a:ln w="9525">
              <a:noFill/>
              <a:miter lim="800000"/>
              <a:headEnd/>
              <a:tailEnd/>
            </a:ln>
          </p:spPr>
          <p:txBody>
            <a:bodyPr>
              <a:spAutoFit/>
            </a:bodyPr>
            <a:lstStyle/>
            <a:p>
              <a:pPr algn="ctr" eaLnBrk="0" hangingPunct="0">
                <a:defRPr/>
              </a:pPr>
              <a:r>
                <a:rPr lang="en-US" sz="1600" b="1" dirty="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49275" y="107950"/>
            <a:ext cx="8042275" cy="1803400"/>
          </a:xfrm>
        </p:spPr>
        <p:txBody>
          <a:bodyPr/>
          <a:lstStyle/>
          <a:p>
            <a:pPr eaLnBrk="1" hangingPunct="1"/>
            <a:r>
              <a:rPr lang="en-US" smtClean="0"/>
              <a:t>Deeper Investigation of Vertex-Edge Graphs</a:t>
            </a:r>
          </a:p>
        </p:txBody>
      </p:sp>
      <p:sp>
        <p:nvSpPr>
          <p:cNvPr id="38915" name="Content Placeholder 2"/>
          <p:cNvSpPr>
            <a:spLocks noGrp="1"/>
          </p:cNvSpPr>
          <p:nvPr>
            <p:ph idx="1"/>
          </p:nvPr>
        </p:nvSpPr>
        <p:spPr>
          <a:xfrm>
            <a:off x="549275" y="2344738"/>
            <a:ext cx="8042275" cy="3598862"/>
          </a:xfrm>
        </p:spPr>
        <p:txBody>
          <a:bodyPr/>
          <a:lstStyle/>
          <a:p>
            <a:pPr eaLnBrk="1" hangingPunct="1"/>
            <a:r>
              <a:rPr lang="en-US" sz="2800" dirty="0" smtClean="0"/>
              <a:t>Engage in a student task, solve, discuss</a:t>
            </a:r>
          </a:p>
          <a:p>
            <a:pPr eaLnBrk="1" hangingPunct="1"/>
            <a:r>
              <a:rPr lang="en-US" sz="2800" dirty="0" smtClean="0"/>
              <a:t>Discuss readings from NCTM</a:t>
            </a:r>
          </a:p>
          <a:p>
            <a:pPr eaLnBrk="1" hangingPunct="1"/>
            <a:r>
              <a:rPr lang="en-US" sz="2800" dirty="0" smtClean="0"/>
              <a:t>Optional additional tasks</a:t>
            </a:r>
          </a:p>
          <a:p>
            <a:pPr eaLnBrk="1" hangingPunct="1"/>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49275" y="107950"/>
            <a:ext cx="8042275" cy="1217613"/>
          </a:xfrm>
        </p:spPr>
        <p:txBody>
          <a:bodyPr/>
          <a:lstStyle/>
          <a:p>
            <a:pPr eaLnBrk="1" hangingPunct="1"/>
            <a:r>
              <a:rPr lang="en-US" smtClean="0"/>
              <a:t>Vertex-Edge Graphs: Task</a:t>
            </a:r>
          </a:p>
        </p:txBody>
      </p:sp>
      <p:sp>
        <p:nvSpPr>
          <p:cNvPr id="3" name="Content Placeholder 2"/>
          <p:cNvSpPr>
            <a:spLocks noGrp="1"/>
          </p:cNvSpPr>
          <p:nvPr>
            <p:ph idx="1"/>
          </p:nvPr>
        </p:nvSpPr>
        <p:spPr>
          <a:xfrm>
            <a:off x="549275" y="1884363"/>
            <a:ext cx="8042275" cy="4059237"/>
          </a:xfrm>
        </p:spPr>
        <p:txBody>
          <a:bodyPr>
            <a:normAutofit/>
          </a:bodyPr>
          <a:lstStyle/>
          <a:p>
            <a:pPr marL="457200" indent="-457200" eaLnBrk="1" fontAlgn="auto" hangingPunct="1">
              <a:spcAft>
                <a:spcPts val="0"/>
              </a:spcAft>
              <a:buClr>
                <a:schemeClr val="accent3"/>
              </a:buClr>
              <a:buFont typeface="Wingdings 2"/>
              <a:buChar char=""/>
              <a:defRPr/>
            </a:pPr>
            <a:r>
              <a:rPr lang="en-US" sz="2595" dirty="0" smtClean="0"/>
              <a:t>Task</a:t>
            </a:r>
            <a:r>
              <a:rPr lang="en-US" sz="2595" i="1" dirty="0" smtClean="0"/>
              <a:t>: Find an Optimum Communications Network </a:t>
            </a:r>
            <a:r>
              <a:rPr lang="en-US" sz="2595" dirty="0" smtClean="0"/>
              <a:t>(handout).</a:t>
            </a:r>
          </a:p>
          <a:p>
            <a:pPr marL="457200" indent="-457200" eaLnBrk="1" fontAlgn="auto" hangingPunct="1">
              <a:spcAft>
                <a:spcPts val="0"/>
              </a:spcAft>
              <a:buClr>
                <a:schemeClr val="accent3"/>
              </a:buClr>
              <a:buFont typeface="Wingdings 2"/>
              <a:buChar char=""/>
              <a:defRPr/>
            </a:pPr>
            <a:r>
              <a:rPr lang="en-US" sz="2595" dirty="0" smtClean="0"/>
              <a:t>Solve</a:t>
            </a:r>
          </a:p>
          <a:p>
            <a:pPr marL="457200" indent="-457200" eaLnBrk="1" fontAlgn="auto" hangingPunct="1">
              <a:spcAft>
                <a:spcPts val="0"/>
              </a:spcAft>
              <a:buClr>
                <a:schemeClr val="accent3"/>
              </a:buClr>
              <a:buFont typeface="Wingdings 2"/>
              <a:buChar char=""/>
              <a:defRPr/>
            </a:pPr>
            <a:r>
              <a:rPr lang="en-US" sz="2595" dirty="0" smtClean="0"/>
              <a:t>Discuss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49275" y="107950"/>
            <a:ext cx="8042275" cy="1217613"/>
          </a:xfrm>
        </p:spPr>
        <p:txBody>
          <a:bodyPr/>
          <a:lstStyle/>
          <a:p>
            <a:pPr eaLnBrk="1" hangingPunct="1"/>
            <a:r>
              <a:rPr lang="en-US" smtClean="0"/>
              <a:t>Vertex-Edge Graphs: NCTM</a:t>
            </a:r>
          </a:p>
        </p:txBody>
      </p:sp>
      <p:sp>
        <p:nvSpPr>
          <p:cNvPr id="40963" name="Content Placeholder 2"/>
          <p:cNvSpPr>
            <a:spLocks noGrp="1"/>
          </p:cNvSpPr>
          <p:nvPr>
            <p:ph idx="1"/>
          </p:nvPr>
        </p:nvSpPr>
        <p:spPr>
          <a:xfrm>
            <a:off x="549275" y="1884363"/>
            <a:ext cx="8042275" cy="4059237"/>
          </a:xfrm>
        </p:spPr>
        <p:txBody>
          <a:bodyPr/>
          <a:lstStyle/>
          <a:p>
            <a:pPr marL="457200" indent="-457200" eaLnBrk="1" hangingPunct="1">
              <a:buFont typeface="Wingdings 2" pitchFamily="18" charset="2"/>
              <a:buNone/>
            </a:pPr>
            <a:r>
              <a:rPr lang="en-US" sz="2800" dirty="0" smtClean="0"/>
              <a:t>Additional Resources:</a:t>
            </a:r>
          </a:p>
          <a:p>
            <a:pPr marL="457200" indent="-457200" eaLnBrk="1" hangingPunct="1"/>
            <a:r>
              <a:rPr lang="en-US" sz="2800" dirty="0" smtClean="0"/>
              <a:t>Read the handout from NCTM </a:t>
            </a:r>
            <a:r>
              <a:rPr lang="en-US" sz="2800" i="1" dirty="0" smtClean="0"/>
              <a:t>Navigations</a:t>
            </a:r>
            <a:r>
              <a:rPr lang="en-US" sz="2800" dirty="0" smtClean="0"/>
              <a:t>: </a:t>
            </a:r>
            <a:r>
              <a:rPr lang="en-US" sz="2800" i="1" dirty="0" smtClean="0"/>
              <a:t>Vertex-Edge Graph Topics and Applications</a:t>
            </a:r>
            <a:r>
              <a:rPr lang="en-US" sz="2800" dirty="0" smtClean="0"/>
              <a:t>. </a:t>
            </a:r>
          </a:p>
          <a:p>
            <a:pPr marL="457200" indent="-457200" eaLnBrk="1" hangingPunct="1"/>
            <a:r>
              <a:rPr lang="en-US" sz="2800" dirty="0" smtClean="0"/>
              <a:t>Core Math Tools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Core Math Tools </a:t>
            </a:r>
            <a:endParaRPr lang="en-US" dirty="0"/>
          </a:p>
        </p:txBody>
      </p:sp>
      <p:sp>
        <p:nvSpPr>
          <p:cNvPr id="3" name="Content Placeholder 2"/>
          <p:cNvSpPr>
            <a:spLocks noGrp="1"/>
          </p:cNvSpPr>
          <p:nvPr>
            <p:ph idx="1"/>
          </p:nvPr>
        </p:nvSpPr>
        <p:spPr>
          <a:xfrm>
            <a:off x="457200" y="1935163"/>
            <a:ext cx="8229600" cy="1341437"/>
          </a:xfrm>
        </p:spPr>
        <p:txBody>
          <a:bodyPr/>
          <a:lstStyle/>
          <a:p>
            <a:r>
              <a:rPr lang="en-US" dirty="0" smtClean="0"/>
              <a:t>Advanced Apps </a:t>
            </a:r>
          </a:p>
          <a:p>
            <a:pPr lvl="1"/>
            <a:r>
              <a:rPr lang="en-US" dirty="0" smtClean="0"/>
              <a:t>Two sample graphs given!</a:t>
            </a:r>
            <a:endParaRPr lang="en-US" dirty="0"/>
          </a:p>
        </p:txBody>
      </p:sp>
      <p:pic>
        <p:nvPicPr>
          <p:cNvPr id="93187" name="Picture 3"/>
          <p:cNvPicPr>
            <a:picLocks noChangeAspect="1" noChangeArrowheads="1"/>
          </p:cNvPicPr>
          <p:nvPr/>
        </p:nvPicPr>
        <p:blipFill>
          <a:blip r:embed="rId3" cstate="print"/>
          <a:srcRect/>
          <a:stretch>
            <a:fillRect/>
          </a:stretch>
        </p:blipFill>
        <p:spPr bwMode="auto">
          <a:xfrm>
            <a:off x="685800" y="3886199"/>
            <a:ext cx="3505200" cy="3191505"/>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cstate="print"/>
          <a:srcRect/>
          <a:stretch>
            <a:fillRect/>
          </a:stretch>
        </p:blipFill>
        <p:spPr bwMode="auto">
          <a:xfrm>
            <a:off x="4953000" y="3696202"/>
            <a:ext cx="3657600" cy="3287007"/>
          </a:xfrm>
          <a:prstGeom prst="rect">
            <a:avLst/>
          </a:prstGeom>
          <a:noFill/>
          <a:ln w="9525">
            <a:noFill/>
            <a:miter lim="800000"/>
            <a:headEnd/>
            <a:tailEnd/>
          </a:ln>
          <a:effectLst/>
        </p:spPr>
      </p:pic>
      <p:sp>
        <p:nvSpPr>
          <p:cNvPr id="7" name="TextBox 6"/>
          <p:cNvSpPr txBox="1"/>
          <p:nvPr/>
        </p:nvSpPr>
        <p:spPr>
          <a:xfrm>
            <a:off x="5638800" y="2971800"/>
            <a:ext cx="2393604" cy="584775"/>
          </a:xfrm>
          <a:prstGeom prst="rect">
            <a:avLst/>
          </a:prstGeom>
          <a:noFill/>
        </p:spPr>
        <p:txBody>
          <a:bodyPr wrap="none" rtlCol="0">
            <a:spAutoFit/>
          </a:bodyPr>
          <a:lstStyle/>
          <a:p>
            <a:r>
              <a:rPr lang="en-US" sz="3200" dirty="0" smtClean="0"/>
              <a:t>Euler Graph</a:t>
            </a:r>
            <a:endParaRPr lang="en-US" sz="3200" dirty="0"/>
          </a:p>
        </p:txBody>
      </p:sp>
      <p:sp>
        <p:nvSpPr>
          <p:cNvPr id="8" name="TextBox 7"/>
          <p:cNvSpPr txBox="1"/>
          <p:nvPr/>
        </p:nvSpPr>
        <p:spPr>
          <a:xfrm>
            <a:off x="457200" y="3048000"/>
            <a:ext cx="3281668" cy="584775"/>
          </a:xfrm>
          <a:prstGeom prst="rect">
            <a:avLst/>
          </a:prstGeom>
          <a:noFill/>
        </p:spPr>
        <p:txBody>
          <a:bodyPr wrap="none" rtlCol="0">
            <a:spAutoFit/>
          </a:bodyPr>
          <a:lstStyle/>
          <a:p>
            <a:r>
              <a:rPr lang="en-US" sz="3200" dirty="0" smtClean="0"/>
              <a:t>Not -Euler Graph</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for Geometry</a:t>
            </a:r>
            <a:endParaRPr lang="en-US" dirty="0"/>
          </a:p>
        </p:txBody>
      </p:sp>
      <p:sp>
        <p:nvSpPr>
          <p:cNvPr id="3" name="Content Placeholder 2"/>
          <p:cNvSpPr>
            <a:spLocks noGrp="1"/>
          </p:cNvSpPr>
          <p:nvPr>
            <p:ph idx="1"/>
          </p:nvPr>
        </p:nvSpPr>
        <p:spPr/>
        <p:txBody>
          <a:bodyPr/>
          <a:lstStyle/>
          <a:p>
            <a:r>
              <a:rPr lang="en-US" dirty="0" smtClean="0"/>
              <a:t>Provide some options as to where your district will include these Iowa Added Standards.  Name some potential issues with your suggestions.</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Poll Everywhere</a:t>
            </a:r>
          </a:p>
        </p:txBody>
      </p:sp>
      <p:sp>
        <p:nvSpPr>
          <p:cNvPr id="24579" name="Content Placeholder 2"/>
          <p:cNvSpPr>
            <a:spLocks noGrp="1"/>
          </p:cNvSpPr>
          <p:nvPr>
            <p:ph idx="1"/>
          </p:nvPr>
        </p:nvSpPr>
        <p:spPr/>
        <p:txBody>
          <a:bodyPr>
            <a:normAutofit lnSpcReduction="10000"/>
          </a:bodyPr>
          <a:lstStyle/>
          <a:p>
            <a:r>
              <a:rPr lang="en-US" sz="4000" dirty="0" smtClean="0">
                <a:solidFill>
                  <a:srgbClr val="9900FF"/>
                </a:solidFill>
                <a:latin typeface="Calibri" pitchFamily="34" charset="0"/>
              </a:rPr>
              <a:t>To what degree do you feel able to connect the Geometry Standards to your HS courses?</a:t>
            </a:r>
          </a:p>
          <a:p>
            <a:pPr eaLnBrk="1" hangingPunct="1">
              <a:buNone/>
            </a:pPr>
            <a:endParaRPr lang="en-US" sz="4000" dirty="0" smtClean="0"/>
          </a:p>
          <a:p>
            <a:pPr>
              <a:buNone/>
            </a:pPr>
            <a:r>
              <a:rPr lang="en-US" sz="4000" dirty="0" smtClean="0">
                <a:hlinkClick r:id="rId3"/>
              </a:rPr>
              <a:t>http://www.polleverywhere.com/multiple_choice_polls/LTEzNDY1MTg1NDI</a:t>
            </a:r>
            <a:endParaRPr lang="en-US" sz="4000" dirty="0" smtClean="0"/>
          </a:p>
          <a:p>
            <a:pPr>
              <a:buNone/>
            </a:pPr>
            <a:endParaRPr lang="en-US" sz="4000"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r>
              <a:rPr lang="en-US" sz="4200" dirty="0" smtClean="0"/>
              <a:t>Standards of Mathematical Practices</a:t>
            </a:r>
            <a:endParaRPr lang="en-US" sz="4200" dirty="0"/>
          </a:p>
        </p:txBody>
      </p:sp>
      <p:sp>
        <p:nvSpPr>
          <p:cNvPr id="3" name="Content Placeholder 2"/>
          <p:cNvSpPr>
            <a:spLocks noGrp="1"/>
          </p:cNvSpPr>
          <p:nvPr>
            <p:ph idx="1"/>
          </p:nvPr>
        </p:nvSpPr>
        <p:spPr/>
        <p:txBody>
          <a:bodyPr>
            <a:normAutofit/>
          </a:bodyPr>
          <a:lstStyle/>
          <a:p>
            <a:r>
              <a:rPr lang="en-US" dirty="0" smtClean="0">
                <a:solidFill>
                  <a:schemeClr val="accent1">
                    <a:lumMod val="75000"/>
                  </a:schemeClr>
                </a:solidFill>
              </a:rPr>
              <a:t>North side of the table will Read Mathematical Practice  #5</a:t>
            </a:r>
          </a:p>
          <a:p>
            <a:pPr lvl="1"/>
            <a:r>
              <a:rPr lang="en-US" dirty="0" smtClean="0"/>
              <a:t>Create at your table a chart of what the teacher  what the teacher will be doing,  what the student will be doing, and what are good questions for the teacher to ask.</a:t>
            </a:r>
          </a:p>
          <a:p>
            <a:r>
              <a:rPr lang="en-US" dirty="0" smtClean="0">
                <a:solidFill>
                  <a:schemeClr val="accent1">
                    <a:lumMod val="75000"/>
                  </a:schemeClr>
                </a:solidFill>
              </a:rPr>
              <a:t>South side of the table will read Mathematical Practice #8</a:t>
            </a:r>
          </a:p>
          <a:p>
            <a:pPr lvl="1"/>
            <a:r>
              <a:rPr lang="en-US" dirty="0" smtClean="0"/>
              <a:t>Create at your table a chart of what the teacher  what the teacher will be doing,  what the student will be doing, and what are good questions for the teacher to ask.</a:t>
            </a:r>
          </a:p>
          <a:p>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nd.JPG"/>
          <p:cNvPicPr>
            <a:picLocks noGrp="1" noChangeAspect="1"/>
          </p:cNvPicPr>
          <p:nvPr>
            <p:ph idx="1"/>
          </p:nvPr>
        </p:nvPicPr>
        <p:blipFill>
          <a:blip r:embed="rId3" cstate="print"/>
          <a:stretch>
            <a:fillRect/>
          </a:stretch>
        </p:blipFill>
        <p:spPr>
          <a:xfrm>
            <a:off x="2895600" y="1905000"/>
            <a:ext cx="3135312" cy="4389437"/>
          </a:xfrm>
        </p:spPr>
      </p:pic>
      <p:sp>
        <p:nvSpPr>
          <p:cNvPr id="2" name="Slide Number Placeholder 1"/>
          <p:cNvSpPr>
            <a:spLocks noGrp="1"/>
          </p:cNvSpPr>
          <p:nvPr>
            <p:ph type="sldNum" sz="quarter" idx="12"/>
          </p:nvPr>
        </p:nvSpPr>
        <p:spPr/>
        <p:txBody>
          <a:bodyPr/>
          <a:lstStyle/>
          <a:p>
            <a:pPr>
              <a:defRPr/>
            </a:pPr>
            <a:fld id="{A9485AAB-DDEE-4376-A1EB-344D1AE05B46}" type="slidenum">
              <a:rPr lang="en-US" smtClean="0"/>
              <a:pPr>
                <a:defRPr/>
              </a:pPr>
              <a:t>68</a:t>
            </a:fld>
            <a:endParaRPr lang="en-US" dirty="0"/>
          </a:p>
        </p:txBody>
      </p:sp>
      <p:pic>
        <p:nvPicPr>
          <p:cNvPr id="6" name="Picture 5" descr="8 ball.PNG"/>
          <p:cNvPicPr>
            <a:picLocks noChangeAspect="1"/>
          </p:cNvPicPr>
          <p:nvPr/>
        </p:nvPicPr>
        <p:blipFill>
          <a:blip r:embed="rId4" cstate="print"/>
          <a:stretch>
            <a:fillRect/>
          </a:stretch>
        </p:blipFill>
        <p:spPr>
          <a:xfrm>
            <a:off x="6248400" y="2057400"/>
            <a:ext cx="2095500" cy="2095500"/>
          </a:xfrm>
          <a:prstGeom prst="rect">
            <a:avLst/>
          </a:prstGeom>
        </p:spPr>
      </p:pic>
      <p:pic>
        <p:nvPicPr>
          <p:cNvPr id="7" name="Picture 6" descr="clock.JPG"/>
          <p:cNvPicPr>
            <a:picLocks noChangeAspect="1"/>
          </p:cNvPicPr>
          <p:nvPr/>
        </p:nvPicPr>
        <p:blipFill>
          <a:blip r:embed="rId5" cstate="print"/>
          <a:stretch>
            <a:fillRect/>
          </a:stretch>
        </p:blipFill>
        <p:spPr>
          <a:xfrm>
            <a:off x="15240" y="4038600"/>
            <a:ext cx="2880361" cy="2057400"/>
          </a:xfrm>
          <a:prstGeom prst="rect">
            <a:avLst/>
          </a:prstGeom>
        </p:spPr>
      </p:pic>
      <p:pic>
        <p:nvPicPr>
          <p:cNvPr id="8" name="Picture 7" descr="money.JPG"/>
          <p:cNvPicPr>
            <a:picLocks noChangeAspect="1"/>
          </p:cNvPicPr>
          <p:nvPr/>
        </p:nvPicPr>
        <p:blipFill>
          <a:blip r:embed="rId6" cstate="print"/>
          <a:stretch>
            <a:fillRect/>
          </a:stretch>
        </p:blipFill>
        <p:spPr>
          <a:xfrm>
            <a:off x="6019800" y="4419600"/>
            <a:ext cx="2743200" cy="1828085"/>
          </a:xfrm>
          <a:prstGeom prst="rect">
            <a:avLst/>
          </a:prstGeom>
        </p:spPr>
      </p:pic>
      <p:pic>
        <p:nvPicPr>
          <p:cNvPr id="9" name="Picture 8" descr="ruler.JPG"/>
          <p:cNvPicPr>
            <a:picLocks noChangeAspect="1"/>
          </p:cNvPicPr>
          <p:nvPr/>
        </p:nvPicPr>
        <p:blipFill>
          <a:blip r:embed="rId7" cstate="print"/>
          <a:stretch>
            <a:fillRect/>
          </a:stretch>
        </p:blipFill>
        <p:spPr>
          <a:xfrm>
            <a:off x="228600" y="1905000"/>
            <a:ext cx="2716039" cy="1828800"/>
          </a:xfrm>
          <a:prstGeom prst="rect">
            <a:avLst/>
          </a:prstGeom>
        </p:spPr>
      </p:pic>
      <p:grpSp>
        <p:nvGrpSpPr>
          <p:cNvPr id="4" name="Group 5"/>
          <p:cNvGrpSpPr>
            <a:grpSpLocks/>
          </p:cNvGrpSpPr>
          <p:nvPr/>
        </p:nvGrpSpPr>
        <p:grpSpPr bwMode="auto">
          <a:xfrm>
            <a:off x="8077200" y="0"/>
            <a:ext cx="1066800" cy="971550"/>
            <a:chOff x="7086600" y="1009018"/>
            <a:chExt cx="1219200" cy="1048382"/>
          </a:xfrm>
        </p:grpSpPr>
        <p:pic>
          <p:nvPicPr>
            <p:cNvPr id="11" name="Picture 14" descr="ICCSystemGraphicWhole 2008 08 05"/>
            <p:cNvPicPr>
              <a:picLocks noChangeAspect="1" noChangeArrowheads="1"/>
            </p:cNvPicPr>
            <p:nvPr/>
          </p:nvPicPr>
          <p:blipFill>
            <a:blip r:embed="rId8"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4" name="Title 1"/>
          <p:cNvSpPr>
            <a:spLocks noGrp="1"/>
          </p:cNvSpPr>
          <p:nvPr>
            <p:ph type="title"/>
          </p:nvPr>
        </p:nvSpPr>
        <p:spPr>
          <a:xfrm>
            <a:off x="381000" y="457200"/>
            <a:ext cx="8229600" cy="1143000"/>
          </a:xfrm>
        </p:spPr>
        <p:txBody>
          <a:bodyPr/>
          <a:lstStyle/>
          <a:p>
            <a:r>
              <a:rPr lang="en-US" dirty="0" smtClean="0"/>
              <a:t>Number and Quantity</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Number and Quantity</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6858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30722" name="Content Placeholder 2"/>
          <p:cNvSpPr txBox="1">
            <a:spLocks/>
          </p:cNvSpPr>
          <p:nvPr/>
        </p:nvSpPr>
        <p:spPr bwMode="auto">
          <a:xfrm>
            <a:off x="457200" y="2819400"/>
            <a:ext cx="8153400" cy="3657600"/>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a:p>
            <a:pPr>
              <a:spcBef>
                <a:spcPct val="20000"/>
              </a:spcBef>
              <a:buClr>
                <a:srgbClr val="004F8A"/>
              </a:buClr>
              <a:buSzPct val="95000"/>
            </a:pPr>
            <a:endParaRPr lang="en-US" sz="3600" dirty="0"/>
          </a:p>
        </p:txBody>
      </p:sp>
      <p:sp>
        <p:nvSpPr>
          <p:cNvPr id="30724"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286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71</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Math of Voting – Example</a:t>
            </a:r>
            <a:endParaRPr lang="en-US" dirty="0"/>
          </a:p>
        </p:txBody>
      </p:sp>
      <p:sp>
        <p:nvSpPr>
          <p:cNvPr id="3" name="Content Placeholder 2"/>
          <p:cNvSpPr>
            <a:spLocks noGrp="1"/>
          </p:cNvSpPr>
          <p:nvPr>
            <p:ph idx="4294967295"/>
          </p:nvPr>
        </p:nvSpPr>
        <p:spPr>
          <a:xfrm>
            <a:off x="223274" y="1463040"/>
            <a:ext cx="8686800" cy="4893311"/>
          </a:xfrm>
          <a:prstGeom prst="rect">
            <a:avLst/>
          </a:prstGeom>
        </p:spPr>
        <p:txBody>
          <a:bodyPr/>
          <a:lstStyle/>
          <a:p>
            <a:pPr marL="0" indent="0" algn="ctr">
              <a:spcBef>
                <a:spcPts val="0"/>
              </a:spcBef>
              <a:buNone/>
            </a:pPr>
            <a:r>
              <a:rPr lang="en-US" sz="3200" dirty="0" smtClean="0"/>
              <a:t>We’re stopping for lunch during a field trip. </a:t>
            </a:r>
          </a:p>
          <a:p>
            <a:pPr marL="0" indent="0" algn="ctr">
              <a:spcBef>
                <a:spcPts val="0"/>
              </a:spcBef>
              <a:buNone/>
            </a:pPr>
            <a:r>
              <a:rPr lang="en-US" sz="3200" dirty="0" smtClean="0"/>
              <a:t>Everyone must eat at the same restaurant. </a:t>
            </a:r>
          </a:p>
          <a:p>
            <a:pPr marL="0" indent="0" algn="ctr">
              <a:spcBef>
                <a:spcPts val="0"/>
              </a:spcBef>
              <a:buNone/>
            </a:pPr>
            <a:r>
              <a:rPr lang="en-US" sz="3200" dirty="0" smtClean="0"/>
              <a:t>Where should we eat? How to decide?</a:t>
            </a:r>
          </a:p>
          <a:p>
            <a:pPr algn="ctr">
              <a:spcBef>
                <a:spcPts val="1800"/>
              </a:spcBef>
              <a:spcAft>
                <a:spcPts val="1800"/>
              </a:spcAft>
              <a:buNone/>
            </a:pPr>
            <a:r>
              <a:rPr lang="en-US" sz="3200" b="1" dirty="0" smtClean="0">
                <a:solidFill>
                  <a:srgbClr val="FF0000"/>
                </a:solidFill>
              </a:rPr>
              <a:t>Vote, but use ranked-choice voting</a:t>
            </a:r>
          </a:p>
          <a:p>
            <a:pPr algn="ctr">
              <a:buNone/>
            </a:pPr>
            <a:r>
              <a:rPr lang="en-US" sz="3200" dirty="0" smtClean="0"/>
              <a:t>Choices are </a:t>
            </a:r>
            <a:r>
              <a:rPr lang="en-US" sz="3200" b="1" dirty="0" smtClean="0"/>
              <a:t>Subway</a:t>
            </a:r>
            <a:r>
              <a:rPr lang="en-US" sz="3200" dirty="0" smtClean="0"/>
              <a:t>, </a:t>
            </a:r>
            <a:r>
              <a:rPr lang="en-US" sz="3200" b="1" dirty="0" smtClean="0"/>
              <a:t>KFC</a:t>
            </a:r>
            <a:r>
              <a:rPr lang="en-US" sz="3200" dirty="0" smtClean="0"/>
              <a:t>, and </a:t>
            </a:r>
            <a:r>
              <a:rPr lang="en-US" sz="3200" b="1" dirty="0" smtClean="0"/>
              <a:t>McDonalds</a:t>
            </a:r>
            <a:r>
              <a:rPr lang="en-US" sz="3200" dirty="0" smtClean="0"/>
              <a:t>.</a:t>
            </a:r>
          </a:p>
          <a:p>
            <a:pPr algn="ctr">
              <a:spcBef>
                <a:spcPts val="10200"/>
              </a:spcBef>
              <a:buNone/>
            </a:pPr>
            <a:r>
              <a:rPr lang="en-US" sz="2800" i="1" dirty="0" smtClean="0"/>
              <a:t>Data from ranked-choice voting shown on the next slide.</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72</a:t>
            </a:fld>
            <a:endParaRPr lang="en-US" dirty="0"/>
          </a:p>
        </p:txBody>
      </p:sp>
      <p:sp>
        <p:nvSpPr>
          <p:cNvPr id="2" name="Title 1"/>
          <p:cNvSpPr>
            <a:spLocks noGrp="1"/>
          </p:cNvSpPr>
          <p:nvPr>
            <p:ph type="title"/>
          </p:nvPr>
        </p:nvSpPr>
        <p:spPr>
          <a:xfrm>
            <a:off x="223274" y="548640"/>
            <a:ext cx="8686800" cy="743712"/>
          </a:xfrm>
        </p:spPr>
        <p:txBody>
          <a:bodyPr>
            <a:normAutofit fontScale="90000"/>
          </a:bodyPr>
          <a:lstStyle/>
          <a:p>
            <a:r>
              <a:rPr lang="en-US" dirty="0" smtClean="0"/>
              <a:t> Lunch Vote</a:t>
            </a:r>
            <a:endParaRPr lang="en-US" dirty="0"/>
          </a:p>
        </p:txBody>
      </p:sp>
      <p:sp>
        <p:nvSpPr>
          <p:cNvPr id="3" name="Content Placeholder 2"/>
          <p:cNvSpPr>
            <a:spLocks noGrp="1"/>
          </p:cNvSpPr>
          <p:nvPr>
            <p:ph idx="4294967295"/>
          </p:nvPr>
        </p:nvSpPr>
        <p:spPr>
          <a:xfrm>
            <a:off x="457200" y="3231672"/>
            <a:ext cx="8686800" cy="3626328"/>
          </a:xfrm>
          <a:prstGeom prst="rect">
            <a:avLst/>
          </a:prstGeom>
        </p:spPr>
        <p:txBody>
          <a:bodyPr>
            <a:noAutofit/>
          </a:bodyPr>
          <a:lstStyle/>
          <a:p>
            <a:pPr>
              <a:spcBef>
                <a:spcPts val="0"/>
              </a:spcBef>
            </a:pPr>
            <a:r>
              <a:rPr lang="en-US" sz="3200" dirty="0" smtClean="0"/>
              <a:t>Why should Subway win?</a:t>
            </a:r>
          </a:p>
          <a:p>
            <a:pPr lvl="1">
              <a:spcBef>
                <a:spcPts val="0"/>
              </a:spcBef>
            </a:pPr>
            <a:endParaRPr lang="en-US" dirty="0" smtClean="0"/>
          </a:p>
          <a:p>
            <a:pPr>
              <a:spcBef>
                <a:spcPts val="0"/>
              </a:spcBef>
            </a:pPr>
            <a:r>
              <a:rPr lang="en-US" sz="3200" dirty="0" smtClean="0"/>
              <a:t>Why should Subway </a:t>
            </a:r>
            <a:r>
              <a:rPr lang="en-US" sz="3200" dirty="0" smtClean="0">
                <a:solidFill>
                  <a:srgbClr val="FF0000"/>
                </a:solidFill>
              </a:rPr>
              <a:t>not</a:t>
            </a:r>
            <a:r>
              <a:rPr lang="en-US" sz="3200" dirty="0" smtClean="0"/>
              <a:t> win?</a:t>
            </a:r>
          </a:p>
          <a:p>
            <a:pPr lvl="1">
              <a:spcBef>
                <a:spcPts val="0"/>
              </a:spcBef>
            </a:pPr>
            <a:endParaRPr lang="en-US" dirty="0" smtClean="0"/>
          </a:p>
          <a:p>
            <a:pPr>
              <a:spcBef>
                <a:spcPts val="0"/>
              </a:spcBef>
            </a:pPr>
            <a:r>
              <a:rPr lang="en-US" sz="3200" dirty="0" smtClean="0"/>
              <a:t>Why should KFC win?</a:t>
            </a:r>
          </a:p>
          <a:p>
            <a:pPr lvl="1">
              <a:spcBef>
                <a:spcPts val="0"/>
              </a:spcBef>
            </a:pPr>
            <a:endParaRPr lang="en-US" dirty="0" smtClean="0"/>
          </a:p>
          <a:p>
            <a:pPr>
              <a:spcBef>
                <a:spcPts val="0"/>
              </a:spcBef>
            </a:pPr>
            <a:r>
              <a:rPr lang="en-US" sz="3200" dirty="0" smtClean="0"/>
              <a:t>Why should McDonald’s win?</a:t>
            </a:r>
          </a:p>
          <a:p>
            <a:pPr lvl="1">
              <a:spcBef>
                <a:spcPts val="0"/>
              </a:spcBef>
            </a:pPr>
            <a:endParaRPr lang="en-US" dirty="0"/>
          </a:p>
        </p:txBody>
      </p:sp>
      <p:pic>
        <p:nvPicPr>
          <p:cNvPr id="181252" name="Picture 4"/>
          <p:cNvPicPr>
            <a:picLocks noChangeAspect="1" noChangeArrowheads="1"/>
          </p:cNvPicPr>
          <p:nvPr/>
        </p:nvPicPr>
        <p:blipFill>
          <a:blip r:embed="rId3" cstate="email"/>
          <a:srcRect/>
          <a:stretch>
            <a:fillRect/>
          </a:stretch>
        </p:blipFill>
        <p:spPr bwMode="auto">
          <a:xfrm>
            <a:off x="152400" y="1295400"/>
            <a:ext cx="8869680" cy="1855376"/>
          </a:xfrm>
          <a:prstGeom prst="rect">
            <a:avLst/>
          </a:prstGeom>
          <a:noFill/>
          <a:ln w="9525">
            <a:noFill/>
            <a:miter lim="800000"/>
            <a:headEnd/>
            <a:tailEnd/>
          </a:ln>
        </p:spPr>
      </p:pic>
      <p:grpSp>
        <p:nvGrpSpPr>
          <p:cNvPr id="4"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8D3F21-5BAC-44C5-A71A-875FCEA805EB}" type="slidenum">
              <a:rPr lang="en-US" smtClean="0"/>
              <a:pPr/>
              <a:t>73</a:t>
            </a:fld>
            <a:endParaRPr lang="en-US" dirty="0"/>
          </a:p>
        </p:txBody>
      </p:sp>
      <p:sp>
        <p:nvSpPr>
          <p:cNvPr id="2" name="Title 1"/>
          <p:cNvSpPr>
            <a:spLocks noGrp="1"/>
          </p:cNvSpPr>
          <p:nvPr>
            <p:ph type="title"/>
          </p:nvPr>
        </p:nvSpPr>
        <p:spPr>
          <a:xfrm>
            <a:off x="223274" y="548640"/>
            <a:ext cx="8686800" cy="743712"/>
          </a:xfrm>
        </p:spPr>
        <p:txBody>
          <a:bodyPr>
            <a:normAutofit fontScale="90000"/>
          </a:bodyPr>
          <a:lstStyle/>
          <a:p>
            <a:r>
              <a:rPr lang="en-US" dirty="0" smtClean="0"/>
              <a:t> Lunch Vote</a:t>
            </a:r>
            <a:endParaRPr lang="en-US" dirty="0"/>
          </a:p>
        </p:txBody>
      </p:sp>
      <p:sp>
        <p:nvSpPr>
          <p:cNvPr id="3" name="Content Placeholder 2"/>
          <p:cNvSpPr>
            <a:spLocks noGrp="1"/>
          </p:cNvSpPr>
          <p:nvPr>
            <p:ph idx="4294967295"/>
          </p:nvPr>
        </p:nvSpPr>
        <p:spPr>
          <a:xfrm>
            <a:off x="223274" y="1188720"/>
            <a:ext cx="8686800" cy="3626328"/>
          </a:xfrm>
          <a:prstGeom prst="rect">
            <a:avLst/>
          </a:prstGeom>
        </p:spPr>
        <p:txBody>
          <a:bodyPr>
            <a:noAutofit/>
          </a:bodyPr>
          <a:lstStyle/>
          <a:p>
            <a:pPr>
              <a:spcBef>
                <a:spcPts val="0"/>
              </a:spcBef>
            </a:pPr>
            <a:r>
              <a:rPr lang="en-US" sz="3200" dirty="0" smtClean="0"/>
              <a:t>Why should Subway win?</a:t>
            </a:r>
          </a:p>
          <a:p>
            <a:pPr lvl="1">
              <a:spcBef>
                <a:spcPts val="0"/>
              </a:spcBef>
            </a:pPr>
            <a:r>
              <a:rPr lang="en-US" dirty="0" smtClean="0"/>
              <a:t>most 1</a:t>
            </a:r>
            <a:r>
              <a:rPr lang="en-US" baseline="30000" dirty="0" smtClean="0"/>
              <a:t>st</a:t>
            </a:r>
            <a:r>
              <a:rPr lang="en-US" dirty="0" smtClean="0"/>
              <a:t> preference votes (7+5=12) (</a:t>
            </a:r>
            <a:r>
              <a:rPr lang="en-US" i="1" dirty="0" smtClean="0"/>
              <a:t>plurality</a:t>
            </a:r>
            <a:r>
              <a:rPr lang="en-US" dirty="0" smtClean="0"/>
              <a:t>)</a:t>
            </a:r>
          </a:p>
          <a:p>
            <a:pPr>
              <a:spcBef>
                <a:spcPts val="0"/>
              </a:spcBef>
            </a:pPr>
            <a:r>
              <a:rPr lang="en-US" sz="3200" dirty="0" smtClean="0"/>
              <a:t>Why should Subway </a:t>
            </a:r>
            <a:r>
              <a:rPr lang="en-US" sz="3200" dirty="0" smtClean="0">
                <a:solidFill>
                  <a:srgbClr val="FF0000"/>
                </a:solidFill>
              </a:rPr>
              <a:t>not</a:t>
            </a:r>
            <a:r>
              <a:rPr lang="en-US" sz="3200" dirty="0" smtClean="0"/>
              <a:t> win?</a:t>
            </a:r>
          </a:p>
          <a:p>
            <a:pPr lvl="1">
              <a:spcBef>
                <a:spcPts val="0"/>
              </a:spcBef>
            </a:pPr>
            <a:r>
              <a:rPr lang="en-US" dirty="0" smtClean="0"/>
              <a:t>most 3</a:t>
            </a:r>
            <a:r>
              <a:rPr lang="en-US" baseline="30000" dirty="0" smtClean="0"/>
              <a:t>rd</a:t>
            </a:r>
            <a:r>
              <a:rPr lang="en-US" dirty="0" smtClean="0"/>
              <a:t> preference votes (6+6=12)</a:t>
            </a:r>
          </a:p>
          <a:p>
            <a:pPr>
              <a:spcBef>
                <a:spcPts val="0"/>
              </a:spcBef>
            </a:pPr>
            <a:r>
              <a:rPr lang="en-US" sz="3200" dirty="0" smtClean="0"/>
              <a:t>Why should KFC win?</a:t>
            </a:r>
          </a:p>
          <a:p>
            <a:pPr lvl="1">
              <a:spcBef>
                <a:spcPts val="0"/>
              </a:spcBef>
            </a:pPr>
            <a:r>
              <a:rPr lang="en-US" dirty="0" smtClean="0"/>
              <a:t>Least 3</a:t>
            </a:r>
            <a:r>
              <a:rPr lang="en-US" baseline="30000" dirty="0" smtClean="0"/>
              <a:t>rd</a:t>
            </a:r>
            <a:r>
              <a:rPr lang="en-US" dirty="0" smtClean="0"/>
              <a:t> preference votes (5+5=10)</a:t>
            </a:r>
          </a:p>
          <a:p>
            <a:pPr>
              <a:spcBef>
                <a:spcPts val="0"/>
              </a:spcBef>
            </a:pPr>
            <a:r>
              <a:rPr lang="en-US" sz="3200" dirty="0" smtClean="0"/>
              <a:t>Why should McDonald’s win?</a:t>
            </a:r>
          </a:p>
          <a:p>
            <a:pPr lvl="1">
              <a:spcBef>
                <a:spcPts val="0"/>
              </a:spcBef>
            </a:pPr>
            <a:r>
              <a:rPr lang="en-US" i="1" dirty="0" smtClean="0"/>
              <a:t>Runoff</a:t>
            </a:r>
            <a:r>
              <a:rPr lang="en-US" dirty="0" smtClean="0"/>
              <a:t> top two—</a:t>
            </a:r>
            <a:r>
              <a:rPr lang="en-US" dirty="0" err="1" smtClean="0"/>
              <a:t>McD’s</a:t>
            </a:r>
            <a:r>
              <a:rPr lang="en-US" dirty="0" smtClean="0"/>
              <a:t> and Subway—and </a:t>
            </a:r>
            <a:r>
              <a:rPr lang="en-US" dirty="0" err="1" smtClean="0"/>
              <a:t>McD’s</a:t>
            </a:r>
            <a:r>
              <a:rPr lang="en-US" dirty="0" smtClean="0"/>
              <a:t> has most 1</a:t>
            </a:r>
            <a:r>
              <a:rPr lang="en-US" baseline="30000" dirty="0" smtClean="0"/>
              <a:t>st</a:t>
            </a:r>
            <a:endParaRPr lang="en-US" i="1" dirty="0"/>
          </a:p>
        </p:txBody>
      </p:sp>
      <p:pic>
        <p:nvPicPr>
          <p:cNvPr id="181252" name="Picture 4"/>
          <p:cNvPicPr>
            <a:picLocks noChangeAspect="1" noChangeArrowheads="1"/>
          </p:cNvPicPr>
          <p:nvPr/>
        </p:nvPicPr>
        <p:blipFill>
          <a:blip r:embed="rId3" cstate="email"/>
          <a:srcRect/>
          <a:stretch>
            <a:fillRect/>
          </a:stretch>
        </p:blipFill>
        <p:spPr bwMode="auto">
          <a:xfrm>
            <a:off x="137160" y="4642685"/>
            <a:ext cx="8869680" cy="1855376"/>
          </a:xfrm>
          <a:prstGeom prst="rect">
            <a:avLst/>
          </a:prstGeom>
          <a:noFill/>
          <a:ln w="9525">
            <a:noFill/>
            <a:miter lim="800000"/>
            <a:headEnd/>
            <a:tailEnd/>
          </a:ln>
        </p:spPr>
      </p:pic>
      <p:grpSp>
        <p:nvGrpSpPr>
          <p:cNvPr id="4" name="Group 5"/>
          <p:cNvGrpSpPr>
            <a:grpSpLocks noChangeAspect="1"/>
          </p:cNvGrpSpPr>
          <p:nvPr/>
        </p:nvGrpSpPr>
        <p:grpSpPr bwMode="auto">
          <a:xfrm>
            <a:off x="8123208" y="-12696"/>
            <a:ext cx="1060697" cy="911543"/>
            <a:chOff x="7086600" y="1009018"/>
            <a:chExt cx="1219197" cy="1048382"/>
          </a:xfrm>
        </p:grpSpPr>
        <p:pic>
          <p:nvPicPr>
            <p:cNvPr id="7"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8" name="TextBox 7"/>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74</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Analysis Methods</a:t>
            </a:r>
            <a:endParaRPr lang="en-US" dirty="0"/>
          </a:p>
        </p:txBody>
      </p:sp>
      <p:sp>
        <p:nvSpPr>
          <p:cNvPr id="3" name="Content Placeholder 2"/>
          <p:cNvSpPr>
            <a:spLocks noGrp="1"/>
          </p:cNvSpPr>
          <p:nvPr>
            <p:ph idx="4294967295"/>
          </p:nvPr>
        </p:nvSpPr>
        <p:spPr>
          <a:xfrm>
            <a:off x="223274" y="1463041"/>
            <a:ext cx="8686800" cy="5258436"/>
          </a:xfrm>
          <a:prstGeom prst="rect">
            <a:avLst/>
          </a:prstGeom>
        </p:spPr>
        <p:txBody>
          <a:bodyPr/>
          <a:lstStyle/>
          <a:p>
            <a:pPr>
              <a:spcBef>
                <a:spcPts val="0"/>
              </a:spcBef>
            </a:pPr>
            <a:r>
              <a:rPr lang="en-US" i="1" dirty="0" smtClean="0"/>
              <a:t>Plurality</a:t>
            </a:r>
          </a:p>
          <a:p>
            <a:r>
              <a:rPr lang="en-US" i="1" dirty="0" smtClean="0"/>
              <a:t>Runoff</a:t>
            </a:r>
          </a:p>
          <a:p>
            <a:pPr lvl="1">
              <a:spcBef>
                <a:spcPts val="0"/>
              </a:spcBef>
            </a:pPr>
            <a:r>
              <a:rPr lang="en-US" dirty="0" smtClean="0"/>
              <a:t>run off the top two candidates</a:t>
            </a:r>
          </a:p>
          <a:p>
            <a:r>
              <a:rPr lang="en-US" i="1" dirty="0" smtClean="0"/>
              <a:t>Condorcet Method</a:t>
            </a:r>
          </a:p>
          <a:p>
            <a:pPr lvl="1">
              <a:spcBef>
                <a:spcPts val="0"/>
              </a:spcBef>
            </a:pPr>
            <a:r>
              <a:rPr lang="en-US" dirty="0" smtClean="0"/>
              <a:t>each pair run off head-to-head</a:t>
            </a:r>
          </a:p>
          <a:p>
            <a:r>
              <a:rPr lang="en-US" i="1" dirty="0" smtClean="0"/>
              <a:t>Instant Runoff Voting (IRV)</a:t>
            </a:r>
          </a:p>
          <a:p>
            <a:pPr lvl="1">
              <a:spcBef>
                <a:spcPts val="0"/>
              </a:spcBef>
            </a:pPr>
            <a:r>
              <a:rPr lang="en-US" dirty="0" smtClean="0"/>
              <a:t>sequentially eliminate the lowest vote-getters, until one has a majority</a:t>
            </a:r>
          </a:p>
          <a:p>
            <a:r>
              <a:rPr lang="en-US" i="1" dirty="0" err="1" smtClean="0"/>
              <a:t>Borda</a:t>
            </a:r>
            <a:r>
              <a:rPr lang="en-US" i="1" dirty="0" smtClean="0"/>
              <a:t> Method</a:t>
            </a:r>
          </a:p>
          <a:p>
            <a:pPr lvl="1">
              <a:spcBef>
                <a:spcPts val="0"/>
              </a:spcBef>
            </a:pPr>
            <a:r>
              <a:rPr lang="en-US" dirty="0" smtClean="0"/>
              <a:t>assign points for preferences</a:t>
            </a:r>
          </a:p>
          <a:p>
            <a:r>
              <a:rPr lang="en-US" dirty="0" smtClean="0"/>
              <a:t>related: </a:t>
            </a:r>
            <a:r>
              <a:rPr lang="en-US" i="1" dirty="0" smtClean="0"/>
              <a:t>Approval Voting</a:t>
            </a:r>
          </a:p>
          <a:p>
            <a:pPr lvl="1">
              <a:spcBef>
                <a:spcPts val="0"/>
              </a:spcBef>
            </a:pPr>
            <a:r>
              <a:rPr lang="en-US" dirty="0" smtClean="0"/>
              <a:t>Vote for everyone of whom you approve</a:t>
            </a:r>
            <a:endParaRPr lang="en-US"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75</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Key Points</a:t>
            </a:r>
            <a:endParaRPr lang="en-US" dirty="0"/>
          </a:p>
        </p:txBody>
      </p:sp>
      <p:sp>
        <p:nvSpPr>
          <p:cNvPr id="3" name="Content Placeholder 2"/>
          <p:cNvSpPr>
            <a:spLocks noGrp="1"/>
          </p:cNvSpPr>
          <p:nvPr>
            <p:ph idx="4294967295"/>
          </p:nvPr>
        </p:nvSpPr>
        <p:spPr>
          <a:xfrm>
            <a:off x="223274" y="1463040"/>
            <a:ext cx="8686800" cy="4893311"/>
          </a:xfrm>
          <a:prstGeom prst="rect">
            <a:avLst/>
          </a:prstGeom>
        </p:spPr>
        <p:txBody>
          <a:bodyPr>
            <a:normAutofit lnSpcReduction="10000"/>
          </a:bodyPr>
          <a:lstStyle/>
          <a:p>
            <a:r>
              <a:rPr lang="en-US" sz="2800" dirty="0" smtClean="0"/>
              <a:t>Plurality winner can be (and often is) the candidate who is least preferred by the most voters! </a:t>
            </a:r>
            <a:r>
              <a:rPr lang="en-US" sz="2800" i="1" dirty="0" smtClean="0"/>
              <a:t>That’s just not fair!</a:t>
            </a:r>
          </a:p>
          <a:p>
            <a:r>
              <a:rPr lang="en-US" sz="2800" dirty="0" smtClean="0"/>
              <a:t>Different methods can produce different winners.</a:t>
            </a:r>
          </a:p>
          <a:p>
            <a:r>
              <a:rPr lang="en-US" sz="2800" dirty="0" smtClean="0"/>
              <a:t>Is there a perfect method?</a:t>
            </a:r>
          </a:p>
          <a:p>
            <a:pPr lvl="1">
              <a:spcBef>
                <a:spcPts val="0"/>
              </a:spcBef>
            </a:pPr>
            <a:r>
              <a:rPr lang="en-US" dirty="0" smtClean="0"/>
              <a:t>No – Arrow’s Impossibility Theorem</a:t>
            </a:r>
          </a:p>
          <a:p>
            <a:r>
              <a:rPr lang="en-US" sz="2800" dirty="0" smtClean="0"/>
              <a:t>What to do? </a:t>
            </a:r>
          </a:p>
          <a:p>
            <a:pPr lvl="1">
              <a:spcBef>
                <a:spcPts val="0"/>
              </a:spcBef>
            </a:pPr>
            <a:r>
              <a:rPr lang="en-US" dirty="0" smtClean="0"/>
              <a:t>Plurality is the worst (when ≥ 3 candidates). </a:t>
            </a:r>
          </a:p>
          <a:p>
            <a:pPr lvl="1">
              <a:spcBef>
                <a:spcPts val="0"/>
              </a:spcBef>
            </a:pPr>
            <a:r>
              <a:rPr lang="en-US" dirty="0" smtClean="0"/>
              <a:t>Experts prefer … </a:t>
            </a:r>
          </a:p>
          <a:p>
            <a:pPr lvl="2">
              <a:spcBef>
                <a:spcPts val="0"/>
              </a:spcBef>
            </a:pPr>
            <a:r>
              <a:rPr lang="en-US" sz="2400" dirty="0" err="1" smtClean="0"/>
              <a:t>Borda</a:t>
            </a:r>
            <a:r>
              <a:rPr lang="en-US" sz="2400" dirty="0" smtClean="0"/>
              <a:t> (</a:t>
            </a:r>
            <a:r>
              <a:rPr lang="en-US" sz="2400" dirty="0" err="1" smtClean="0"/>
              <a:t>Saari</a:t>
            </a:r>
            <a:r>
              <a:rPr lang="en-US" sz="2400" dirty="0" smtClean="0"/>
              <a:t>)</a:t>
            </a:r>
          </a:p>
          <a:p>
            <a:pPr lvl="2">
              <a:spcBef>
                <a:spcPts val="0"/>
              </a:spcBef>
            </a:pPr>
            <a:r>
              <a:rPr lang="en-US" sz="2400" dirty="0" smtClean="0"/>
              <a:t>Approval (</a:t>
            </a:r>
            <a:r>
              <a:rPr lang="en-US" sz="2400" dirty="0" err="1" smtClean="0"/>
              <a:t>Brams</a:t>
            </a:r>
            <a:r>
              <a:rPr lang="en-US" sz="2400" dirty="0" smtClean="0"/>
              <a:t>)</a:t>
            </a:r>
          </a:p>
          <a:p>
            <a:pPr lvl="2">
              <a:spcBef>
                <a:spcPts val="0"/>
              </a:spcBef>
            </a:pPr>
            <a:r>
              <a:rPr lang="en-US" sz="2400" dirty="0" smtClean="0"/>
              <a:t>IRV (2011 London School of Economics conference)</a:t>
            </a:r>
            <a:endParaRPr lang="en-US"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76</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Benefit of Ranked-Choice Voting</a:t>
            </a:r>
            <a:endParaRPr lang="en-US" dirty="0"/>
          </a:p>
        </p:txBody>
      </p:sp>
      <p:sp>
        <p:nvSpPr>
          <p:cNvPr id="3" name="Content Placeholder 2"/>
          <p:cNvSpPr>
            <a:spLocks noGrp="1"/>
          </p:cNvSpPr>
          <p:nvPr>
            <p:ph idx="4294967295"/>
          </p:nvPr>
        </p:nvSpPr>
        <p:spPr>
          <a:xfrm>
            <a:off x="223274" y="1371600"/>
            <a:ext cx="8686800" cy="5258436"/>
          </a:xfrm>
          <a:prstGeom prst="rect">
            <a:avLst/>
          </a:prstGeom>
        </p:spPr>
        <p:txBody>
          <a:bodyPr/>
          <a:lstStyle/>
          <a:p>
            <a:pPr marL="0" indent="0" algn="ctr">
              <a:spcBef>
                <a:spcPts val="0"/>
              </a:spcBef>
              <a:buNone/>
            </a:pPr>
            <a:r>
              <a:rPr lang="en-US" sz="3200" b="1" dirty="0" smtClean="0"/>
              <a:t>U.S. mid-term elections, November 2010</a:t>
            </a:r>
            <a:br>
              <a:rPr lang="en-US" sz="3200" b="1" dirty="0" smtClean="0"/>
            </a:br>
            <a:r>
              <a:rPr lang="en-US" sz="3200" b="1" dirty="0" smtClean="0"/>
              <a:t>(from </a:t>
            </a:r>
            <a:r>
              <a:rPr lang="en-US" sz="3200" b="1" dirty="0" smtClean="0">
                <a:hlinkClick r:id="rId3"/>
              </a:rPr>
              <a:t>FairVote.org</a:t>
            </a:r>
            <a:r>
              <a:rPr lang="en-US" sz="3200" b="1" dirty="0" smtClean="0"/>
              <a:t>)</a:t>
            </a:r>
          </a:p>
          <a:p>
            <a:r>
              <a:rPr lang="en-US" sz="2400" dirty="0" smtClean="0"/>
              <a:t>Democrats spent $15,000 on a mailer to targeted households identifying a third-party candidate as the true conservative candidate in the race.</a:t>
            </a:r>
          </a:p>
          <a:p>
            <a:pPr>
              <a:spcBef>
                <a:spcPts val="0"/>
              </a:spcBef>
            </a:pPr>
            <a:r>
              <a:rPr lang="en-US" sz="2400" dirty="0" smtClean="0"/>
              <a:t>Republicans fielded Green Party candidates in Arizona.</a:t>
            </a:r>
          </a:p>
          <a:p>
            <a:pPr algn="ctr">
              <a:buNone/>
            </a:pPr>
            <a:r>
              <a:rPr lang="en-US" sz="3200" b="1" dirty="0" smtClean="0"/>
              <a:t>Why use these strategies?</a:t>
            </a:r>
          </a:p>
          <a:p>
            <a:pPr>
              <a:spcBef>
                <a:spcPts val="0"/>
              </a:spcBef>
            </a:pPr>
            <a:r>
              <a:rPr lang="en-US" sz="2400" dirty="0" smtClean="0"/>
              <a:t>To siphon votes from the main opponent in the major rival party. This exploits the weakness of non-ranked-choice voting when there are 3 or more candidates.</a:t>
            </a:r>
          </a:p>
          <a:p>
            <a:pPr algn="ctr">
              <a:buNone/>
            </a:pPr>
            <a:r>
              <a:rPr lang="en-US" sz="3200" b="1" dirty="0" smtClean="0"/>
              <a:t>Can such campaigning be avoided? </a:t>
            </a:r>
          </a:p>
          <a:p>
            <a:pPr>
              <a:spcBef>
                <a:spcPts val="0"/>
              </a:spcBef>
            </a:pPr>
            <a:r>
              <a:rPr lang="en-US" sz="2400" dirty="0" smtClean="0"/>
              <a:t>Yes, use ranked-choice voting.</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77</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Benefit of Ranked-Choice Voting</a:t>
            </a:r>
            <a:endParaRPr lang="en-US" dirty="0"/>
          </a:p>
        </p:txBody>
      </p:sp>
      <p:sp>
        <p:nvSpPr>
          <p:cNvPr id="3" name="Content Placeholder 2"/>
          <p:cNvSpPr>
            <a:spLocks noGrp="1"/>
          </p:cNvSpPr>
          <p:nvPr>
            <p:ph idx="4294967295"/>
          </p:nvPr>
        </p:nvSpPr>
        <p:spPr>
          <a:xfrm>
            <a:off x="223274" y="1463040"/>
            <a:ext cx="8920726" cy="5450833"/>
          </a:xfrm>
          <a:prstGeom prst="rect">
            <a:avLst/>
          </a:prstGeom>
        </p:spPr>
        <p:txBody>
          <a:bodyPr/>
          <a:lstStyle/>
          <a:p>
            <a:pPr marL="0" indent="0" algn="ctr">
              <a:buNone/>
            </a:pPr>
            <a:r>
              <a:rPr lang="en-US" sz="3200" b="1" dirty="0" smtClean="0"/>
              <a:t>Presidential elections in France &amp; Egypt</a:t>
            </a:r>
          </a:p>
          <a:p>
            <a:pPr marL="0" indent="0" algn="ctr">
              <a:spcBef>
                <a:spcPts val="0"/>
              </a:spcBef>
              <a:buNone/>
            </a:pPr>
            <a:r>
              <a:rPr lang="en-US" sz="3200" b="1" dirty="0" smtClean="0"/>
              <a:t>Spring 2012</a:t>
            </a:r>
          </a:p>
          <a:p>
            <a:r>
              <a:rPr lang="en-US" sz="2800" dirty="0" smtClean="0"/>
              <a:t>Both were close contests, with several viable candidates</a:t>
            </a:r>
          </a:p>
          <a:p>
            <a:r>
              <a:rPr lang="en-US" sz="2800" dirty="0" smtClean="0"/>
              <a:t>No candidate received a majority of votes in the first round of voting, so by law a run off is required.</a:t>
            </a:r>
          </a:p>
          <a:p>
            <a:pPr algn="ctr">
              <a:spcBef>
                <a:spcPts val="3000"/>
              </a:spcBef>
              <a:buNone/>
            </a:pPr>
            <a:r>
              <a:rPr lang="en-US" sz="3200" b="1" dirty="0" smtClean="0"/>
              <a:t>Run-off elections are expensive </a:t>
            </a:r>
            <a:br>
              <a:rPr lang="en-US" sz="3200" b="1" dirty="0" smtClean="0"/>
            </a:br>
            <a:r>
              <a:rPr lang="en-US" sz="3200" b="1" dirty="0" smtClean="0"/>
              <a:t>and typically have low turnout. </a:t>
            </a:r>
            <a:br>
              <a:rPr lang="en-US" sz="3200" b="1" dirty="0" smtClean="0"/>
            </a:br>
            <a:r>
              <a:rPr lang="en-US" sz="3200" b="1" dirty="0" smtClean="0"/>
              <a:t>Can they be avoided?</a:t>
            </a:r>
          </a:p>
          <a:p>
            <a:r>
              <a:rPr lang="en-US" dirty="0" smtClean="0"/>
              <a:t>Yes, use ranked-choice voting.</a:t>
            </a:r>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2"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78</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Ranked-Choice Voting in the US and throughout the World</a:t>
            </a:r>
            <a:endParaRPr lang="en-US" dirty="0"/>
          </a:p>
        </p:txBody>
      </p:sp>
      <p:sp>
        <p:nvSpPr>
          <p:cNvPr id="3" name="Content Placeholder 2"/>
          <p:cNvSpPr>
            <a:spLocks noGrp="1"/>
          </p:cNvSpPr>
          <p:nvPr>
            <p:ph idx="4294967295"/>
          </p:nvPr>
        </p:nvSpPr>
        <p:spPr>
          <a:xfrm>
            <a:off x="223274" y="2286000"/>
            <a:ext cx="8686800" cy="4264314"/>
          </a:xfrm>
          <a:prstGeom prst="rect">
            <a:avLst/>
          </a:prstGeom>
        </p:spPr>
        <p:txBody>
          <a:bodyPr/>
          <a:lstStyle/>
          <a:p>
            <a:pPr>
              <a:buNone/>
            </a:pPr>
            <a:r>
              <a:rPr lang="en-US" sz="2800" dirty="0" smtClean="0"/>
              <a:t>For example, ranked-choice voting is used in:</a:t>
            </a:r>
          </a:p>
          <a:p>
            <a:pPr lvl="1">
              <a:spcBef>
                <a:spcPts val="0"/>
              </a:spcBef>
            </a:pPr>
            <a:r>
              <a:rPr lang="en-US" sz="2800" dirty="0" smtClean="0"/>
              <a:t>Australia</a:t>
            </a:r>
          </a:p>
          <a:p>
            <a:pPr lvl="1">
              <a:spcBef>
                <a:spcPts val="0"/>
              </a:spcBef>
            </a:pPr>
            <a:r>
              <a:rPr lang="en-US" sz="2800" dirty="0" smtClean="0"/>
              <a:t>Ireland</a:t>
            </a:r>
          </a:p>
          <a:p>
            <a:pPr lvl="1">
              <a:spcBef>
                <a:spcPts val="0"/>
              </a:spcBef>
            </a:pPr>
            <a:r>
              <a:rPr lang="en-US" sz="2800" dirty="0" smtClean="0"/>
              <a:t>London</a:t>
            </a:r>
          </a:p>
          <a:p>
            <a:pPr lvl="1">
              <a:spcBef>
                <a:spcPts val="0"/>
              </a:spcBef>
            </a:pPr>
            <a:r>
              <a:rPr lang="en-US" sz="2800" dirty="0" smtClean="0"/>
              <a:t>Minneapolis</a:t>
            </a:r>
          </a:p>
          <a:p>
            <a:pPr lvl="1">
              <a:spcBef>
                <a:spcPts val="0"/>
              </a:spcBef>
            </a:pPr>
            <a:r>
              <a:rPr lang="en-US" sz="2800" dirty="0" smtClean="0"/>
              <a:t>Memphis</a:t>
            </a:r>
          </a:p>
          <a:p>
            <a:pPr lvl="1">
              <a:spcBef>
                <a:spcPts val="0"/>
              </a:spcBef>
            </a:pPr>
            <a:r>
              <a:rPr lang="en-US" sz="2800" dirty="0" smtClean="0"/>
              <a:t>San Francisco</a:t>
            </a:r>
          </a:p>
          <a:p>
            <a:pPr lvl="1">
              <a:spcBef>
                <a:spcPts val="0"/>
              </a:spcBef>
            </a:pPr>
            <a:r>
              <a:rPr lang="en-US" sz="2800" dirty="0" smtClean="0"/>
              <a:t>Colorado</a:t>
            </a:r>
          </a:p>
          <a:p>
            <a:pPr lvl="1">
              <a:spcBef>
                <a:spcPts val="0"/>
              </a:spcBef>
            </a:pPr>
            <a:r>
              <a:rPr lang="en-US" sz="2800" dirty="0" smtClean="0"/>
              <a:t>North Carolina … see Newsweek article (next slide)</a:t>
            </a:r>
            <a:endParaRPr lang="en-US" sz="28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2"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79</a:t>
            </a:fld>
            <a:endParaRPr lang="en-US" dirty="0"/>
          </a:p>
        </p:txBody>
      </p:sp>
      <p:sp>
        <p:nvSpPr>
          <p:cNvPr id="2" name="Title 1"/>
          <p:cNvSpPr>
            <a:spLocks noGrp="1"/>
          </p:cNvSpPr>
          <p:nvPr>
            <p:ph type="title"/>
          </p:nvPr>
        </p:nvSpPr>
        <p:spPr>
          <a:xfrm>
            <a:off x="0" y="457200"/>
            <a:ext cx="9144000" cy="743712"/>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3600" dirty="0" smtClean="0"/>
              <a:t> </a:t>
            </a:r>
            <a:r>
              <a:rPr kumimoji="0" lang="en-US" sz="3600" b="0" kern="1200" dirty="0" smtClean="0">
                <a:ln>
                  <a:noFill/>
                </a:ln>
                <a:solidFill>
                  <a:schemeClr val="tx2"/>
                </a:solidFill>
                <a:effectLst>
                  <a:outerShdw blurRad="38100" dist="38100" dir="2700000" algn="tl">
                    <a:srgbClr val="000000">
                      <a:alpha val="43137"/>
                    </a:srgbClr>
                  </a:outerShdw>
                </a:effectLst>
                <a:latin typeface="+mj-lt"/>
                <a:ea typeface="+mj-ea"/>
                <a:cs typeface="+mj-cs"/>
              </a:rPr>
              <a:t>Electoral Experiment in North Carolina</a:t>
            </a:r>
            <a:endParaRPr lang="en-US" sz="3600" dirty="0" smtClean="0"/>
          </a:p>
        </p:txBody>
      </p:sp>
      <p:sp>
        <p:nvSpPr>
          <p:cNvPr id="3" name="Content Placeholder 2"/>
          <p:cNvSpPr>
            <a:spLocks noGrp="1"/>
          </p:cNvSpPr>
          <p:nvPr>
            <p:ph idx="4294967295"/>
          </p:nvPr>
        </p:nvSpPr>
        <p:spPr>
          <a:xfrm>
            <a:off x="223274" y="1085632"/>
            <a:ext cx="8686800" cy="5450833"/>
          </a:xfrm>
          <a:prstGeom prst="rect">
            <a:avLst/>
          </a:prstGeom>
        </p:spPr>
        <p:txBody>
          <a:bodyPr>
            <a:normAutofit lnSpcReduction="10000"/>
          </a:bodyPr>
          <a:lstStyle/>
          <a:p>
            <a:pPr marL="0" indent="0" algn="ctr">
              <a:buNone/>
            </a:pPr>
            <a:r>
              <a:rPr lang="en-US" sz="2000" dirty="0" smtClean="0"/>
              <a:t>By McKay </a:t>
            </a:r>
            <a:r>
              <a:rPr lang="en-US" sz="2000" dirty="0" err="1" smtClean="0"/>
              <a:t>Coppins</a:t>
            </a:r>
            <a:r>
              <a:rPr lang="en-US" sz="2000" dirty="0" smtClean="0"/>
              <a:t>, </a:t>
            </a:r>
            <a:r>
              <a:rPr lang="en-US" sz="2000" i="1" dirty="0" smtClean="0">
                <a:hlinkClick r:id="rId3"/>
              </a:rPr>
              <a:t>Newsweek</a:t>
            </a:r>
            <a:r>
              <a:rPr lang="en-US" sz="2000" dirty="0" smtClean="0"/>
              <a:t>, October 24, 2010</a:t>
            </a:r>
          </a:p>
          <a:p>
            <a:pPr>
              <a:spcBef>
                <a:spcPts val="0"/>
              </a:spcBef>
            </a:pPr>
            <a:r>
              <a:rPr lang="en-US" sz="2400" dirty="0" smtClean="0"/>
              <a:t>“The logic of general elections is simple: winner takes all. This, of course, can encourage nasty campaigning—and at the end of a race with more than two candidates, the victor often wins with only a plurality (not a majority) of support. Searching for a solution, a handful of cities have experimented with an alternative approach, in which voters rank candidates in order of preference. If no one receives more than half of the first-place votes, a winner is picked by tallying second and third choices. (You may not get your first pick, but chances are the winner won’t be your worst nightmare.)”</a:t>
            </a:r>
          </a:p>
          <a:p>
            <a:pPr>
              <a:spcBef>
                <a:spcPts val="0"/>
              </a:spcBef>
            </a:pPr>
            <a:r>
              <a:rPr lang="en-US" sz="2400" dirty="0" smtClean="0"/>
              <a:t>“On Nov. 2, this approach will be used for the first time in a statewide election. It’s a small race—North Carolina court of appeals judge—but proponents hope it will encourage the more than 20 states that have mulled the system since 2000.”</a:t>
            </a:r>
            <a:endParaRPr lang="en-US" sz="24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4"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32770" name="Content Placeholder 2"/>
          <p:cNvSpPr txBox="1">
            <a:spLocks/>
          </p:cNvSpPr>
          <p:nvPr/>
        </p:nvSpPr>
        <p:spPr bwMode="auto">
          <a:xfrm>
            <a:off x="320675" y="1700213"/>
            <a:ext cx="8526463" cy="47767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p:txBody>
      </p:sp>
      <p:sp>
        <p:nvSpPr>
          <p:cNvPr id="32772" name="Text Box 8"/>
          <p:cNvSpPr txBox="1">
            <a:spLocks noChangeArrowheads="1"/>
          </p:cNvSpPr>
          <p:nvPr/>
        </p:nvSpPr>
        <p:spPr bwMode="auto">
          <a:xfrm>
            <a:off x="8382000" y="533400"/>
            <a:ext cx="609600" cy="336550"/>
          </a:xfrm>
          <a:prstGeom prst="rect">
            <a:avLst/>
          </a:prstGeom>
          <a:noFill/>
          <a:ln w="9525">
            <a:noFill/>
            <a:miter lim="800000"/>
            <a:headEnd/>
            <a:tailEnd/>
          </a:ln>
        </p:spPr>
        <p:txBody>
          <a:bodyPr>
            <a:spAutoFit/>
          </a:bodyPr>
          <a:lstStyle/>
          <a:p>
            <a:r>
              <a:rPr lang="en-US" sz="1600" dirty="0"/>
              <a:t>OMJ</a:t>
            </a:r>
          </a:p>
        </p:txBody>
      </p:sp>
      <p:grpSp>
        <p:nvGrpSpPr>
          <p:cNvPr id="2" name="Group 5"/>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80</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Some Resources for </a:t>
            </a:r>
            <a:br>
              <a:rPr lang="en-US" dirty="0" smtClean="0"/>
            </a:br>
            <a:r>
              <a:rPr lang="en-US" dirty="0" smtClean="0"/>
              <a:t>Teaching the Voting Standard</a:t>
            </a:r>
            <a:endParaRPr lang="en-US" dirty="0"/>
          </a:p>
        </p:txBody>
      </p:sp>
      <p:sp>
        <p:nvSpPr>
          <p:cNvPr id="3" name="Content Placeholder 2"/>
          <p:cNvSpPr>
            <a:spLocks noGrp="1"/>
          </p:cNvSpPr>
          <p:nvPr>
            <p:ph idx="4294967295"/>
          </p:nvPr>
        </p:nvSpPr>
        <p:spPr>
          <a:xfrm>
            <a:off x="223274" y="2194560"/>
            <a:ext cx="8686800" cy="4253231"/>
          </a:xfrm>
          <a:prstGeom prst="rect">
            <a:avLst/>
          </a:prstGeom>
        </p:spPr>
        <p:txBody>
          <a:bodyPr>
            <a:normAutofit lnSpcReduction="10000"/>
          </a:bodyPr>
          <a:lstStyle/>
          <a:p>
            <a:r>
              <a:rPr lang="en-US" sz="2800" dirty="0" smtClean="0"/>
              <a:t>Online module</a:t>
            </a:r>
          </a:p>
          <a:p>
            <a:pPr lvl="1"/>
            <a:r>
              <a:rPr lang="en-US" sz="2800" dirty="0" smtClean="0">
                <a:hlinkClick r:id="rId3"/>
              </a:rPr>
              <a:t>resourceiowa.org</a:t>
            </a:r>
            <a:endParaRPr lang="en-US" sz="2800" dirty="0" smtClean="0"/>
          </a:p>
          <a:p>
            <a:pPr lvl="1"/>
            <a:r>
              <a:rPr lang="en-US" sz="2800" dirty="0" smtClean="0"/>
              <a:t>Complete and ready for classroom use</a:t>
            </a:r>
          </a:p>
          <a:p>
            <a:r>
              <a:rPr lang="en-US" sz="2800" dirty="0" smtClean="0"/>
              <a:t>Free software</a:t>
            </a:r>
          </a:p>
          <a:p>
            <a:pPr lvl="1"/>
            <a:r>
              <a:rPr lang="en-US" sz="2800" dirty="0" smtClean="0"/>
              <a:t>National Council of Teachers of Mathematics (NCTM) </a:t>
            </a:r>
            <a:br>
              <a:rPr lang="en-US" sz="2800" dirty="0" smtClean="0"/>
            </a:br>
            <a:r>
              <a:rPr lang="en-US" sz="2800" dirty="0" smtClean="0">
                <a:sym typeface="Wingdings" pitchFamily="2" charset="2"/>
              </a:rPr>
              <a:t> Core Math Tools</a:t>
            </a:r>
            <a:endParaRPr lang="en-US" sz="2800" dirty="0" smtClean="0"/>
          </a:p>
          <a:p>
            <a:pPr lvl="1"/>
            <a:r>
              <a:rPr lang="en-US" sz="2800" dirty="0" smtClean="0">
                <a:hlinkClick r:id="rId4"/>
              </a:rPr>
              <a:t>www.nctm.org/coremathtools/</a:t>
            </a:r>
            <a:endParaRPr lang="en-US" sz="2800" dirty="0" smtClean="0"/>
          </a:p>
          <a:p>
            <a:pPr lvl="1"/>
            <a:r>
              <a:rPr lang="en-US" sz="2800" dirty="0" smtClean="0"/>
              <a:t>Go to Advanced Apps </a:t>
            </a:r>
            <a:r>
              <a:rPr lang="en-US" sz="2800" dirty="0" smtClean="0">
                <a:sym typeface="Wingdings" pitchFamily="2" charset="2"/>
              </a:rPr>
              <a:t> </a:t>
            </a:r>
            <a:r>
              <a:rPr lang="en-US" sz="2800" dirty="0" smtClean="0"/>
              <a:t>Ranked-Choice Voting</a:t>
            </a:r>
            <a:endParaRPr lang="en-US" sz="28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5"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8D3F21-5BAC-44C5-A71A-875FCEA805EB}" type="slidenum">
              <a:rPr lang="en-US" smtClean="0"/>
              <a:pPr/>
              <a:t>81</a:t>
            </a:fld>
            <a:endParaRPr lang="en-US" dirty="0"/>
          </a:p>
        </p:txBody>
      </p:sp>
      <p:sp>
        <p:nvSpPr>
          <p:cNvPr id="2" name="Title 1"/>
          <p:cNvSpPr>
            <a:spLocks noGrp="1"/>
          </p:cNvSpPr>
          <p:nvPr>
            <p:ph type="title"/>
          </p:nvPr>
        </p:nvSpPr>
        <p:spPr>
          <a:xfrm>
            <a:off x="223274" y="640080"/>
            <a:ext cx="8686800" cy="743712"/>
          </a:xfrm>
        </p:spPr>
        <p:txBody>
          <a:bodyPr>
            <a:normAutofit fontScale="90000"/>
          </a:bodyPr>
          <a:lstStyle/>
          <a:p>
            <a:r>
              <a:rPr lang="en-US" dirty="0" smtClean="0"/>
              <a:t>Iowa Core Math – Voting</a:t>
            </a:r>
            <a:endParaRPr lang="en-US" dirty="0"/>
          </a:p>
        </p:txBody>
      </p:sp>
      <p:sp>
        <p:nvSpPr>
          <p:cNvPr id="3" name="Content Placeholder 2"/>
          <p:cNvSpPr>
            <a:spLocks noGrp="1"/>
          </p:cNvSpPr>
          <p:nvPr>
            <p:ph idx="4294967295"/>
          </p:nvPr>
        </p:nvSpPr>
        <p:spPr>
          <a:xfrm>
            <a:off x="228600" y="1463040"/>
            <a:ext cx="8686800" cy="4893311"/>
          </a:xfrm>
          <a:prstGeom prst="rect">
            <a:avLst/>
          </a:prstGeom>
        </p:spPr>
        <p:txBody>
          <a:bodyPr>
            <a:normAutofit lnSpcReduction="10000"/>
          </a:bodyPr>
          <a:lstStyle/>
          <a:p>
            <a:pPr>
              <a:buNone/>
            </a:pPr>
            <a:r>
              <a:rPr lang="en-US" sz="3200" b="1" dirty="0" smtClean="0"/>
              <a:t>Number and Quantity – Quantities	</a:t>
            </a:r>
          </a:p>
          <a:p>
            <a:pPr>
              <a:buNone/>
            </a:pPr>
            <a:r>
              <a:rPr lang="en-US" sz="3600" dirty="0" smtClean="0"/>
              <a:t>	</a:t>
            </a:r>
            <a:r>
              <a:rPr lang="en-US" sz="3600" b="1" dirty="0" smtClean="0"/>
              <a:t>(IA) </a:t>
            </a:r>
            <a:r>
              <a:rPr lang="en-US" sz="3600" dirty="0" smtClean="0"/>
              <a:t>Understand and apply the mathematics of voting.</a:t>
            </a:r>
          </a:p>
          <a:p>
            <a:pPr marL="822960" lvl="1" indent="-274320">
              <a:buNone/>
            </a:pPr>
            <a:r>
              <a:rPr lang="en-US" sz="3200" b="1" dirty="0" smtClean="0"/>
              <a:t>IA.3.</a:t>
            </a:r>
            <a:r>
              <a:rPr lang="en-US" sz="3200" dirty="0" smtClean="0"/>
              <a:t> Understand, analyze, apply, and evaluate some common voting and analysis methods in addition to majority and plurality, such as runoff, approval, the so-called instant-runoff voting (IRV) method, the </a:t>
            </a:r>
            <a:r>
              <a:rPr lang="en-US" sz="3200" dirty="0" err="1" smtClean="0"/>
              <a:t>Borda</a:t>
            </a:r>
            <a:r>
              <a:rPr lang="en-US" sz="3200" dirty="0" smtClean="0"/>
              <a:t> method and the Condorcet method.</a:t>
            </a:r>
            <a:endParaRPr lang="en-US" sz="3200" dirty="0"/>
          </a:p>
        </p:txBody>
      </p:sp>
      <p:grpSp>
        <p:nvGrpSpPr>
          <p:cNvPr id="5" name="Group 4"/>
          <p:cNvGrpSpPr>
            <a:grpSpLocks noChangeAspect="1"/>
          </p:cNvGrpSpPr>
          <p:nvPr/>
        </p:nvGrpSpPr>
        <p:grpSpPr bwMode="auto">
          <a:xfrm>
            <a:off x="8123208" y="-12696"/>
            <a:ext cx="1060697" cy="911543"/>
            <a:chOff x="7086600" y="1009018"/>
            <a:chExt cx="1219197" cy="1048382"/>
          </a:xfrm>
        </p:grpSpPr>
        <p:pic>
          <p:nvPicPr>
            <p:cNvPr id="6" name="Picture 12" descr="ICCSystemGraphicWhole 2008 08 05"/>
            <p:cNvPicPr>
              <a:picLocks noChangeAspect="1" noChangeArrowheads="1"/>
            </p:cNvPicPr>
            <p:nvPr/>
          </p:nvPicPr>
          <p:blipFill rotWithShape="1">
            <a:blip r:embed="rId3" cstate="email">
              <a:clrChange>
                <a:clrFrom>
                  <a:srgbClr val="FFFFFF"/>
                </a:clrFrom>
                <a:clrTo>
                  <a:srgbClr val="FFFFFF">
                    <a:alpha val="0"/>
                  </a:srgbClr>
                </a:clrTo>
              </a:clrChange>
            </a:blip>
            <a:srcRect/>
            <a:stretch/>
          </p:blipFill>
          <p:spPr bwMode="auto">
            <a:xfrm>
              <a:off x="7086600" y="1009018"/>
              <a:ext cx="1219197" cy="1048382"/>
            </a:xfrm>
            <a:prstGeom prst="rect">
              <a:avLst/>
            </a:prstGeom>
            <a:noFill/>
            <a:ln w="9525">
              <a:noFill/>
              <a:miter lim="800000"/>
              <a:headEnd/>
              <a:tailEnd/>
            </a:ln>
          </p:spPr>
        </p:pic>
        <p:sp>
          <p:nvSpPr>
            <p:cNvPr id="7" name="TextBox 6"/>
            <p:cNvSpPr txBox="1">
              <a:spLocks noChangeArrowheads="1"/>
            </p:cNvSpPr>
            <p:nvPr/>
          </p:nvSpPr>
          <p:spPr bwMode="auto">
            <a:xfrm>
              <a:off x="7292696" y="1489663"/>
              <a:ext cx="693706" cy="389377"/>
            </a:xfrm>
            <a:prstGeom prst="rect">
              <a:avLst/>
            </a:prstGeom>
            <a:noFill/>
            <a:ln w="9525">
              <a:noFill/>
              <a:miter lim="800000"/>
              <a:headEnd/>
              <a:tailEnd/>
            </a:ln>
          </p:spPr>
          <p:txBody>
            <a:bodyPr wrap="square">
              <a:spAutoFit/>
            </a:bodyPr>
            <a:lstStyle/>
            <a:p>
              <a:pPr algn="ctr" eaLnBrk="0" hangingPunct="0"/>
              <a:r>
                <a:rPr lang="en-US" sz="1600" b="1" dirty="0" smtClean="0">
                  <a:latin typeface="+mj-lt"/>
                </a:rPr>
                <a:t>  8</a:t>
              </a:r>
              <a:endParaRPr lang="en-US" sz="1400" b="1" dirty="0">
                <a:latin typeface="+mj-lt"/>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Number and Quantity</a:t>
            </a:r>
            <a:endParaRPr lang="en-US" dirty="0"/>
          </a:p>
        </p:txBody>
      </p:sp>
      <p:sp>
        <p:nvSpPr>
          <p:cNvPr id="3" name="Content Placeholder 2"/>
          <p:cNvSpPr>
            <a:spLocks noGrp="1"/>
          </p:cNvSpPr>
          <p:nvPr>
            <p:ph idx="1"/>
          </p:nvPr>
        </p:nvSpPr>
        <p:spPr/>
        <p:txBody>
          <a:bodyPr/>
          <a:lstStyle/>
          <a:p>
            <a:r>
              <a:rPr lang="en-US" dirty="0" smtClean="0"/>
              <a:t>Discuss your own personal teaching experience with the various voting methods.  If you have not taught any of these before, what more will you need to be successful?</a:t>
            </a:r>
            <a:endParaRPr lang="en-US" dirty="0"/>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143000"/>
          </a:xfrm>
        </p:spPr>
        <p:txBody>
          <a:bodyPr>
            <a:noAutofit/>
          </a:bodyPr>
          <a:lstStyle/>
          <a:p>
            <a:r>
              <a:rPr lang="en-US" sz="4000" dirty="0" smtClean="0"/>
              <a:t>How can you scaffold understanding with questions?</a:t>
            </a:r>
            <a:endParaRPr lang="en-US" sz="4000" dirty="0"/>
          </a:p>
        </p:txBody>
      </p:sp>
      <p:sp>
        <p:nvSpPr>
          <p:cNvPr id="3" name="Content Placeholder 2"/>
          <p:cNvSpPr>
            <a:spLocks noGrp="1"/>
          </p:cNvSpPr>
          <p:nvPr>
            <p:ph idx="1"/>
          </p:nvPr>
        </p:nvSpPr>
        <p:spPr>
          <a:xfrm>
            <a:off x="457200" y="2209800"/>
            <a:ext cx="8229600" cy="4114800"/>
          </a:xfrm>
        </p:spPr>
        <p:txBody>
          <a:bodyPr>
            <a:normAutofit fontScale="92500"/>
          </a:bodyPr>
          <a:lstStyle/>
          <a:p>
            <a:pPr>
              <a:buNone/>
            </a:pPr>
            <a:r>
              <a:rPr lang="en-US" dirty="0" smtClean="0"/>
              <a:t>After having engaged in the task, write questions to use Before, During and After students engage in the task.</a:t>
            </a:r>
          </a:p>
          <a:p>
            <a:pPr>
              <a:buNone/>
            </a:pPr>
            <a:endParaRPr lang="en-US" dirty="0" smtClean="0"/>
          </a:p>
          <a:p>
            <a:pPr>
              <a:buNone/>
            </a:pPr>
            <a:r>
              <a:rPr lang="en-US" i="1" dirty="0" smtClean="0">
                <a:solidFill>
                  <a:srgbClr val="00B050"/>
                </a:solidFill>
              </a:rPr>
              <a:t>“In practice, students actual opportunities for learning depend, to a considerable degree, on the kind of discourse that the teacher orchestrates. The nature of the activity and talk in the classroom shapes each students’ opportunities to learn about particular topics as well as to develop her or his abilities to reason and communicate about those topics.”</a:t>
            </a:r>
          </a:p>
          <a:p>
            <a:pPr>
              <a:buNone/>
            </a:pPr>
            <a:r>
              <a:rPr lang="en-US" i="1" dirty="0" smtClean="0">
                <a:solidFill>
                  <a:srgbClr val="00B050"/>
                </a:solidFill>
              </a:rPr>
              <a:t>					</a:t>
            </a:r>
            <a:r>
              <a:rPr lang="en-US" dirty="0" smtClean="0">
                <a:solidFill>
                  <a:srgbClr val="00B050"/>
                </a:solidFill>
              </a:rPr>
              <a:t>-</a:t>
            </a:r>
            <a:r>
              <a:rPr lang="en-US" dirty="0" err="1" smtClean="0">
                <a:solidFill>
                  <a:srgbClr val="00B050"/>
                </a:solidFill>
              </a:rPr>
              <a:t>Henningsen</a:t>
            </a:r>
            <a:r>
              <a:rPr lang="en-US" dirty="0" smtClean="0">
                <a:solidFill>
                  <a:srgbClr val="00B050"/>
                </a:solidFill>
              </a:rPr>
              <a:t> &amp; Stein, 1997</a:t>
            </a:r>
            <a:endParaRPr lang="en-US" dirty="0">
              <a:solidFill>
                <a:srgbClr val="00B050"/>
              </a:solidFill>
            </a:endParaRP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83</a:t>
            </a:fld>
            <a:endParaRPr lang="en-US" dirty="0"/>
          </a:p>
        </p:txBody>
      </p:sp>
      <p:grpSp>
        <p:nvGrpSpPr>
          <p:cNvPr id="5" name="Group 5"/>
          <p:cNvGrpSpPr>
            <a:grpSpLocks/>
          </p:cNvGrpSpPr>
          <p:nvPr/>
        </p:nvGrpSpPr>
        <p:grpSpPr bwMode="auto">
          <a:xfrm>
            <a:off x="8077200" y="0"/>
            <a:ext cx="1066800" cy="971550"/>
            <a:chOff x="7086600" y="1009018"/>
            <a:chExt cx="1219200" cy="1048382"/>
          </a:xfrm>
        </p:grpSpPr>
        <p:pic>
          <p:nvPicPr>
            <p:cNvPr id="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84</a:t>
            </a:fld>
            <a:endParaRPr lang="en-US" dirty="0"/>
          </a:p>
        </p:txBody>
      </p:sp>
      <p:sp>
        <p:nvSpPr>
          <p:cNvPr id="5" name="Slide Number Placeholder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CA166D4-86D3-4EC3-842B-1003EBA96799}"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sp>
        <p:nvSpPr>
          <p:cNvPr id="6" name="Title 3"/>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Poll Everywhere Check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4"/>
          <p:cNvSpPr txBox="1">
            <a:spLocks/>
          </p:cNvSpPr>
          <p:nvPr/>
        </p:nvSpPr>
        <p:spPr>
          <a:xfrm>
            <a:off x="457200" y="1524000"/>
            <a:ext cx="8229600" cy="4648200"/>
          </a:xfrm>
          <a:prstGeom prst="rect">
            <a:avLst/>
          </a:prstGeom>
        </p:spPr>
        <p:txBody>
          <a:bodyPr>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rgbClr val="7030A0"/>
                </a:solidFill>
                <a:effectLst/>
                <a:uLnTx/>
                <a:uFillTx/>
                <a:latin typeface="+mn-lt"/>
                <a:ea typeface="+mn-ea"/>
                <a:cs typeface="+mn-cs"/>
              </a:rPr>
              <a:t>To what degree do you feel able to describe </a:t>
            </a:r>
            <a:r>
              <a:rPr lang="en-US" sz="4000" dirty="0" smtClean="0">
                <a:solidFill>
                  <a:srgbClr val="7030A0"/>
                </a:solidFill>
                <a:latin typeface="+mn-lt"/>
                <a:ea typeface="+mn-ea"/>
                <a:cs typeface="+mn-cs"/>
              </a:rPr>
              <a:t>8</a:t>
            </a:r>
            <a:r>
              <a:rPr kumimoji="0" lang="en-US" sz="4000" b="0" i="0" u="none" strike="noStrike" kern="1200" cap="none" spc="0" normalizeH="0" baseline="0" noProof="0" dirty="0" smtClean="0">
                <a:ln>
                  <a:noFill/>
                </a:ln>
                <a:solidFill>
                  <a:srgbClr val="7030A0"/>
                </a:solidFill>
                <a:effectLst/>
                <a:uLnTx/>
                <a:uFillTx/>
                <a:latin typeface="+mn-lt"/>
                <a:ea typeface="+mn-ea"/>
                <a:cs typeface="+mn-cs"/>
              </a:rPr>
              <a:t> of the Standards for Mathematical Practice?</a:t>
            </a:r>
          </a:p>
          <a:p>
            <a:pPr marL="274320" lvl="0" indent="-274320" fontAlgn="auto">
              <a:spcBef>
                <a:spcPct val="20000"/>
              </a:spcBef>
              <a:spcAft>
                <a:spcPts val="0"/>
              </a:spcAft>
              <a:buClr>
                <a:schemeClr val="accent3"/>
              </a:buClr>
              <a:buSzPct val="95000"/>
              <a:defRPr/>
            </a:pPr>
            <a:r>
              <a:rPr lang="en-US" sz="4000" dirty="0" smtClean="0">
                <a:solidFill>
                  <a:srgbClr val="7030A0"/>
                </a:solidFill>
                <a:latin typeface="+mn-lt"/>
                <a:ea typeface="+mn-ea"/>
                <a:cs typeface="+mn-cs"/>
                <a:hlinkClick r:id="rId3"/>
              </a:rPr>
              <a:t>http://www.polleverywhere.com/multiple_choice_polls/LTEwOTQyNDQzOTc</a:t>
            </a:r>
            <a:endParaRPr lang="en-US" sz="4000" dirty="0" smtClean="0">
              <a:solidFill>
                <a:srgbClr val="7030A0"/>
              </a:solidFill>
              <a:latin typeface="+mn-lt"/>
              <a:ea typeface="+mn-ea"/>
              <a:cs typeface="+mn-cs"/>
            </a:endParaRPr>
          </a:p>
          <a:p>
            <a:pPr marL="274320" lvl="0" indent="-274320" fontAlgn="auto">
              <a:spcBef>
                <a:spcPct val="20000"/>
              </a:spcBef>
              <a:spcAft>
                <a:spcPts val="0"/>
              </a:spcAft>
              <a:buClr>
                <a:schemeClr val="accent3"/>
              </a:buClr>
              <a:buSzPct val="95000"/>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hlinkClick r:id="rId4"/>
            </a:endParaRPr>
          </a:p>
        </p:txBody>
      </p:sp>
      <p:sp>
        <p:nvSpPr>
          <p:cNvPr id="8" name="Slide Number Placeholder 2"/>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a:cs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a:cs typeface="ＭＳ Ｐゴシック"/>
            </a:endParaRPr>
          </a:p>
        </p:txBody>
      </p:sp>
      <p:grpSp>
        <p:nvGrpSpPr>
          <p:cNvPr id="9"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to the Iowa Core</a:t>
            </a:r>
            <a:endParaRPr lang="en-US" dirty="0"/>
          </a:p>
        </p:txBody>
      </p:sp>
      <p:sp>
        <p:nvSpPr>
          <p:cNvPr id="3" name="Content Placeholder 2"/>
          <p:cNvSpPr>
            <a:spLocks noGrp="1"/>
          </p:cNvSpPr>
          <p:nvPr>
            <p:ph idx="1"/>
          </p:nvPr>
        </p:nvSpPr>
        <p:spPr>
          <a:xfrm>
            <a:off x="457200" y="4953000"/>
            <a:ext cx="8229600" cy="1676400"/>
          </a:xfrm>
        </p:spPr>
        <p:txBody>
          <a:bodyPr>
            <a:normAutofit/>
          </a:bodyPr>
          <a:lstStyle/>
          <a:p>
            <a:pPr>
              <a:buNone/>
            </a:pPr>
            <a:r>
              <a:rPr lang="en-US" sz="3200" dirty="0" smtClean="0"/>
              <a:t>The Iowa Core for Mathematics requires a change in when we teach content… so what will we do about that?</a:t>
            </a:r>
          </a:p>
        </p:txBody>
      </p:sp>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85</a:t>
            </a:fld>
            <a:endParaRPr lang="en-US" dirty="0"/>
          </a:p>
        </p:txBody>
      </p:sp>
      <p:pic>
        <p:nvPicPr>
          <p:cNvPr id="6" name="Picture 5" descr="plan.png"/>
          <p:cNvPicPr>
            <a:picLocks noChangeAspect="1"/>
          </p:cNvPicPr>
          <p:nvPr/>
        </p:nvPicPr>
        <p:blipFill>
          <a:blip r:embed="rId2" cstate="print"/>
          <a:stretch>
            <a:fillRect/>
          </a:stretch>
        </p:blipFill>
        <p:spPr>
          <a:xfrm>
            <a:off x="2286000" y="1828800"/>
            <a:ext cx="3878692" cy="3200400"/>
          </a:xfrm>
          <a:prstGeom prst="rect">
            <a:avLst/>
          </a:prstGeom>
        </p:spPr>
      </p:pic>
      <p:grpSp>
        <p:nvGrpSpPr>
          <p:cNvPr id="7"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810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92162" name="Content Placeholder 2"/>
          <p:cNvSpPr txBox="1">
            <a:spLocks/>
          </p:cNvSpPr>
          <p:nvPr/>
        </p:nvSpPr>
        <p:spPr bwMode="auto">
          <a:xfrm>
            <a:off x="533400" y="2514600"/>
            <a:ext cx="8153400" cy="3246438"/>
          </a:xfrm>
          <a:prstGeom prst="rect">
            <a:avLst/>
          </a:prstGeom>
          <a:noFill/>
          <a:ln w="9525">
            <a:noFill/>
            <a:miter lim="800000"/>
            <a:headEnd/>
            <a:tailEnd/>
          </a:ln>
        </p:spPr>
        <p:txBody>
          <a:bodyPr/>
          <a:lstStyle/>
          <a:p>
            <a:pPr>
              <a:spcBef>
                <a:spcPct val="20000"/>
              </a:spcBef>
              <a:buClr>
                <a:srgbClr val="004F8A"/>
              </a:buClr>
              <a:buSzPct val="95000"/>
              <a:buFont typeface="Arial" pitchFamily="34" charset="0"/>
              <a:buChar char="•"/>
            </a:pPr>
            <a:r>
              <a:rPr lang="en-US" sz="3200" dirty="0" smtClean="0"/>
              <a:t>Understand that the structure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grpSp>
        <p:nvGrpSpPr>
          <p:cNvPr id="92163" name="Group 5"/>
          <p:cNvGrpSpPr>
            <a:grpSpLocks/>
          </p:cNvGrpSpPr>
          <p:nvPr/>
        </p:nvGrpSpPr>
        <p:grpSpPr bwMode="auto">
          <a:xfrm>
            <a:off x="7924800" y="0"/>
            <a:ext cx="1219200" cy="1047750"/>
            <a:chOff x="7086600" y="1009018"/>
            <a:chExt cx="1219200" cy="1048382"/>
          </a:xfrm>
        </p:grpSpPr>
        <p:pic>
          <p:nvPicPr>
            <p:cNvPr id="9216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216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2164"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94210" name="Content Placeholder 2"/>
          <p:cNvSpPr txBox="1">
            <a:spLocks/>
          </p:cNvSpPr>
          <p:nvPr/>
        </p:nvSpPr>
        <p:spPr bwMode="auto">
          <a:xfrm>
            <a:off x="320675" y="1700213"/>
            <a:ext cx="8526463"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defRPr/>
            </a:pPr>
            <a:r>
              <a:rPr lang="en-US" dirty="0" smtClean="0"/>
              <a:t>1. I can describe  6 of the standards for mathematical practice. </a:t>
            </a:r>
          </a:p>
          <a:p>
            <a:pPr marL="514350" indent="-514350" fontAlgn="auto">
              <a:spcBef>
                <a:spcPct val="20000"/>
              </a:spcBef>
              <a:spcAft>
                <a:spcPts val="0"/>
              </a:spcAft>
              <a:buClr>
                <a:srgbClr val="004F8A"/>
              </a:buClr>
              <a:buSzPct val="95000"/>
              <a:defRPr/>
            </a:pPr>
            <a:r>
              <a:rPr lang="en-US" dirty="0" smtClean="0"/>
              <a:t>2. I can connect the critical areas for my grade level to the specific standards at my grade level. </a:t>
            </a:r>
          </a:p>
          <a:p>
            <a:pPr marL="514350" indent="-514350" fontAlgn="auto">
              <a:spcBef>
                <a:spcPct val="20000"/>
              </a:spcBef>
              <a:spcAft>
                <a:spcPts val="0"/>
              </a:spcAft>
              <a:buClr>
                <a:srgbClr val="004F8A"/>
              </a:buClr>
              <a:buSzPct val="95000"/>
              <a:defRPr/>
            </a:pPr>
            <a:r>
              <a:rPr lang="en-US" dirty="0" smtClean="0"/>
              <a:t>3. I can explain the big ideas of content within the domains/conceptual categories at my grade level.</a:t>
            </a:r>
          </a:p>
          <a:p>
            <a:pPr marL="514350" indent="-514350" fontAlgn="auto">
              <a:spcBef>
                <a:spcPct val="20000"/>
              </a:spcBef>
              <a:spcAft>
                <a:spcPts val="0"/>
              </a:spcAft>
              <a:buClr>
                <a:srgbClr val="004F8A"/>
              </a:buClr>
              <a:buSzPct val="95000"/>
              <a:defRPr/>
            </a:pPr>
            <a:r>
              <a:rPr lang="en-US" dirty="0" smtClean="0"/>
              <a:t>4. I can describe “mathematical understanding” by explaining how teacher questioning supports it.</a:t>
            </a:r>
          </a:p>
          <a:p>
            <a:pPr marL="514350" indent="-514350" fontAlgn="auto">
              <a:spcBef>
                <a:spcPct val="20000"/>
              </a:spcBef>
              <a:spcAft>
                <a:spcPts val="0"/>
              </a:spcAft>
              <a:buClr>
                <a:srgbClr val="004F8A"/>
              </a:buClr>
              <a:buSzPct val="95000"/>
              <a:defRPr/>
            </a:pPr>
            <a:r>
              <a:rPr lang="en-US" dirty="0" smtClean="0"/>
              <a:t>5. I can describe how Iowa Core Mathematics provides a structure to change teaching and learning.</a:t>
            </a:r>
          </a:p>
          <a:p>
            <a:pPr marL="514350" indent="-514350" fontAlgn="auto">
              <a:spcBef>
                <a:spcPct val="20000"/>
              </a:spcBef>
              <a:spcAft>
                <a:spcPts val="0"/>
              </a:spcAft>
              <a:buClr>
                <a:srgbClr val="004F8A"/>
              </a:buClr>
              <a:buSzPct val="95000"/>
              <a:buFont typeface="+mj-lt"/>
              <a:buAutoNum type="arabicPeriod"/>
              <a:defRPr/>
            </a:pPr>
            <a:endParaRPr lang="en-US" sz="2800" dirty="0" smtClean="0"/>
          </a:p>
        </p:txBody>
      </p:sp>
      <p:grpSp>
        <p:nvGrpSpPr>
          <p:cNvPr id="94211" name="Group 5"/>
          <p:cNvGrpSpPr>
            <a:grpSpLocks/>
          </p:cNvGrpSpPr>
          <p:nvPr/>
        </p:nvGrpSpPr>
        <p:grpSpPr bwMode="auto">
          <a:xfrm>
            <a:off x="7924800" y="0"/>
            <a:ext cx="1219200" cy="1047750"/>
            <a:chOff x="7086600" y="1009018"/>
            <a:chExt cx="1219200" cy="1048382"/>
          </a:xfrm>
        </p:grpSpPr>
        <p:pic>
          <p:nvPicPr>
            <p:cNvPr id="9421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4214"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94212"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sp>
        <p:nvSpPr>
          <p:cNvPr id="8" name="Slide Number Placeholder 7"/>
          <p:cNvSpPr>
            <a:spLocks noGrp="1"/>
          </p:cNvSpPr>
          <p:nvPr>
            <p:ph type="sldNum" sz="quarter" idx="12"/>
          </p:nvPr>
        </p:nvSpPr>
        <p:spPr/>
        <p:txBody>
          <a:bodyPr/>
          <a:lstStyle/>
          <a:p>
            <a:pPr>
              <a:defRPr/>
            </a:pPr>
            <a:fld id="{A9485AAB-DDEE-4376-A1EB-344D1AE05B46}"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rmAutofit fontScale="90000"/>
          </a:bodyPr>
          <a:lstStyle/>
          <a:p>
            <a:r>
              <a:rPr lang="en-US" dirty="0" smtClean="0"/>
              <a:t>Give us feedback about your learning</a:t>
            </a:r>
            <a:endParaRPr lang="en-US" dirty="0"/>
          </a:p>
        </p:txBody>
      </p:sp>
      <p:graphicFrame>
        <p:nvGraphicFramePr>
          <p:cNvPr id="5" name="Content Placeholder 4"/>
          <p:cNvGraphicFramePr>
            <a:graphicFrameLocks noGrp="1"/>
          </p:cNvGraphicFramePr>
          <p:nvPr>
            <p:ph idx="1"/>
          </p:nvPr>
        </p:nvGraphicFramePr>
        <p:xfrm>
          <a:off x="457200" y="2057400"/>
          <a:ext cx="8229600" cy="35661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r>
                        <a:rPr lang="en-US" dirty="0" smtClean="0"/>
                        <a:t>3 Things</a:t>
                      </a:r>
                      <a:r>
                        <a:rPr lang="en-US" baseline="0" dirty="0" smtClean="0"/>
                        <a:t> you learned today</a:t>
                      </a:r>
                    </a:p>
                    <a:p>
                      <a:endParaRPr lang="en-US" baseline="0" dirty="0" smtClean="0"/>
                    </a:p>
                    <a:p>
                      <a:endParaRPr lang="en-US" dirty="0"/>
                    </a:p>
                  </a:txBody>
                  <a:tcPr/>
                </a:tc>
                <a:tc>
                  <a:txBody>
                    <a:bodyPr/>
                    <a:lstStyle/>
                    <a:p>
                      <a:endParaRPr lang="en-US"/>
                    </a:p>
                  </a:txBody>
                  <a:tcPr/>
                </a:tc>
              </a:tr>
              <a:tr h="370840">
                <a:tc>
                  <a:txBody>
                    <a:bodyPr/>
                    <a:lstStyle/>
                    <a:p>
                      <a:endParaRPr lang="en-US" dirty="0" smtClean="0"/>
                    </a:p>
                    <a:p>
                      <a:r>
                        <a:rPr lang="en-US" dirty="0" smtClean="0"/>
                        <a:t>2 Things you will use</a:t>
                      </a:r>
                    </a:p>
                    <a:p>
                      <a:endParaRPr lang="en-US" dirty="0" smtClean="0"/>
                    </a:p>
                    <a:p>
                      <a:endParaRPr lang="en-US" dirty="0"/>
                    </a:p>
                  </a:txBody>
                  <a:tcPr/>
                </a:tc>
                <a:tc>
                  <a:txBody>
                    <a:bodyPr/>
                    <a:lstStyle/>
                    <a:p>
                      <a:endParaRPr lang="en-US"/>
                    </a:p>
                  </a:txBody>
                  <a:tcPr/>
                </a:tc>
              </a:tr>
              <a:tr h="370840">
                <a:tc>
                  <a:txBody>
                    <a:bodyPr/>
                    <a:lstStyle/>
                    <a:p>
                      <a:endParaRPr lang="en-US" dirty="0" smtClean="0"/>
                    </a:p>
                    <a:p>
                      <a:r>
                        <a:rPr lang="en-US" dirty="0" smtClean="0"/>
                        <a:t>1 Question you still have</a:t>
                      </a:r>
                    </a:p>
                    <a:p>
                      <a:endParaRPr lang="en-US" dirty="0" smtClean="0"/>
                    </a:p>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ACA166D4-86D3-4EC3-842B-1003EBA96799}" type="slidenum">
              <a:rPr lang="en-US" smtClean="0"/>
              <a:pPr>
                <a:defRPr/>
              </a:pPr>
              <a:t>88</a:t>
            </a:fld>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Survey</a:t>
            </a:r>
            <a:endParaRPr lang="en-US" dirty="0"/>
          </a:p>
        </p:txBody>
      </p:sp>
      <p:sp>
        <p:nvSpPr>
          <p:cNvPr id="3" name="Content Placeholder 2"/>
          <p:cNvSpPr>
            <a:spLocks noGrp="1"/>
          </p:cNvSpPr>
          <p:nvPr>
            <p:ph idx="1"/>
          </p:nvPr>
        </p:nvSpPr>
        <p:spPr>
          <a:xfrm>
            <a:off x="304800" y="1935480"/>
            <a:ext cx="3733800" cy="4389120"/>
          </a:xfrm>
        </p:spPr>
        <p:txBody>
          <a:bodyPr/>
          <a:lstStyle/>
          <a:p>
            <a:pPr>
              <a:buNone/>
            </a:pPr>
            <a:endParaRPr lang="en-US" u="sng" dirty="0" smtClean="0">
              <a:hlinkClick r:id="rId2"/>
            </a:endParaRPr>
          </a:p>
          <a:p>
            <a:pPr>
              <a:buNone/>
            </a:pPr>
            <a:endParaRPr lang="en-US" u="sng" dirty="0" smtClean="0">
              <a:hlinkClick r:id="rId2"/>
            </a:endParaRPr>
          </a:p>
          <a:p>
            <a:pPr>
              <a:buNone/>
            </a:pPr>
            <a:endParaRPr lang="en-US" u="sng" dirty="0" smtClean="0">
              <a:hlinkClick r:id="rId2"/>
            </a:endParaRPr>
          </a:p>
          <a:p>
            <a:pPr>
              <a:buNone/>
            </a:pPr>
            <a:r>
              <a:rPr lang="en-US" dirty="0" smtClean="0"/>
              <a:t/>
            </a:r>
            <a:br>
              <a:rPr lang="en-US" dirty="0" smtClean="0"/>
            </a:br>
            <a:endParaRPr lang="en-US" u="sng" dirty="0" smtClean="0">
              <a:hlinkClick r:id="rId2"/>
            </a:endParaRPr>
          </a:p>
        </p:txBody>
      </p:sp>
      <p:sp>
        <p:nvSpPr>
          <p:cNvPr id="5" name="Slide Number Placeholder 4"/>
          <p:cNvSpPr>
            <a:spLocks noGrp="1"/>
          </p:cNvSpPr>
          <p:nvPr>
            <p:ph type="sldNum" sz="quarter" idx="12"/>
          </p:nvPr>
        </p:nvSpPr>
        <p:spPr/>
        <p:txBody>
          <a:bodyPr/>
          <a:lstStyle/>
          <a:p>
            <a:pPr>
              <a:defRPr/>
            </a:pPr>
            <a:fld id="{ACA166D4-86D3-4EC3-842B-1003EBA96799}" type="slidenum">
              <a:rPr lang="en-US" smtClean="0"/>
              <a:pPr>
                <a:defRPr/>
              </a:pPr>
              <a:t>89</a:t>
            </a:fld>
            <a:endParaRPr lang="en-US" dirty="0"/>
          </a:p>
        </p:txBody>
      </p:sp>
      <p:pic>
        <p:nvPicPr>
          <p:cNvPr id="7" name="Picture 6" descr="planning.BMP"/>
          <p:cNvPicPr>
            <a:picLocks noChangeAspect="1"/>
          </p:cNvPicPr>
          <p:nvPr/>
        </p:nvPicPr>
        <p:blipFill>
          <a:blip r:embed="rId3" cstate="print"/>
          <a:stretch>
            <a:fillRect/>
          </a:stretch>
        </p:blipFill>
        <p:spPr>
          <a:xfrm>
            <a:off x="4343400" y="1905000"/>
            <a:ext cx="4508516" cy="4662653"/>
          </a:xfrm>
          <a:prstGeom prst="rect">
            <a:avLst/>
          </a:prstGeom>
        </p:spPr>
      </p:pic>
      <p:grpSp>
        <p:nvGrpSpPr>
          <p:cNvPr id="6"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10" name="TextBox 9"/>
          <p:cNvSpPr txBox="1"/>
          <p:nvPr/>
        </p:nvSpPr>
        <p:spPr>
          <a:xfrm>
            <a:off x="381000" y="2667000"/>
            <a:ext cx="3886200" cy="2308324"/>
          </a:xfrm>
          <a:prstGeom prst="rect">
            <a:avLst/>
          </a:prstGeom>
          <a:noFill/>
        </p:spPr>
        <p:txBody>
          <a:bodyPr wrap="square" rtlCol="0">
            <a:spAutoFit/>
          </a:bodyPr>
          <a:lstStyle/>
          <a:p>
            <a:r>
              <a:rPr lang="en-US" sz="4800" dirty="0" smtClean="0">
                <a:hlinkClick r:id="rId5"/>
              </a:rPr>
              <a:t>http://survey.aea.k12.ia.us/f/94656/ac2a/</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581400" y="1371600"/>
            <a:ext cx="4648200" cy="2895600"/>
          </a:xfrm>
          <a:prstGeom prst="rect">
            <a:avLst/>
          </a:prstGeom>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mj-lt"/>
                <a:ea typeface="+mj-ea"/>
                <a:cs typeface="+mj-cs"/>
              </a:rPr>
              <a:t>Recall your personal learning goals written in your journal…</a:t>
            </a:r>
          </a:p>
        </p:txBody>
      </p:sp>
      <p:pic>
        <p:nvPicPr>
          <p:cNvPr id="4" name="Picture 4"/>
          <p:cNvPicPr>
            <a:picLocks noChangeAspect="1" noChangeArrowheads="1"/>
          </p:cNvPicPr>
          <p:nvPr/>
        </p:nvPicPr>
        <p:blipFill>
          <a:blip r:embed="rId3" cstate="print"/>
          <a:srcRect r="1408" b="35165"/>
          <a:stretch>
            <a:fillRect/>
          </a:stretch>
        </p:blipFill>
        <p:spPr bwMode="auto">
          <a:xfrm>
            <a:off x="762000" y="1295400"/>
            <a:ext cx="2667000" cy="4495800"/>
          </a:xfrm>
          <a:prstGeom prst="rect">
            <a:avLst/>
          </a:prstGeom>
          <a:noFill/>
          <a:ln w="9525">
            <a:noFill/>
            <a:miter lim="800000"/>
            <a:headEnd/>
            <a:tailEnd/>
          </a:ln>
        </p:spPr>
      </p:pic>
      <p:grpSp>
        <p:nvGrpSpPr>
          <p:cNvPr id="2" name="Group 5"/>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228600" y="381000"/>
            <a:ext cx="7162800" cy="990600"/>
          </a:xfrm>
        </p:spPr>
        <p:txBody>
          <a:bodyPr/>
          <a:lstStyle/>
          <a:p>
            <a:pPr>
              <a:defRPr/>
            </a:pPr>
            <a:r>
              <a:rPr lang="en-US" dirty="0" smtClean="0">
                <a:effectLst>
                  <a:outerShdw blurRad="38100" dist="38100" dir="2700000" algn="tl">
                    <a:srgbClr val="C0C0C0"/>
                  </a:outerShdw>
                </a:effectLst>
              </a:rPr>
              <a:t>See you …</a:t>
            </a:r>
          </a:p>
        </p:txBody>
      </p:sp>
      <p:sp>
        <p:nvSpPr>
          <p:cNvPr id="101379" name="Rectangle 3"/>
          <p:cNvSpPr>
            <a:spLocks noGrp="1"/>
          </p:cNvSpPr>
          <p:nvPr>
            <p:ph idx="1"/>
          </p:nvPr>
        </p:nvSpPr>
        <p:spPr>
          <a:xfrm>
            <a:off x="3429000" y="1676400"/>
            <a:ext cx="5334000" cy="4572000"/>
          </a:xfrm>
        </p:spPr>
        <p:txBody>
          <a:bodyPr/>
          <a:lstStyle/>
          <a:p>
            <a:pPr algn="ctr" eaLnBrk="1" hangingPunct="1">
              <a:buFont typeface="Wingdings 2" pitchFamily="18" charset="2"/>
              <a:buNone/>
              <a:defRPr/>
            </a:pPr>
            <a:r>
              <a:rPr lang="en-US" sz="4000" dirty="0" smtClean="0">
                <a:solidFill>
                  <a:srgbClr val="FF0000"/>
                </a:solidFill>
                <a:effectLst>
                  <a:outerShdw blurRad="38100" dist="38100" dir="2700000" algn="tl">
                    <a:srgbClr val="C0C0C0"/>
                  </a:outerShdw>
                </a:effectLst>
              </a:rPr>
              <a:t>Thanks so much for your participation!</a:t>
            </a:r>
          </a:p>
          <a:p>
            <a:pPr algn="ctr" eaLnBrk="1" hangingPunct="1">
              <a:buFont typeface="Wingdings 2" pitchFamily="18" charset="2"/>
              <a:buNone/>
              <a:defRPr/>
            </a:pPr>
            <a:endParaRPr lang="en-US" sz="3600" dirty="0" smtClean="0">
              <a:solidFill>
                <a:srgbClr val="800080"/>
              </a:solidFill>
              <a:effectLst>
                <a:outerShdw blurRad="38100" dist="38100" dir="2700000" algn="tl">
                  <a:srgbClr val="C0C0C0"/>
                </a:outerShdw>
              </a:effectLst>
            </a:endParaRPr>
          </a:p>
        </p:txBody>
      </p:sp>
      <p:sp>
        <p:nvSpPr>
          <p:cNvPr id="9" name="Slide Number Placeholder 8"/>
          <p:cNvSpPr>
            <a:spLocks noGrp="1"/>
          </p:cNvSpPr>
          <p:nvPr>
            <p:ph type="sldNum" sz="quarter" idx="12"/>
          </p:nvPr>
        </p:nvSpPr>
        <p:spPr/>
        <p:txBody>
          <a:bodyPr/>
          <a:lstStyle/>
          <a:p>
            <a:pPr>
              <a:defRPr/>
            </a:pPr>
            <a:fld id="{ACA166D4-86D3-4EC3-842B-1003EBA96799}" type="slidenum">
              <a:rPr lang="en-US" smtClean="0"/>
              <a:pPr>
                <a:defRPr/>
              </a:pPr>
              <a:t>90</a:t>
            </a:fld>
            <a:endParaRPr lang="en-US" dirty="0"/>
          </a:p>
        </p:txBody>
      </p:sp>
      <p:grpSp>
        <p:nvGrpSpPr>
          <p:cNvPr id="98307" name="Group 5"/>
          <p:cNvGrpSpPr>
            <a:grpSpLocks/>
          </p:cNvGrpSpPr>
          <p:nvPr/>
        </p:nvGrpSpPr>
        <p:grpSpPr bwMode="auto">
          <a:xfrm>
            <a:off x="7924800" y="0"/>
            <a:ext cx="1219200" cy="1047750"/>
            <a:chOff x="7086600" y="1009018"/>
            <a:chExt cx="1219200" cy="1048382"/>
          </a:xfrm>
        </p:grpSpPr>
        <p:pic>
          <p:nvPicPr>
            <p:cNvPr id="983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8311"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
        <p:nvSpPr>
          <p:cNvPr id="98308" name="Text Box 8"/>
          <p:cNvSpPr txBox="1">
            <a:spLocks noChangeArrowheads="1"/>
          </p:cNvSpPr>
          <p:nvPr/>
        </p:nvSpPr>
        <p:spPr bwMode="auto">
          <a:xfrm>
            <a:off x="8229600" y="533400"/>
            <a:ext cx="609600" cy="336550"/>
          </a:xfrm>
          <a:prstGeom prst="rect">
            <a:avLst/>
          </a:prstGeom>
          <a:noFill/>
          <a:ln w="9525">
            <a:noFill/>
            <a:miter lim="800000"/>
            <a:headEnd/>
            <a:tailEnd/>
          </a:ln>
        </p:spPr>
        <p:txBody>
          <a:bodyPr>
            <a:spAutoFit/>
          </a:bodyPr>
          <a:lstStyle/>
          <a:p>
            <a:r>
              <a:rPr lang="en-US" sz="1600"/>
              <a:t>CFW</a:t>
            </a:r>
          </a:p>
        </p:txBody>
      </p:sp>
      <p:pic>
        <p:nvPicPr>
          <p:cNvPr id="98309" name="Picture 8"/>
          <p:cNvPicPr>
            <a:picLocks noChangeAspect="1" noChangeArrowheads="1"/>
          </p:cNvPicPr>
          <p:nvPr/>
        </p:nvPicPr>
        <p:blipFill>
          <a:blip r:embed="rId4" cstate="print"/>
          <a:srcRect/>
          <a:stretch>
            <a:fillRect/>
          </a:stretch>
        </p:blipFill>
        <p:spPr bwMode="auto">
          <a:xfrm>
            <a:off x="228600" y="1600200"/>
            <a:ext cx="335756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248D7B"/>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35491</TotalTime>
  <Words>7653</Words>
  <Application>Microsoft Office PowerPoint</Application>
  <PresentationFormat>On-screen Show (4:3)</PresentationFormat>
  <Paragraphs>936</Paragraphs>
  <Slides>90</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Flow</vt:lpstr>
      <vt:lpstr>Equation</vt:lpstr>
      <vt:lpstr>Slide 1</vt:lpstr>
      <vt:lpstr>Welcome…</vt:lpstr>
      <vt:lpstr>Things you never hear about Reading and Writing…..</vt:lpstr>
      <vt:lpstr>Iowa Core Mathematics Journal</vt:lpstr>
      <vt:lpstr>Slide 5</vt:lpstr>
      <vt:lpstr>Slide 6</vt:lpstr>
      <vt:lpstr>Slide 7</vt:lpstr>
      <vt:lpstr>Slide 8</vt:lpstr>
      <vt:lpstr>Slide 9</vt:lpstr>
      <vt:lpstr>Slide 10</vt:lpstr>
      <vt:lpstr>Intent of the standards</vt:lpstr>
      <vt:lpstr>Dilemma</vt:lpstr>
      <vt:lpstr>A Task</vt:lpstr>
      <vt:lpstr>Is it a Rich Mathematical Task?</vt:lpstr>
      <vt:lpstr>Where does this fit within a unit?</vt:lpstr>
      <vt:lpstr>How does the task connect with the Standards for Mathematical Practice?</vt:lpstr>
      <vt:lpstr>Slide 17</vt:lpstr>
      <vt:lpstr>Think-Pair-Share</vt:lpstr>
      <vt:lpstr>How can you scaffold understanding with questions?</vt:lpstr>
      <vt:lpstr>An Example…</vt:lpstr>
      <vt:lpstr>What’s the elephant in the room?</vt:lpstr>
      <vt:lpstr>Your turn </vt:lpstr>
      <vt:lpstr>Slide 23</vt:lpstr>
      <vt:lpstr>Slide 24</vt:lpstr>
      <vt:lpstr>Modeling</vt:lpstr>
      <vt:lpstr>Journal</vt:lpstr>
      <vt:lpstr>Slide 27</vt:lpstr>
      <vt:lpstr>Algebra</vt:lpstr>
      <vt:lpstr>Algebra Activity – Pair </vt:lpstr>
      <vt:lpstr>Algebra Activity – Whole Group</vt:lpstr>
      <vt:lpstr>Algebra I </vt:lpstr>
      <vt:lpstr>Slide 32</vt:lpstr>
      <vt:lpstr>Slide 33</vt:lpstr>
      <vt:lpstr>Slide 34</vt:lpstr>
      <vt:lpstr>Algebra:  Conceptual Category</vt:lpstr>
      <vt:lpstr>Algebra Journal Entry</vt:lpstr>
      <vt:lpstr>Poll Everywhere</vt:lpstr>
      <vt:lpstr>Functions</vt:lpstr>
      <vt:lpstr>Slide 39</vt:lpstr>
      <vt:lpstr>Functions Activity</vt:lpstr>
      <vt:lpstr>Functions</vt:lpstr>
      <vt:lpstr>Functions</vt:lpstr>
      <vt:lpstr>Slide 43</vt:lpstr>
      <vt:lpstr>Functions Journal Entry</vt:lpstr>
      <vt:lpstr>Poll Everywhere</vt:lpstr>
      <vt:lpstr>Geometry</vt:lpstr>
      <vt:lpstr>Iowa Core Math – Networks</vt:lpstr>
      <vt:lpstr>Let’s do a little problem!</vt:lpstr>
      <vt:lpstr>Understand the Networks Standards</vt:lpstr>
      <vt:lpstr>What are vertex-edge graphs?</vt:lpstr>
      <vt:lpstr>Solve problems like these, using these topics:</vt:lpstr>
      <vt:lpstr>Solve problems like these, using these topics:</vt:lpstr>
      <vt:lpstr>Example: Critical Path – PERT</vt:lpstr>
      <vt:lpstr>Slide 54</vt:lpstr>
      <vt:lpstr>What is the least time needed  to build the house?</vt:lpstr>
      <vt:lpstr>How do we solve this problem?</vt:lpstr>
      <vt:lpstr>In the classroom…</vt:lpstr>
      <vt:lpstr>For now, do…</vt:lpstr>
      <vt:lpstr>Model: Vertex-Edge Graph</vt:lpstr>
      <vt:lpstr>What is the Solution and What is the Math?</vt:lpstr>
      <vt:lpstr>Deeper Investigation of Vertex-Edge Graphs</vt:lpstr>
      <vt:lpstr>Vertex-Edge Graphs: Task</vt:lpstr>
      <vt:lpstr>Vertex-Edge Graphs: NCTM</vt:lpstr>
      <vt:lpstr>From Core Math Tools </vt:lpstr>
      <vt:lpstr>Journal for Geometry</vt:lpstr>
      <vt:lpstr>Poll Everywhere</vt:lpstr>
      <vt:lpstr>Standards of Mathematical Practices</vt:lpstr>
      <vt:lpstr>Number and Quantity</vt:lpstr>
      <vt:lpstr>Number and Quantity</vt:lpstr>
      <vt:lpstr>Slide 70</vt:lpstr>
      <vt:lpstr>Math of Voting – Example</vt:lpstr>
      <vt:lpstr> Lunch Vote</vt:lpstr>
      <vt:lpstr> Lunch Vote</vt:lpstr>
      <vt:lpstr>Analysis Methods</vt:lpstr>
      <vt:lpstr>Key Points</vt:lpstr>
      <vt:lpstr>Benefit of Ranked-Choice Voting</vt:lpstr>
      <vt:lpstr>Benefit of Ranked-Choice Voting</vt:lpstr>
      <vt:lpstr>Ranked-Choice Voting in the US and throughout the World</vt:lpstr>
      <vt:lpstr> Electoral Experiment in North Carolina</vt:lpstr>
      <vt:lpstr>Some Resources for  Teaching the Voting Standard</vt:lpstr>
      <vt:lpstr>Iowa Core Math – Voting</vt:lpstr>
      <vt:lpstr>Journal Number and Quantity</vt:lpstr>
      <vt:lpstr>How can you scaffold understanding with questions?</vt:lpstr>
      <vt:lpstr>Slide 84</vt:lpstr>
      <vt:lpstr>Transitioning to the Iowa Core</vt:lpstr>
      <vt:lpstr>Slide 86</vt:lpstr>
      <vt:lpstr>Slide 87</vt:lpstr>
      <vt:lpstr>Give us feedback about your learning</vt:lpstr>
      <vt:lpstr>Feedback Survey</vt:lpstr>
      <vt:lpstr>See you …</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759</cp:revision>
  <dcterms:created xsi:type="dcterms:W3CDTF">2007-08-02T18:26:18Z</dcterms:created>
  <dcterms:modified xsi:type="dcterms:W3CDTF">2013-04-08T21:02:23Z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